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91" r:id="rId2"/>
    <p:sldId id="298" r:id="rId3"/>
    <p:sldId id="292" r:id="rId4"/>
    <p:sldId id="293" r:id="rId5"/>
    <p:sldId id="295" r:id="rId6"/>
    <p:sldId id="297" r:id="rId7"/>
    <p:sldId id="29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18" autoAdjust="0"/>
    <p:restoredTop sz="87722" autoAdjust="0"/>
  </p:normalViewPr>
  <p:slideViewPr>
    <p:cSldViewPr>
      <p:cViewPr>
        <p:scale>
          <a:sx n="66" d="100"/>
          <a:sy n="66" d="100"/>
        </p:scale>
        <p:origin x="552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E87F4A-DD11-41AF-8B76-F2E5B6202836}" type="datetimeFigureOut">
              <a:rPr lang="en-GB" smtClean="0"/>
              <a:pPr/>
              <a:t>23/08/2015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2F2399-CD51-4C4C-BC34-03B9F40F9CF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450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23/08/2015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611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23/08/2015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339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23/08/2015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2211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23/08/2015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171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23/08/2015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520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23/08/2015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172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23/08/2015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052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23/08/2015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8912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23/08/2015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36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23/08/2015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128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AFE4D-3339-4F90-AB07-DAB31D79E32A}" type="datetimeFigureOut">
              <a:rPr lang="en-GB" smtClean="0"/>
              <a:pPr/>
              <a:t>23/08/2015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496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9AFE4D-3339-4F90-AB07-DAB31D79E32A}" type="datetimeFigureOut">
              <a:rPr lang="en-GB" smtClean="0"/>
              <a:pPr/>
              <a:t>23/08/2015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77B05-5D28-4021-9BD2-A7A72850B65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745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2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7.png"/><Relationship Id="rId16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19" Type="http://schemas.openxmlformats.org/officeDocument/2006/relationships/image" Target="../media/image24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92D050"/>
                </a:solidFill>
              </a:rPr>
              <a:t>C1 </a:t>
            </a:r>
            <a:r>
              <a:rPr lang="en-GB" dirty="0" smtClean="0"/>
              <a:t>Discriminants (for Year 11s)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612" y="3645024"/>
            <a:ext cx="6984776" cy="1417712"/>
          </a:xfrm>
        </p:spPr>
        <p:txBody>
          <a:bodyPr>
            <a:normAutofit/>
          </a:bodyPr>
          <a:lstStyle/>
          <a:p>
            <a:r>
              <a:rPr lang="en-GB" sz="2800" dirty="0" smtClean="0"/>
              <a:t>Dr J Frost (jfrost@tiffin.kingston.sch.uk) </a:t>
            </a:r>
            <a:endParaRPr lang="en-GB" sz="28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1268760"/>
            <a:ext cx="9144000" cy="0"/>
          </a:xfrm>
          <a:prstGeom prst="line">
            <a:avLst/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E:\TiffinSchoolLogoSmall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12" y="111910"/>
            <a:ext cx="1008112" cy="1013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7504" y="6461720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Last modified: </a:t>
            </a:r>
            <a:r>
              <a:rPr lang="en-GB" dirty="0" smtClean="0"/>
              <a:t>23</a:t>
            </a:r>
            <a:r>
              <a:rPr lang="en-GB" baseline="30000" dirty="0" smtClean="0"/>
              <a:t>rd</a:t>
            </a:r>
            <a:r>
              <a:rPr lang="en-GB" dirty="0" smtClean="0"/>
              <a:t> August </a:t>
            </a:r>
            <a:r>
              <a:rPr lang="en-GB" dirty="0" smtClean="0"/>
              <a:t>2015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47664" y="4353880"/>
            <a:ext cx="6048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Objectives: </a:t>
            </a:r>
            <a:r>
              <a:rPr lang="en-GB" dirty="0" smtClean="0"/>
              <a:t>Understand the conditions under which a quadratic equation has no, equal or distinct roots.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62930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b="1" dirty="0" smtClean="0"/>
                <a:t>STARTER</a:t>
              </a:r>
              <a:endParaRPr lang="en-GB" sz="3200" b="1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5" name="TextBox 4"/>
          <p:cNvSpPr txBox="1"/>
          <p:nvPr/>
        </p:nvSpPr>
        <p:spPr>
          <a:xfrm>
            <a:off x="351454" y="956038"/>
            <a:ext cx="8352928" cy="461665"/>
          </a:xfrm>
          <a:prstGeom prst="rect">
            <a:avLst/>
          </a:prstGeom>
          <a:solidFill>
            <a:schemeClr val="bg1"/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How many distinct real solutions do each of the following have?</a:t>
            </a:r>
            <a:endParaRPr lang="en-GB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539552" y="2132856"/>
                <a:ext cx="8432236" cy="14171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−12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+36</m:t>
                    </m:r>
                  </m:oMath>
                </a14:m>
                <a:r>
                  <a:rPr lang="en-GB" sz="2800" dirty="0" smtClean="0"/>
                  <a:t>	</a:t>
                </a:r>
                <a14:m>
                  <m:oMath xmlns:m="http://schemas.openxmlformats.org/officeDocument/2006/math">
                    <m:r>
                      <a:rPr lang="en-GB" sz="28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GB" sz="28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800" b="1" i="1" smtClean="0">
                        <a:latin typeface="Cambria Math" panose="02040503050406030204" pitchFamily="18" charset="0"/>
                      </a:rPr>
                      <m:t>𝟔</m:t>
                    </m:r>
                  </m:oMath>
                </a14:m>
                <a:r>
                  <a:rPr lang="en-GB" sz="2800" b="1" dirty="0" smtClean="0"/>
                  <a:t> (1 distinct solution)</a:t>
                </a:r>
              </a:p>
              <a:p>
                <a:pPr/>
                <a14:m>
                  <m:oMath xmlns:m="http://schemas.openxmlformats.org/officeDocument/2006/math"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r>
                  <a:rPr lang="en-GB" sz="2800" dirty="0" smtClean="0"/>
                  <a:t>		</a:t>
                </a:r>
                <a:r>
                  <a:rPr lang="en-GB" sz="2800" b="1" dirty="0" smtClean="0"/>
                  <a:t>No real solutions</a:t>
                </a:r>
              </a:p>
              <a:p>
                <a:pPr/>
                <a14:m>
                  <m:oMath xmlns:m="http://schemas.openxmlformats.org/officeDocument/2006/math"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GB" sz="2800" dirty="0" smtClean="0"/>
                  <a:t>		</a:t>
                </a:r>
                <a14:m>
                  <m:oMath xmlns:m="http://schemas.openxmlformats.org/officeDocument/2006/math">
                    <m:r>
                      <a:rPr lang="en-GB" sz="28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GB" sz="28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800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GB" sz="2800" b="1" i="1" smtClean="0">
                        <a:latin typeface="Cambria Math" panose="02040503050406030204" pitchFamily="18" charset="0"/>
                      </a:rPr>
                      <m:t>±</m:t>
                    </m:r>
                    <m:rad>
                      <m:radPr>
                        <m:degHide m:val="on"/>
                        <m:ctrlPr>
                          <a:rPr lang="en-GB" sz="28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rad>
                  </m:oMath>
                </a14:m>
                <a:r>
                  <a:rPr lang="en-GB" sz="2800" b="1" dirty="0" smtClean="0"/>
                  <a:t> (2 distinct solutions)</a:t>
                </a:r>
                <a:endParaRPr lang="en-GB" sz="2800" b="1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2132856"/>
                <a:ext cx="8432236" cy="1417119"/>
              </a:xfrm>
              <a:prstGeom prst="rect">
                <a:avLst/>
              </a:prstGeom>
              <a:blipFill rotWithShape="0">
                <a:blip r:embed="rId2"/>
                <a:stretch>
                  <a:fillRect t="-4310" b="-1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3275856" y="2132856"/>
            <a:ext cx="5257830" cy="53632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8" name="Rectangle 7"/>
          <p:cNvSpPr/>
          <p:nvPr/>
        </p:nvSpPr>
        <p:spPr>
          <a:xfrm>
            <a:off x="3276150" y="2669180"/>
            <a:ext cx="5257830" cy="44994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9" name="Rectangle 8"/>
          <p:cNvSpPr/>
          <p:nvPr/>
        </p:nvSpPr>
        <p:spPr>
          <a:xfrm>
            <a:off x="3275856" y="3124517"/>
            <a:ext cx="5257830" cy="60420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384745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 smtClean="0"/>
                <a:t>The Discriminant</a:t>
              </a:r>
              <a:endParaRPr lang="en-GB" sz="3200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66972" y="3660668"/>
                <a:ext cx="8208912" cy="15946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/>
                  <a:t>Looking at this formula, when in general do you think we have:</a:t>
                </a:r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GB" sz="2400" dirty="0" smtClean="0"/>
                  <a:t>No </a:t>
                </a:r>
                <a:r>
                  <a:rPr lang="en-GB" sz="2400" dirty="0" smtClean="0"/>
                  <a:t>roots?      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GB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𝒂𝒄</m:t>
                    </m:r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en-GB" sz="2400" b="1" dirty="0" smtClean="0"/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GB" sz="2400" dirty="0" smtClean="0"/>
                  <a:t>Equal roots?      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GB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𝒂𝒄</m:t>
                    </m:r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en-GB" sz="2400" b="1" dirty="0" smtClean="0"/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n-GB" sz="2400" dirty="0" smtClean="0"/>
                  <a:t>Two </a:t>
                </a:r>
                <a:r>
                  <a:rPr lang="en-GB" sz="2400" dirty="0" smtClean="0"/>
                  <a:t>distinct roots?   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n-GB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𝒂𝒄</m:t>
                    </m:r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GB" sz="2400" b="1" i="1" smtClean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endParaRPr lang="en-GB" sz="2400" b="1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972" y="3660668"/>
                <a:ext cx="8208912" cy="1594667"/>
              </a:xfrm>
              <a:prstGeom prst="rect">
                <a:avLst/>
              </a:prstGeom>
              <a:blipFill rotWithShape="0">
                <a:blip r:embed="rId2"/>
                <a:stretch>
                  <a:fillRect l="-1189" t="-3065" b="-80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033541" y="1556792"/>
                <a:ext cx="5004910" cy="1638654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𝑏𝑥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sz="32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/>
                        </a:rPr>
                        <m:t>𝑥</m:t>
                      </m:r>
                      <m:r>
                        <a:rPr lang="en-GB" sz="3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sz="3200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en-GB" sz="3200" b="0" i="1" smtClean="0">
                              <a:latin typeface="Cambria Math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GB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GB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3200" b="0" i="1" smtClean="0"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GB" sz="32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3200" b="0" i="1" smtClean="0">
                                  <a:latin typeface="Cambria Math"/>
                                </a:rPr>
                                <m:t>−4</m:t>
                              </m:r>
                              <m:r>
                                <a:rPr lang="en-GB" sz="3200" b="0" i="1" smtClean="0">
                                  <a:latin typeface="Cambria Math"/>
                                </a:rPr>
                                <m:t>𝑎𝑐</m:t>
                              </m:r>
                            </m:e>
                          </m:rad>
                        </m:num>
                        <m:den>
                          <m:r>
                            <a:rPr lang="en-GB" sz="3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3200" b="0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33541" y="1556792"/>
                <a:ext cx="5004910" cy="163865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907704" y="5877272"/>
                <a:ext cx="5256584" cy="461665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i="1" baseline="30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– 4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𝑎𝑐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400" dirty="0" smtClean="0"/>
                  <a:t>is known as the discriminant.</a:t>
                </a:r>
                <a:endParaRPr lang="en-GB" sz="24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7704" y="5877272"/>
                <a:ext cx="5256584" cy="461665"/>
              </a:xfrm>
              <a:prstGeom prst="rect">
                <a:avLst/>
              </a:prstGeom>
              <a:blipFill rotWithShape="0">
                <a:blip r:embed="rId4"/>
                <a:stretch>
                  <a:fillRect t="-7500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3973256" y="4064704"/>
            <a:ext cx="2462323" cy="36611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9" name="Rectangle 8"/>
          <p:cNvSpPr/>
          <p:nvPr/>
        </p:nvSpPr>
        <p:spPr>
          <a:xfrm>
            <a:off x="3973256" y="4430815"/>
            <a:ext cx="2462323" cy="36611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10" name="Rectangle 9"/>
          <p:cNvSpPr/>
          <p:nvPr/>
        </p:nvSpPr>
        <p:spPr>
          <a:xfrm>
            <a:off x="3973255" y="4796926"/>
            <a:ext cx="2462323" cy="36611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11" name="Right Brace 10"/>
          <p:cNvSpPr/>
          <p:nvPr/>
        </p:nvSpPr>
        <p:spPr>
          <a:xfrm>
            <a:off x="7038451" y="4093027"/>
            <a:ext cx="125837" cy="1098333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120745" y="4386567"/>
            <a:ext cx="5760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Wingdings" panose="05000000000000000000" pitchFamily="2" charset="2"/>
              </a:rPr>
              <a:t>!</a:t>
            </a:r>
            <a:endParaRPr lang="en-GB" dirty="0">
              <a:latin typeface="Wingdings" panose="05000000000000000000" pitchFamily="2" charset="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7217558" y="2144629"/>
                <a:ext cx="1835696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/>
                  <a:t>Remember that a ‘roots’ of an expression are the values of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 smtClean="0"/>
                  <a:t> which make it 0.</a:t>
                </a:r>
                <a:endParaRPr lang="en-GB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7558" y="2144629"/>
                <a:ext cx="1835696" cy="1477328"/>
              </a:xfrm>
              <a:prstGeom prst="rect">
                <a:avLst/>
              </a:prstGeom>
              <a:blipFill rotWithShape="0">
                <a:blip r:embed="rId5"/>
                <a:stretch>
                  <a:fillRect l="-2990" t="-2479" r="-3987" b="-578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9603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 smtClean="0"/>
                <a:t>The Discriminant</a:t>
              </a:r>
              <a:endParaRPr lang="en-GB" sz="3200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67544" y="1628800"/>
                <a:ext cx="27363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+4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1628800"/>
                <a:ext cx="2736304" cy="58477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67544" y="1124744"/>
            <a:ext cx="2808312" cy="4616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/>
              <a:t>Equation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275856" y="1124744"/>
            <a:ext cx="2808312" cy="4616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/>
              <a:t>Discriminant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084168" y="1124744"/>
            <a:ext cx="2808312" cy="4616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/>
              <a:t>Number of Roots</a:t>
            </a:r>
            <a:endParaRPr lang="en-GB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3275856" y="1628800"/>
                <a:ext cx="27363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−7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5856" y="1628800"/>
                <a:ext cx="2736304" cy="58477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6156176" y="1628800"/>
                <a:ext cx="27363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dirty="0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1628800"/>
                <a:ext cx="2736304" cy="58477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467544" y="2492896"/>
                <a:ext cx="27363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492896"/>
                <a:ext cx="2736304" cy="58477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3203848" y="2492896"/>
                <a:ext cx="27363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848" y="2492896"/>
                <a:ext cx="2736304" cy="58477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6156176" y="2492896"/>
                <a:ext cx="27363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dirty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2492896"/>
                <a:ext cx="2736304" cy="58477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467544" y="3429000"/>
                <a:ext cx="27363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+4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3429000"/>
                <a:ext cx="2736304" cy="584775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3203848" y="3356992"/>
                <a:ext cx="27363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848" y="3356992"/>
                <a:ext cx="2736304" cy="58477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6156176" y="3356992"/>
                <a:ext cx="27363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dirty="0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3356992"/>
                <a:ext cx="2736304" cy="584775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467544" y="4365104"/>
                <a:ext cx="27363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2</m:t>
                      </m:r>
                      <m:sSup>
                        <m:sSup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−6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−3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4365104"/>
                <a:ext cx="2736304" cy="584775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3203848" y="4365104"/>
                <a:ext cx="27363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dirty="0" smtClean="0">
                          <a:latin typeface="Cambria Math" panose="02040503050406030204" pitchFamily="18" charset="0"/>
                        </a:rPr>
                        <m:t>60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848" y="4365104"/>
                <a:ext cx="2736304" cy="584775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6156176" y="4381996"/>
                <a:ext cx="27363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dirty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4381996"/>
                <a:ext cx="2736304" cy="584775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467544" y="5301208"/>
                <a:ext cx="27363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−4−3</m:t>
                      </m:r>
                      <m:sSup>
                        <m:sSup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5301208"/>
                <a:ext cx="2736304" cy="584775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3203848" y="5301208"/>
                <a:ext cx="27363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dirty="0" smtClean="0">
                          <a:latin typeface="Cambria Math" panose="02040503050406030204" pitchFamily="18" charset="0"/>
                        </a:rPr>
                        <m:t>−47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848" y="5301208"/>
                <a:ext cx="2736304" cy="584775"/>
              </a:xfrm>
              <a:prstGeom prst="rect">
                <a:avLst/>
              </a:prstGeom>
              <a:blipFill rotWithShape="0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6156176" y="5334992"/>
                <a:ext cx="27363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dirty="0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5334992"/>
                <a:ext cx="2736304" cy="584775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/>
              <p:cNvSpPr txBox="1"/>
              <p:nvPr/>
            </p:nvSpPr>
            <p:spPr>
              <a:xfrm>
                <a:off x="467544" y="6093296"/>
                <a:ext cx="27363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1−</m:t>
                      </m:r>
                      <m:sSup>
                        <m:sSup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6093296"/>
                <a:ext cx="2736304" cy="584775"/>
              </a:xfrm>
              <a:prstGeom prst="rect">
                <a:avLst/>
              </a:prstGeom>
              <a:blipFill rotWithShape="0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/>
              <p:cNvSpPr txBox="1"/>
              <p:nvPr/>
            </p:nvSpPr>
            <p:spPr>
              <a:xfrm>
                <a:off x="3203848" y="6093296"/>
                <a:ext cx="27363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dirty="0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848" y="6093296"/>
                <a:ext cx="2736304" cy="584775"/>
              </a:xfrm>
              <a:prstGeom prst="rect">
                <a:avLst/>
              </a:prstGeom>
              <a:blipFill rotWithShape="0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6156176" y="6093296"/>
                <a:ext cx="273630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i="1" dirty="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6093296"/>
                <a:ext cx="2736304" cy="584775"/>
              </a:xfrm>
              <a:prstGeom prst="rect">
                <a:avLst/>
              </a:prstGeom>
              <a:blipFill rotWithShape="0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Connector 26"/>
          <p:cNvCxnSpPr/>
          <p:nvPr/>
        </p:nvCxnSpPr>
        <p:spPr>
          <a:xfrm>
            <a:off x="467544" y="2348880"/>
            <a:ext cx="8424936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67544" y="3212976"/>
            <a:ext cx="8424936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67544" y="4149080"/>
            <a:ext cx="8424936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67544" y="5157192"/>
            <a:ext cx="8424936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67544" y="6021288"/>
            <a:ext cx="8424936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3270820" y="1605459"/>
            <a:ext cx="2808312" cy="7200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33" name="Rectangle 32"/>
          <p:cNvSpPr/>
          <p:nvPr/>
        </p:nvSpPr>
        <p:spPr>
          <a:xfrm>
            <a:off x="6079132" y="1605459"/>
            <a:ext cx="2808312" cy="7200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34" name="Rectangle 33"/>
          <p:cNvSpPr/>
          <p:nvPr/>
        </p:nvSpPr>
        <p:spPr>
          <a:xfrm>
            <a:off x="3270820" y="2325539"/>
            <a:ext cx="2808312" cy="86409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35" name="Rectangle 34"/>
          <p:cNvSpPr/>
          <p:nvPr/>
        </p:nvSpPr>
        <p:spPr>
          <a:xfrm>
            <a:off x="6079132" y="2325539"/>
            <a:ext cx="2808312" cy="86409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36" name="Rectangle 35"/>
          <p:cNvSpPr/>
          <p:nvPr/>
        </p:nvSpPr>
        <p:spPr>
          <a:xfrm>
            <a:off x="3270820" y="3189635"/>
            <a:ext cx="2808312" cy="93610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37" name="Rectangle 36"/>
          <p:cNvSpPr/>
          <p:nvPr/>
        </p:nvSpPr>
        <p:spPr>
          <a:xfrm>
            <a:off x="6079132" y="3189635"/>
            <a:ext cx="2808312" cy="93610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38" name="Rectangle 37"/>
          <p:cNvSpPr/>
          <p:nvPr/>
        </p:nvSpPr>
        <p:spPr>
          <a:xfrm>
            <a:off x="3270820" y="4125739"/>
            <a:ext cx="2808312" cy="100811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39" name="Rectangle 38"/>
          <p:cNvSpPr/>
          <p:nvPr/>
        </p:nvSpPr>
        <p:spPr>
          <a:xfrm>
            <a:off x="6079132" y="4125739"/>
            <a:ext cx="2808312" cy="100811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40" name="Rectangle 39"/>
          <p:cNvSpPr/>
          <p:nvPr/>
        </p:nvSpPr>
        <p:spPr>
          <a:xfrm>
            <a:off x="3270820" y="5133851"/>
            <a:ext cx="2808312" cy="86409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41" name="Rectangle 40"/>
          <p:cNvSpPr/>
          <p:nvPr/>
        </p:nvSpPr>
        <p:spPr>
          <a:xfrm>
            <a:off x="6079132" y="5133851"/>
            <a:ext cx="2808312" cy="86409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42" name="Rectangle 41"/>
          <p:cNvSpPr/>
          <p:nvPr/>
        </p:nvSpPr>
        <p:spPr>
          <a:xfrm>
            <a:off x="3270820" y="5970563"/>
            <a:ext cx="2808312" cy="67545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43" name="Rectangle 42"/>
          <p:cNvSpPr/>
          <p:nvPr/>
        </p:nvSpPr>
        <p:spPr>
          <a:xfrm>
            <a:off x="6079132" y="5970563"/>
            <a:ext cx="2808312" cy="67545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491667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980728"/>
            <a:ext cx="8105775" cy="1571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3" name="Group 2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4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 smtClean="0"/>
                <a:t>Problems involving the discriminant</a:t>
              </a:r>
              <a:endParaRPr lang="en-GB" sz="3200" dirty="0"/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467544" y="3212976"/>
                <a:ext cx="6552728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/>
                  <a:t>a)   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=1,  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,     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=3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+4</m:t>
                    </m:r>
                  </m:oMath>
                </a14:m>
                <a:r>
                  <a:rPr lang="en-GB" sz="2400" b="0" dirty="0" smtClean="0"/>
                  <a:t/>
                </a:r>
                <a:br>
                  <a:rPr lang="en-GB" sz="2400" b="0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−4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+4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−12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−16=0</m:t>
                      </m:r>
                    </m:oMath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−4=0</m:t>
                      </m:r>
                    </m:oMath>
                    <m:oMath xmlns:m="http://schemas.openxmlformats.org/officeDocument/2006/math"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−4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3212976"/>
                <a:ext cx="6552728" cy="2308324"/>
              </a:xfrm>
              <a:prstGeom prst="rect">
                <a:avLst/>
              </a:prstGeom>
              <a:blipFill rotWithShape="0">
                <a:blip r:embed="rId3"/>
                <a:stretch>
                  <a:fillRect l="-1488" t="-2111" b="-13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467544" y="5607371"/>
                <a:ext cx="6552728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/>
                  <a:t>b) When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GB" sz="2400" dirty="0" smtClean="0"/>
                  <a:t>: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+8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+16=0</m:t>
                    </m:r>
                  </m:oMath>
                </a14:m>
                <a:r>
                  <a:rPr lang="en-GB" sz="2400" b="0" dirty="0" smtClean="0"/>
                  <a:t/>
                </a:r>
                <a:br>
                  <a:rPr lang="en-GB" sz="2400" b="0" dirty="0" smtClean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+4</m:t>
                              </m:r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=0,   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=−4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5607371"/>
                <a:ext cx="6552728" cy="830997"/>
              </a:xfrm>
              <a:prstGeom prst="rect">
                <a:avLst/>
              </a:prstGeom>
              <a:blipFill rotWithShape="0">
                <a:blip r:embed="rId4"/>
                <a:stretch>
                  <a:fillRect l="-1488" t="-5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1595587" y="3158852"/>
            <a:ext cx="334813" cy="50405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9" name="Rectangle 8"/>
          <p:cNvSpPr/>
          <p:nvPr/>
        </p:nvSpPr>
        <p:spPr>
          <a:xfrm>
            <a:off x="1882476" y="3641584"/>
            <a:ext cx="3769643" cy="187971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10" name="Rectangle 9"/>
          <p:cNvSpPr/>
          <p:nvPr/>
        </p:nvSpPr>
        <p:spPr>
          <a:xfrm>
            <a:off x="2670523" y="3187699"/>
            <a:ext cx="555277" cy="42860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11" name="Rectangle 10"/>
          <p:cNvSpPr/>
          <p:nvPr/>
        </p:nvSpPr>
        <p:spPr>
          <a:xfrm>
            <a:off x="3988494" y="3136900"/>
            <a:ext cx="850206" cy="49529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12" name="Rectangle 11"/>
          <p:cNvSpPr/>
          <p:nvPr/>
        </p:nvSpPr>
        <p:spPr>
          <a:xfrm>
            <a:off x="902567" y="5629441"/>
            <a:ext cx="4743490" cy="87295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6084168" y="3212976"/>
                <a:ext cx="2736304" cy="923330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b="1" dirty="0" smtClean="0"/>
                  <a:t>Bro Tip:</a:t>
                </a:r>
                <a:r>
                  <a:rPr lang="en-GB" dirty="0" smtClean="0"/>
                  <a:t> Always start by writing out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GB" dirty="0" smtClean="0"/>
                  <a:t> and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GB" dirty="0" smtClean="0"/>
                  <a:t> explicitly.</a:t>
                </a:r>
                <a:endParaRPr lang="en-GB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4168" y="3212976"/>
                <a:ext cx="2736304" cy="923330"/>
              </a:xfrm>
              <a:prstGeom prst="rect">
                <a:avLst/>
              </a:prstGeom>
              <a:blipFill rotWithShape="0">
                <a:blip r:embed="rId5"/>
                <a:stretch>
                  <a:fillRect l="-1325" t="-1923" b="-76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222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 smtClean="0"/>
                <a:t>Test Your Understanding</a:t>
              </a:r>
              <a:endParaRPr lang="en-GB" sz="3200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971028" y="980728"/>
                <a:ext cx="7200800" cy="1569660"/>
              </a:xfrm>
              <a:prstGeom prst="rect">
                <a:avLst/>
              </a:prstGeom>
              <a:solidFill>
                <a:schemeClr val="bg1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+5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𝑘𝑥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+5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sz="2400" dirty="0" smtClean="0"/>
              </a:p>
              <a:p>
                <a:r>
                  <a:rPr lang="en-GB" sz="2400" dirty="0" smtClean="0"/>
                  <a:t>where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GB" sz="2400" dirty="0" smtClean="0"/>
                  <a:t> is a constant.</a:t>
                </a:r>
              </a:p>
              <a:p>
                <a:r>
                  <a:rPr lang="en-GB" sz="2400" dirty="0" smtClean="0"/>
                  <a:t>Given that this equation has equal roots, determine the value of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GB" sz="2400" dirty="0" smtClean="0"/>
                  <a:t>.</a:t>
                </a:r>
                <a:endParaRPr lang="en-GB" sz="24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028" y="980728"/>
                <a:ext cx="7200800" cy="1569660"/>
              </a:xfrm>
              <a:prstGeom prst="rect">
                <a:avLst/>
              </a:prstGeom>
              <a:blipFill rotWithShape="0">
                <a:blip r:embed="rId2"/>
                <a:stretch>
                  <a:fillRect b="-2827"/>
                </a:stretch>
              </a:blip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943136" y="3140968"/>
                <a:ext cx="5256584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=1, 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=5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,   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=10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+5</m:t>
                      </m:r>
                    </m:oMath>
                    <m:oMath xmlns:m="http://schemas.openxmlformats.org/officeDocument/2006/math"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−4</m:t>
                      </m:r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+5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25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−40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−20=0</m:t>
                      </m:r>
                    </m:oMath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5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−8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−4=0</m:t>
                      </m:r>
                    </m:oMath>
                    <m:oMath xmlns:m="http://schemas.openxmlformats.org/officeDocument/2006/math"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</m:e>
                      </m:d>
                      <m:d>
                        <m:d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</m:e>
                      </m: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3136" y="3140968"/>
                <a:ext cx="5256584" cy="230832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1943136" y="2931988"/>
            <a:ext cx="5581192" cy="2801267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991884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3074" cy="599127"/>
            <a:chOff x="0" y="13335"/>
            <a:chExt cx="9144218" cy="599127"/>
          </a:xfrm>
        </p:grpSpPr>
        <p:sp>
          <p:nvSpPr>
            <p:cNvPr id="3" name="TextBox 32"/>
            <p:cNvSpPr txBox="1"/>
            <p:nvPr/>
          </p:nvSpPr>
          <p:spPr>
            <a:xfrm>
              <a:off x="0" y="13335"/>
              <a:ext cx="9144000" cy="59912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lIns="324000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3200" dirty="0" smtClean="0"/>
                <a:t>Exercises</a:t>
              </a:r>
              <a:endParaRPr lang="en-GB" sz="3200" dirty="0"/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8" y="601079"/>
              <a:ext cx="9144000" cy="0"/>
            </a:xfrm>
            <a:prstGeom prst="line">
              <a:avLst/>
            </a:prstGeom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187624" y="826214"/>
                <a:ext cx="7560840" cy="51986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000" dirty="0" smtClean="0"/>
                  <a:t>Find the values of </a:t>
                </a:r>
                <a14:m>
                  <m:oMath xmlns:m="http://schemas.openxmlformats.org/officeDocument/2006/math">
                    <m:r>
                      <a:rPr lang="en-GB" sz="2000" i="1" dirty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GB" sz="2000" dirty="0"/>
                  <a:t> for which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0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000" i="1">
                        <a:latin typeface="Cambria Math" panose="02040503050406030204" pitchFamily="18" charset="0"/>
                      </a:rPr>
                      <m:t>𝑘𝑥</m:t>
                    </m:r>
                    <m:r>
                      <a:rPr lang="en-GB" sz="2000" i="1">
                        <a:latin typeface="Cambria Math" panose="02040503050406030204" pitchFamily="18" charset="0"/>
                      </a:rPr>
                      <m:t>+9=0</m:t>
                    </m:r>
                  </m:oMath>
                </a14:m>
                <a:r>
                  <a:rPr lang="en-GB" sz="2000" dirty="0"/>
                  <a:t> has equal roots</a:t>
                </a:r>
                <a:r>
                  <a:rPr lang="en-GB" sz="2000" dirty="0" smtClean="0"/>
                  <a:t>.</a:t>
                </a:r>
                <a:endParaRPr lang="en-GB" sz="2000" dirty="0"/>
              </a:p>
              <a:p>
                <a14:m>
                  <m:oMath xmlns:m="http://schemas.openxmlformats.org/officeDocument/2006/math">
                    <m:r>
                      <a:rPr lang="en-GB" sz="2000" b="1" i="1"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GB" sz="2000" b="1" i="1">
                        <a:latin typeface="Cambria Math" panose="02040503050406030204" pitchFamily="18" charset="0"/>
                      </a:rPr>
                      <m:t>=±</m:t>
                    </m:r>
                    <m:r>
                      <a:rPr lang="en-GB" sz="2000" b="1" i="1">
                        <a:latin typeface="Cambria Math" panose="02040503050406030204" pitchFamily="18" charset="0"/>
                      </a:rPr>
                      <m:t>𝟔</m:t>
                    </m:r>
                  </m:oMath>
                </a14:m>
                <a:r>
                  <a:rPr lang="en-GB" sz="2000" b="1" dirty="0"/>
                  <a:t> </a:t>
                </a:r>
                <a:endParaRPr lang="en-GB" sz="2000" b="1" dirty="0"/>
              </a:p>
              <a:p>
                <a:endParaRPr lang="en-GB" sz="2000" dirty="0" smtClean="0"/>
              </a:p>
              <a:p>
                <a:r>
                  <a:rPr lang="en-GB" sz="2000" dirty="0" smtClean="0"/>
                  <a:t>Find </a:t>
                </a:r>
                <a:r>
                  <a:rPr lang="en-GB" sz="2000" dirty="0"/>
                  <a:t>the values of </a:t>
                </a:r>
                <a14:m>
                  <m:oMath xmlns:m="http://schemas.openxmlformats.org/officeDocument/2006/math">
                    <m:r>
                      <a:rPr lang="en-GB" sz="2000" i="1" dirty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GB" sz="2000" dirty="0"/>
                  <a:t> for which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0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2000" i="1">
                        <a:latin typeface="Cambria Math" panose="02040503050406030204" pitchFamily="18" charset="0"/>
                      </a:rPr>
                      <m:t>𝑘𝑥</m:t>
                    </m:r>
                    <m:r>
                      <a:rPr lang="en-GB" sz="2000" i="1">
                        <a:latin typeface="Cambria Math" panose="02040503050406030204" pitchFamily="18" charset="0"/>
                      </a:rPr>
                      <m:t>+4=0</m:t>
                    </m:r>
                  </m:oMath>
                </a14:m>
                <a:r>
                  <a:rPr lang="en-GB" sz="2000" dirty="0"/>
                  <a:t> has equal roots</a:t>
                </a:r>
                <a:r>
                  <a:rPr lang="en-GB" sz="2000" dirty="0" smtClean="0"/>
                  <a:t>.</a:t>
                </a:r>
                <a:endParaRPr lang="en-GB" sz="2000" dirty="0"/>
              </a:p>
              <a:p>
                <a14:m>
                  <m:oMath xmlns:m="http://schemas.openxmlformats.org/officeDocument/2006/math">
                    <m:r>
                      <a:rPr lang="en-GB" sz="2000" b="1" i="1"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GB" sz="2000" b="1" i="1">
                        <a:latin typeface="Cambria Math" panose="02040503050406030204" pitchFamily="18" charset="0"/>
                      </a:rPr>
                      <m:t>=±</m:t>
                    </m:r>
                    <m:r>
                      <a:rPr lang="en-GB" sz="2000" b="1" i="1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GB" sz="2000" b="1" dirty="0"/>
                  <a:t> </a:t>
                </a:r>
              </a:p>
              <a:p>
                <a:endParaRPr lang="en-GB" sz="2000" dirty="0" smtClean="0"/>
              </a:p>
              <a:p>
                <a:r>
                  <a:rPr lang="en-GB" sz="2000" dirty="0" smtClean="0"/>
                  <a:t>Find the values of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GB" sz="2000" dirty="0" smtClean="0"/>
                  <a:t> for which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𝑘</m:t>
                    </m:r>
                    <m:sSup>
                      <m:sSup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+8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GB" sz="2000" dirty="0" smtClean="0"/>
                  <a:t> has equal roots</a:t>
                </a:r>
                <a:r>
                  <a:rPr lang="en-GB" sz="2000" dirty="0" smtClean="0"/>
                  <a:t>.</a:t>
                </a:r>
                <a:endParaRPr lang="en-GB" sz="2000" dirty="0" smtClean="0"/>
              </a:p>
              <a:p>
                <a14:m>
                  <m:oMath xmlns:m="http://schemas.openxmlformats.org/officeDocument/2006/math">
                    <m:r>
                      <a:rPr lang="en-GB" sz="2000" b="1" i="1"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GB" sz="2000" b="1" i="1">
                        <a:latin typeface="Cambria Math" panose="02040503050406030204" pitchFamily="18" charset="0"/>
                      </a:rPr>
                      <m:t>=±</m:t>
                    </m:r>
                    <m:r>
                      <a:rPr lang="en-GB" sz="2000" b="1" i="1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GB" sz="2000" b="1" dirty="0"/>
                  <a:t> </a:t>
                </a:r>
                <a:endParaRPr lang="en-GB" sz="2000" b="1" dirty="0" smtClean="0"/>
              </a:p>
              <a:p>
                <a:endParaRPr lang="en-GB" sz="2000" dirty="0" smtClean="0"/>
              </a:p>
              <a:p>
                <a:r>
                  <a:rPr lang="en-GB" sz="2000" dirty="0" smtClean="0"/>
                  <a:t>Find the positive value of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GB" sz="2000" dirty="0" smtClean="0"/>
                  <a:t> for which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1−3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GB" sz="20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GB" sz="2000" dirty="0" smtClean="0"/>
                  <a:t> has equal roots. Hence find the value of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000" dirty="0" smtClean="0"/>
                  <a:t> for this value of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GB" sz="2000" dirty="0" smtClean="0"/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000" b="1" i="1" smtClean="0">
                        <a:latin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en-GB" sz="2000" b="1" dirty="0" smtClean="0"/>
                  <a:t> </a:t>
                </a:r>
                <a:endParaRPr lang="en-GB" sz="2000" b="1" dirty="0"/>
              </a:p>
              <a:p>
                <a:endParaRPr lang="en-GB" sz="2000" dirty="0"/>
              </a:p>
              <a:p>
                <a:r>
                  <a:rPr lang="en-GB" sz="2000" dirty="0"/>
                  <a:t>Find the values of </a:t>
                </a:r>
                <a14:m>
                  <m:oMath xmlns:m="http://schemas.openxmlformats.org/officeDocument/2006/math">
                    <m:r>
                      <a:rPr lang="en-GB" sz="2000" i="1" dirty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GB" sz="2000" dirty="0"/>
                  <a:t> for which </a:t>
                </a:r>
                <a14:m>
                  <m:oMath xmlns:m="http://schemas.openxmlformats.org/officeDocument/2006/math">
                    <m:r>
                      <a:rPr lang="en-GB" sz="2000" i="1">
                        <a:latin typeface="Cambria Math" panose="02040503050406030204" pitchFamily="18" charset="0"/>
                      </a:rPr>
                      <m:t>𝑘</m:t>
                    </m:r>
                    <m:sSup>
                      <m:s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000" i="1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GB" sz="2000" i="1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GB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2000" i="1">
                        <a:latin typeface="Cambria Math" panose="02040503050406030204" pitchFamily="18" charset="0"/>
                      </a:rPr>
                      <m:t>=4</m:t>
                    </m:r>
                  </m:oMath>
                </a14:m>
                <a:r>
                  <a:rPr lang="en-GB" sz="2000" dirty="0"/>
                  <a:t> has equal roots</a:t>
                </a:r>
                <a:r>
                  <a:rPr lang="en-GB" sz="2000" dirty="0" smtClean="0"/>
                  <a:t>.</a:t>
                </a:r>
                <a:endParaRPr lang="en-GB" sz="2000" dirty="0"/>
              </a:p>
              <a:p>
                <a14:m>
                  <m:oMath xmlns:m="http://schemas.openxmlformats.org/officeDocument/2006/math">
                    <m:r>
                      <a:rPr lang="en-GB" sz="2000" b="1" i="1">
                        <a:latin typeface="Cambria Math" panose="02040503050406030204" pitchFamily="18" charset="0"/>
                      </a:rPr>
                      <m:t>𝒌</m:t>
                    </m:r>
                    <m:r>
                      <a:rPr lang="en-GB" sz="2000" b="1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GB" sz="2000" b="1" i="1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GB" sz="2000" b="1" i="1">
                        <a:latin typeface="Cambria Math" panose="02040503050406030204" pitchFamily="18" charset="0"/>
                      </a:rPr>
                      <m:t>±</m:t>
                    </m:r>
                    <m:f>
                      <m:fPr>
                        <m:ctrlPr>
                          <a:rPr lang="en-GB" sz="2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GB" sz="2000" b="1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000" b="1" i="1"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en-GB" sz="2000" b="1" i="1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GB" sz="2000" b="1" dirty="0"/>
                  <a:t> </a:t>
                </a:r>
              </a:p>
              <a:p>
                <a:endParaRPr lang="en-GB" sz="20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826214"/>
                <a:ext cx="7560840" cy="5198667"/>
              </a:xfrm>
              <a:prstGeom prst="rect">
                <a:avLst/>
              </a:prstGeom>
              <a:blipFill rotWithShape="0">
                <a:blip r:embed="rId2"/>
                <a:stretch>
                  <a:fillRect l="-887" t="-7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611560" y="908720"/>
            <a:ext cx="360040" cy="34097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1</a:t>
            </a:r>
            <a:endParaRPr lang="en-GB" b="1" dirty="0"/>
          </a:p>
        </p:txBody>
      </p:sp>
      <p:sp>
        <p:nvSpPr>
          <p:cNvPr id="9" name="Rectangle 8"/>
          <p:cNvSpPr/>
          <p:nvPr/>
        </p:nvSpPr>
        <p:spPr>
          <a:xfrm>
            <a:off x="611560" y="1817107"/>
            <a:ext cx="360040" cy="34097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2</a:t>
            </a:r>
            <a:endParaRPr lang="en-GB" b="1" dirty="0"/>
          </a:p>
        </p:txBody>
      </p:sp>
      <p:sp>
        <p:nvSpPr>
          <p:cNvPr id="10" name="Rectangle 9"/>
          <p:cNvSpPr/>
          <p:nvPr/>
        </p:nvSpPr>
        <p:spPr>
          <a:xfrm>
            <a:off x="611560" y="2781241"/>
            <a:ext cx="360040" cy="34097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3</a:t>
            </a:r>
            <a:endParaRPr lang="en-GB" b="1" dirty="0"/>
          </a:p>
        </p:txBody>
      </p:sp>
      <p:sp>
        <p:nvSpPr>
          <p:cNvPr id="11" name="Rectangle 10"/>
          <p:cNvSpPr/>
          <p:nvPr/>
        </p:nvSpPr>
        <p:spPr>
          <a:xfrm>
            <a:off x="1187783" y="1175489"/>
            <a:ext cx="2088232" cy="50405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12" name="Rectangle 11"/>
          <p:cNvSpPr/>
          <p:nvPr/>
        </p:nvSpPr>
        <p:spPr>
          <a:xfrm>
            <a:off x="1187783" y="2091762"/>
            <a:ext cx="2088232" cy="50405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13" name="Rectangle 12"/>
          <p:cNvSpPr/>
          <p:nvPr/>
        </p:nvSpPr>
        <p:spPr>
          <a:xfrm>
            <a:off x="1190196" y="3027866"/>
            <a:ext cx="2088232" cy="50405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2195736" y="6309320"/>
            <a:ext cx="5544616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GB" dirty="0" smtClean="0"/>
              <a:t>We’ll revisit this </a:t>
            </a:r>
            <a:r>
              <a:rPr lang="en-GB" dirty="0" smtClean="0"/>
              <a:t>topic </a:t>
            </a:r>
            <a:r>
              <a:rPr lang="en-GB" dirty="0" smtClean="0"/>
              <a:t>after we’ve done Inequalities.</a:t>
            </a:r>
            <a:endParaRPr lang="en-GB" dirty="0"/>
          </a:p>
        </p:txBody>
      </p:sp>
      <p:sp>
        <p:nvSpPr>
          <p:cNvPr id="16" name="Rectangle 15"/>
          <p:cNvSpPr/>
          <p:nvPr/>
        </p:nvSpPr>
        <p:spPr>
          <a:xfrm>
            <a:off x="611560" y="3645024"/>
            <a:ext cx="360040" cy="34097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4</a:t>
            </a:r>
            <a:endParaRPr lang="en-GB" b="1" dirty="0"/>
          </a:p>
        </p:txBody>
      </p:sp>
      <p:sp>
        <p:nvSpPr>
          <p:cNvPr id="17" name="Rectangle 16"/>
          <p:cNvSpPr/>
          <p:nvPr/>
        </p:nvSpPr>
        <p:spPr>
          <a:xfrm>
            <a:off x="1201893" y="4274345"/>
            <a:ext cx="2088232" cy="50405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  <p:sp>
        <p:nvSpPr>
          <p:cNvPr id="18" name="Rectangle 17"/>
          <p:cNvSpPr/>
          <p:nvPr/>
        </p:nvSpPr>
        <p:spPr>
          <a:xfrm>
            <a:off x="611560" y="4833845"/>
            <a:ext cx="360040" cy="34097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5</a:t>
            </a:r>
            <a:endParaRPr lang="en-GB" b="1" dirty="0"/>
          </a:p>
        </p:txBody>
      </p:sp>
      <p:sp>
        <p:nvSpPr>
          <p:cNvPr id="19" name="Rectangle 18"/>
          <p:cNvSpPr/>
          <p:nvPr/>
        </p:nvSpPr>
        <p:spPr>
          <a:xfrm>
            <a:off x="1201893" y="5190618"/>
            <a:ext cx="2088232" cy="50405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 smtClean="0"/>
              <a:t>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675536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7" grpId="0" animBg="1"/>
      <p:bldP spid="1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18534</TotalTime>
  <Words>242</Words>
  <Application>Microsoft Office PowerPoint</Application>
  <PresentationFormat>On-screen Show (4:3)</PresentationFormat>
  <Paragraphs>100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Cambria Math</vt:lpstr>
      <vt:lpstr>Wingdings</vt:lpstr>
      <vt:lpstr>Office Theme</vt:lpstr>
      <vt:lpstr>C1 Discriminants (for Year 11s)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plc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Frost J</dc:creator>
  <cp:lastModifiedBy>Jamie Frost</cp:lastModifiedBy>
  <cp:revision>646</cp:revision>
  <dcterms:created xsi:type="dcterms:W3CDTF">2013-02-28T07:36:55Z</dcterms:created>
  <dcterms:modified xsi:type="dcterms:W3CDTF">2015-08-23T12:26:54Z</dcterms:modified>
</cp:coreProperties>
</file>