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91" r:id="rId2"/>
    <p:sldId id="490" r:id="rId3"/>
    <p:sldId id="491" r:id="rId4"/>
    <p:sldId id="492" r:id="rId5"/>
    <p:sldId id="494" r:id="rId6"/>
    <p:sldId id="493" r:id="rId7"/>
    <p:sldId id="496" r:id="rId8"/>
    <p:sldId id="497" r:id="rId9"/>
    <p:sldId id="495" r:id="rId10"/>
    <p:sldId id="498" r:id="rId11"/>
    <p:sldId id="499" r:id="rId12"/>
    <p:sldId id="500" r:id="rId13"/>
    <p:sldId id="502" r:id="rId14"/>
    <p:sldId id="50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8" autoAdjust="0"/>
    <p:restoredTop sz="87722" autoAdjust="0"/>
  </p:normalViewPr>
  <p:slideViewPr>
    <p:cSldViewPr>
      <p:cViewPr varScale="1">
        <p:scale>
          <a:sx n="81" d="100"/>
          <a:sy n="81" d="100"/>
        </p:scale>
        <p:origin x="171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87F4A-DD11-41AF-8B76-F2E5B6202836}" type="datetimeFigureOut">
              <a:rPr lang="en-GB" smtClean="0"/>
              <a:pPr/>
              <a:t>20/03/2016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2F2399-CD51-4C4C-BC34-03B9F40F9C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450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20/03/2016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611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20/03/2016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399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20/03/2016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211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20/03/2016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171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20/03/2016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520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20/03/2016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172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20/03/2016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052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20/03/2016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912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20/03/2016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36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20/03/2016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128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20/03/2016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496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AFE4D-3339-4F90-AB07-DAB31D79E32A}" type="datetimeFigureOut">
              <a:rPr lang="en-GB" smtClean="0"/>
              <a:pPr/>
              <a:t>20/03/2016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745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24.png"/><Relationship Id="rId7" Type="http://schemas.openxmlformats.org/officeDocument/2006/relationships/image" Target="../media/image20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7.png"/><Relationship Id="rId7" Type="http://schemas.openxmlformats.org/officeDocument/2006/relationships/image" Target="../media/image32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29.png"/><Relationship Id="rId10" Type="http://schemas.openxmlformats.org/officeDocument/2006/relationships/image" Target="../media/image35.png"/><Relationship Id="rId4" Type="http://schemas.openxmlformats.org/officeDocument/2006/relationships/image" Target="../media/image28.png"/><Relationship Id="rId9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92D050"/>
                </a:solidFill>
              </a:rPr>
              <a:t>IGCSE Further Maths/C1 </a:t>
            </a:r>
            <a:r>
              <a:rPr lang="en-GB" dirty="0" smtClean="0"/>
              <a:t>Inequalities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612" y="3645024"/>
            <a:ext cx="6984776" cy="1417712"/>
          </a:xfrm>
        </p:spPr>
        <p:txBody>
          <a:bodyPr>
            <a:normAutofit/>
          </a:bodyPr>
          <a:lstStyle/>
          <a:p>
            <a:r>
              <a:rPr lang="en-GB" sz="2800" dirty="0" smtClean="0"/>
              <a:t>Dr J Frost (jfrost@tiffin.kingston.sch.uk) </a:t>
            </a:r>
            <a:endParaRPr lang="en-GB" sz="28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E:\TiffinSchoolLogoSmal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12" y="111910"/>
            <a:ext cx="1008112" cy="1013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7504" y="6461720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Last modified: </a:t>
            </a:r>
            <a:r>
              <a:rPr lang="en-GB" dirty="0" smtClean="0"/>
              <a:t>20</a:t>
            </a:r>
            <a:r>
              <a:rPr lang="en-GB" baseline="30000" dirty="0" smtClean="0"/>
              <a:t>th</a:t>
            </a:r>
            <a:r>
              <a:rPr lang="en-GB" dirty="0" smtClean="0"/>
              <a:t> </a:t>
            </a:r>
            <a:r>
              <a:rPr lang="en-GB" dirty="0" smtClean="0"/>
              <a:t>March 2016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47664" y="4353880"/>
            <a:ext cx="60486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Objectives: </a:t>
            </a:r>
            <a:r>
              <a:rPr lang="en-GB" dirty="0" smtClean="0"/>
              <a:t>Be able to solve both linear and quadratic inequalities. Be able to manipulate inequalities (including squared terms).</a:t>
            </a:r>
          </a:p>
        </p:txBody>
      </p:sp>
    </p:spTree>
    <p:extLst>
      <p:ext uri="{BB962C8B-B14F-4D97-AF65-F5344CB8AC3E}">
        <p14:creationId xmlns:p14="http://schemas.microsoft.com/office/powerpoint/2010/main" val="162930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 smtClean="0"/>
                <a:t>Exercise 2</a:t>
              </a:r>
              <a:endParaRPr lang="en-GB" sz="3200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27111" y="727742"/>
                <a:ext cx="5976664" cy="42005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/>
                  <a:t>Solve the following inequalities:</a:t>
                </a:r>
              </a:p>
              <a:p>
                <a:r>
                  <a:rPr lang="en-GB" dirty="0" smtClean="0"/>
                  <a:t>(i)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−6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+5&gt;0</m:t>
                    </m:r>
                  </m:oMath>
                </a14:m>
                <a:r>
                  <a:rPr lang="en-GB" dirty="0" smtClean="0"/>
                  <a:t>	</a:t>
                </a:r>
                <a14:m>
                  <m:oMath xmlns:m="http://schemas.openxmlformats.org/officeDocument/2006/math">
                    <m:r>
                      <a:rPr lang="en-GB" b="1" i="1" smtClean="0">
                        <a:latin typeface="Cambria Math"/>
                      </a:rPr>
                      <m:t>𝒙</m:t>
                    </m:r>
                    <m:r>
                      <a:rPr lang="en-GB" b="1" i="1" smtClean="0">
                        <a:latin typeface="Cambria Math"/>
                      </a:rPr>
                      <m:t>&lt;</m:t>
                    </m:r>
                    <m:r>
                      <a:rPr lang="en-GB" b="1" i="1" smtClean="0">
                        <a:latin typeface="Cambria Math"/>
                      </a:rPr>
                      <m:t>𝟏</m:t>
                    </m:r>
                    <m:r>
                      <a:rPr lang="en-GB" b="1" i="1" smtClean="0">
                        <a:latin typeface="Cambria Math"/>
                      </a:rPr>
                      <m:t> </m:t>
                    </m:r>
                    <m:r>
                      <a:rPr lang="en-GB" b="1" i="1" smtClean="0">
                        <a:latin typeface="Cambria Math"/>
                      </a:rPr>
                      <m:t>𝒐𝒓</m:t>
                    </m:r>
                    <m:r>
                      <a:rPr lang="en-GB" b="1" i="1" smtClean="0">
                        <a:latin typeface="Cambria Math"/>
                      </a:rPr>
                      <m:t> </m:t>
                    </m:r>
                    <m:r>
                      <a:rPr lang="en-GB" b="1" i="1" smtClean="0">
                        <a:latin typeface="Cambria Math"/>
                      </a:rPr>
                      <m:t>𝒙</m:t>
                    </m:r>
                    <m:r>
                      <a:rPr lang="en-GB" b="1" i="1" smtClean="0">
                        <a:latin typeface="Cambria Math"/>
                      </a:rPr>
                      <m:t>&gt;</m:t>
                    </m:r>
                    <m:r>
                      <a:rPr lang="en-GB" b="1" i="1" smtClean="0">
                        <a:latin typeface="Cambria Math"/>
                      </a:rPr>
                      <m:t>𝟓</m:t>
                    </m:r>
                  </m:oMath>
                </a14:m>
                <a:endParaRPr lang="en-GB" b="1" dirty="0" smtClean="0"/>
              </a:p>
              <a:p>
                <a:r>
                  <a:rPr lang="en-GB" dirty="0" smtClean="0"/>
                  <a:t>(ii)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+3</m:t>
                    </m:r>
                    <m:r>
                      <a:rPr lang="en-GB" b="0" i="1" smtClean="0">
                        <a:latin typeface="Cambria Math"/>
                      </a:rPr>
                      <m:t>𝑎</m:t>
                    </m:r>
                    <m:r>
                      <a:rPr lang="en-GB" b="0" i="1" smtClean="0">
                        <a:latin typeface="Cambria Math"/>
                      </a:rPr>
                      <m:t>−4≤0</m:t>
                    </m:r>
                  </m:oMath>
                </a14:m>
                <a:r>
                  <a:rPr lang="en-GB" dirty="0" smtClean="0"/>
                  <a:t>	</a:t>
                </a:r>
                <a14:m>
                  <m:oMath xmlns:m="http://schemas.openxmlformats.org/officeDocument/2006/math">
                    <m:r>
                      <a:rPr lang="en-GB" b="1" i="1" smtClean="0">
                        <a:latin typeface="Cambria Math"/>
                      </a:rPr>
                      <m:t>−</m:t>
                    </m:r>
                    <m:r>
                      <a:rPr lang="en-GB" b="1" i="1" smtClean="0">
                        <a:latin typeface="Cambria Math"/>
                      </a:rPr>
                      <m:t>𝟒</m:t>
                    </m:r>
                    <m:r>
                      <a:rPr lang="en-GB" b="1" i="1" smtClean="0">
                        <a:latin typeface="Cambria Math"/>
                      </a:rPr>
                      <m:t>≤</m:t>
                    </m:r>
                    <m:r>
                      <a:rPr lang="en-GB" b="1" i="1" smtClean="0">
                        <a:latin typeface="Cambria Math"/>
                      </a:rPr>
                      <m:t>𝒂</m:t>
                    </m:r>
                    <m:r>
                      <a:rPr lang="en-GB" b="1" i="1" smtClean="0">
                        <a:latin typeface="Cambria Math"/>
                      </a:rPr>
                      <m:t>≤</m:t>
                    </m:r>
                    <m:r>
                      <a:rPr lang="en-GB" b="1" i="1" smtClean="0">
                        <a:latin typeface="Cambria Math"/>
                      </a:rPr>
                      <m:t>𝟏</m:t>
                    </m:r>
                  </m:oMath>
                </a14:m>
                <a:endParaRPr lang="en-GB" b="1" dirty="0" smtClean="0"/>
              </a:p>
              <a:p>
                <a:r>
                  <a:rPr lang="en-GB" dirty="0" smtClean="0"/>
                  <a:t>(iii)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2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−3&lt;0</m:t>
                    </m:r>
                  </m:oMath>
                </a14:m>
                <a:r>
                  <a:rPr lang="en-GB" dirty="0" smtClean="0"/>
                  <a:t>	</a:t>
                </a:r>
                <a14:m>
                  <m:oMath xmlns:m="http://schemas.openxmlformats.org/officeDocument/2006/math">
                    <m:r>
                      <a:rPr lang="en-GB" b="1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GB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GB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GB" b="1" i="1" smtClean="0">
                        <a:latin typeface="Cambria Math"/>
                      </a:rPr>
                      <m:t>&lt;</m:t>
                    </m:r>
                    <m:r>
                      <a:rPr lang="en-GB" b="1" i="1" smtClean="0">
                        <a:latin typeface="Cambria Math"/>
                      </a:rPr>
                      <m:t>𝒚</m:t>
                    </m:r>
                    <m:r>
                      <a:rPr lang="en-GB" b="1" i="1" smtClean="0">
                        <a:latin typeface="Cambria Math"/>
                      </a:rPr>
                      <m:t>&lt;</m:t>
                    </m:r>
                    <m:r>
                      <a:rPr lang="en-GB" b="1" i="1" smtClean="0">
                        <a:latin typeface="Cambria Math"/>
                      </a:rPr>
                      <m:t>𝟏</m:t>
                    </m:r>
                  </m:oMath>
                </a14:m>
                <a:endParaRPr lang="en-GB" b="1" dirty="0" smtClean="0"/>
              </a:p>
              <a:p>
                <a:r>
                  <a:rPr lang="en-GB" dirty="0" smtClean="0"/>
                  <a:t>(iv)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4−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≥0</m:t>
                    </m:r>
                  </m:oMath>
                </a14:m>
                <a:r>
                  <a:rPr lang="en-GB" dirty="0" smtClean="0"/>
                  <a:t>		</a:t>
                </a:r>
                <a14:m>
                  <m:oMath xmlns:m="http://schemas.openxmlformats.org/officeDocument/2006/math">
                    <m:r>
                      <a:rPr lang="en-GB" b="1" i="1" smtClean="0">
                        <a:latin typeface="Cambria Math"/>
                      </a:rPr>
                      <m:t>−</m:t>
                    </m:r>
                    <m:r>
                      <a:rPr lang="en-GB" b="1" i="1" smtClean="0">
                        <a:latin typeface="Cambria Math"/>
                      </a:rPr>
                      <m:t>𝟐</m:t>
                    </m:r>
                    <m:r>
                      <a:rPr lang="en-GB" b="1" i="1" smtClean="0">
                        <a:latin typeface="Cambria Math"/>
                      </a:rPr>
                      <m:t>≤</m:t>
                    </m:r>
                    <m:r>
                      <a:rPr lang="en-GB" b="1" i="1" smtClean="0">
                        <a:latin typeface="Cambria Math"/>
                      </a:rPr>
                      <m:t>𝒚</m:t>
                    </m:r>
                    <m:r>
                      <a:rPr lang="en-GB" b="1" i="1" smtClean="0">
                        <a:latin typeface="Cambria Math"/>
                      </a:rPr>
                      <m:t>≤</m:t>
                    </m:r>
                    <m:r>
                      <a:rPr lang="en-GB" b="1" i="1" smtClean="0">
                        <a:latin typeface="Cambria Math"/>
                      </a:rPr>
                      <m:t>𝟐</m:t>
                    </m:r>
                  </m:oMath>
                </a14:m>
                <a:endParaRPr lang="en-GB" b="1" dirty="0" smtClean="0"/>
              </a:p>
              <a:p>
                <a:r>
                  <a:rPr lang="en-GB" dirty="0" smtClean="0"/>
                  <a:t>(v)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−4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+4&gt;0</m:t>
                    </m:r>
                  </m:oMath>
                </a14:m>
                <a:r>
                  <a:rPr lang="en-GB" dirty="0" smtClean="0"/>
                  <a:t>	</a:t>
                </a:r>
                <a14:m>
                  <m:oMath xmlns:m="http://schemas.openxmlformats.org/officeDocument/2006/math">
                    <m:r>
                      <a:rPr lang="en-GB" b="1" i="1" smtClean="0">
                        <a:latin typeface="Cambria Math"/>
                      </a:rPr>
                      <m:t>𝒙</m:t>
                    </m:r>
                    <m:r>
                      <a:rPr lang="en-GB" b="1" i="1" smtClean="0">
                        <a:latin typeface="Cambria Math"/>
                      </a:rPr>
                      <m:t>&lt;</m:t>
                    </m:r>
                    <m:r>
                      <a:rPr lang="en-GB" b="1" i="1" smtClean="0">
                        <a:latin typeface="Cambria Math"/>
                      </a:rPr>
                      <m:t>𝟐</m:t>
                    </m:r>
                    <m:r>
                      <a:rPr lang="en-GB" b="1" i="1" smtClean="0">
                        <a:latin typeface="Cambria Math"/>
                      </a:rPr>
                      <m:t> </m:t>
                    </m:r>
                    <m:r>
                      <a:rPr lang="en-GB" b="1" i="1" smtClean="0">
                        <a:latin typeface="Cambria Math"/>
                      </a:rPr>
                      <m:t>𝒐𝒓</m:t>
                    </m:r>
                    <m:r>
                      <a:rPr lang="en-GB" b="1" i="1" smtClean="0">
                        <a:latin typeface="Cambria Math"/>
                      </a:rPr>
                      <m:t> </m:t>
                    </m:r>
                    <m:r>
                      <a:rPr lang="en-GB" b="1" i="1" smtClean="0">
                        <a:latin typeface="Cambria Math"/>
                      </a:rPr>
                      <m:t>𝒙</m:t>
                    </m:r>
                    <m:r>
                      <a:rPr lang="en-GB" b="1" i="1" smtClean="0">
                        <a:latin typeface="Cambria Math"/>
                      </a:rPr>
                      <m:t>&gt;</m:t>
                    </m:r>
                    <m:r>
                      <a:rPr lang="en-GB" b="1" i="1" smtClean="0">
                        <a:latin typeface="Cambria Math"/>
                      </a:rPr>
                      <m:t>𝟐</m:t>
                    </m:r>
                  </m:oMath>
                </a14:m>
                <a:endParaRPr lang="en-GB" b="1" dirty="0" smtClean="0"/>
              </a:p>
              <a:p>
                <a:r>
                  <a:rPr lang="en-GB" dirty="0" smtClean="0"/>
                  <a:t>(vi)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𝑝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−3</m:t>
                    </m:r>
                    <m:r>
                      <a:rPr lang="en-GB" b="0" i="1" smtClean="0">
                        <a:latin typeface="Cambria Math"/>
                      </a:rPr>
                      <m:t>𝑝</m:t>
                    </m:r>
                    <m:r>
                      <a:rPr lang="en-GB" b="0" i="1" smtClean="0">
                        <a:latin typeface="Cambria Math"/>
                      </a:rPr>
                      <m:t>≤−2</m:t>
                    </m:r>
                  </m:oMath>
                </a14:m>
                <a:r>
                  <a:rPr lang="en-GB" dirty="0" smtClean="0"/>
                  <a:t>		</a:t>
                </a:r>
                <a14:m>
                  <m:oMath xmlns:m="http://schemas.openxmlformats.org/officeDocument/2006/math">
                    <m:r>
                      <a:rPr lang="en-GB" b="1" i="1" smtClean="0">
                        <a:latin typeface="Cambria Math"/>
                      </a:rPr>
                      <m:t>𝟏</m:t>
                    </m:r>
                    <m:r>
                      <a:rPr lang="en-GB" b="1" i="1" smtClean="0">
                        <a:latin typeface="Cambria Math"/>
                      </a:rPr>
                      <m:t>≤</m:t>
                    </m:r>
                    <m:r>
                      <a:rPr lang="en-GB" b="1" i="1" smtClean="0">
                        <a:latin typeface="Cambria Math"/>
                      </a:rPr>
                      <m:t>𝒑</m:t>
                    </m:r>
                    <m:r>
                      <a:rPr lang="en-GB" b="1" i="1" smtClean="0">
                        <a:latin typeface="Cambria Math"/>
                      </a:rPr>
                      <m:t>≤</m:t>
                    </m:r>
                    <m:r>
                      <a:rPr lang="en-GB" b="1" i="1" smtClean="0">
                        <a:latin typeface="Cambria Math"/>
                      </a:rPr>
                      <m:t>𝟐</m:t>
                    </m:r>
                  </m:oMath>
                </a14:m>
                <a:endParaRPr lang="en-GB" b="1" dirty="0" smtClean="0"/>
              </a:p>
              <a:p>
                <a:r>
                  <a:rPr lang="en-GB" dirty="0" smtClean="0"/>
                  <a:t>(vii)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  <m:r>
                          <a:rPr lang="en-GB" b="0" i="1" smtClean="0">
                            <a:latin typeface="Cambria Math"/>
                          </a:rPr>
                          <m:t>+2</m:t>
                        </m:r>
                      </m:e>
                    </m:d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  <m:r>
                          <a:rPr lang="en-GB" b="0" i="1" smtClean="0"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en-GB" b="0" i="1" smtClean="0">
                        <a:latin typeface="Cambria Math"/>
                      </a:rPr>
                      <m:t>&gt;4</m:t>
                    </m:r>
                  </m:oMath>
                </a14:m>
                <a:r>
                  <a:rPr lang="en-GB" dirty="0" smtClean="0"/>
                  <a:t>	</a:t>
                </a:r>
                <a14:m>
                  <m:oMath xmlns:m="http://schemas.openxmlformats.org/officeDocument/2006/math">
                    <m:r>
                      <a:rPr lang="en-GB" b="1" i="1" smtClean="0">
                        <a:latin typeface="Cambria Math"/>
                      </a:rPr>
                      <m:t>𝒂</m:t>
                    </m:r>
                    <m:r>
                      <a:rPr lang="en-GB" b="1" i="1" smtClean="0">
                        <a:latin typeface="Cambria Math"/>
                      </a:rPr>
                      <m:t>&lt;−</m:t>
                    </m:r>
                    <m:r>
                      <a:rPr lang="en-GB" b="1" i="1" smtClean="0">
                        <a:latin typeface="Cambria Math"/>
                      </a:rPr>
                      <m:t>𝟑</m:t>
                    </m:r>
                    <m:r>
                      <a:rPr lang="en-GB" b="1" i="1" smtClean="0">
                        <a:latin typeface="Cambria Math"/>
                      </a:rPr>
                      <m:t> </m:t>
                    </m:r>
                    <m:r>
                      <a:rPr lang="en-GB" b="1" i="1" smtClean="0">
                        <a:latin typeface="Cambria Math"/>
                      </a:rPr>
                      <m:t>𝒐𝒓</m:t>
                    </m:r>
                    <m:r>
                      <a:rPr lang="en-GB" b="1" i="1" smtClean="0">
                        <a:latin typeface="Cambria Math"/>
                      </a:rPr>
                      <m:t> </m:t>
                    </m:r>
                    <m:r>
                      <a:rPr lang="en-GB" b="1" i="1" smtClean="0">
                        <a:latin typeface="Cambria Math"/>
                      </a:rPr>
                      <m:t>𝒂</m:t>
                    </m:r>
                    <m:r>
                      <a:rPr lang="en-GB" b="1" i="1" smtClean="0">
                        <a:latin typeface="Cambria Math"/>
                      </a:rPr>
                      <m:t>&gt;</m:t>
                    </m:r>
                    <m:r>
                      <a:rPr lang="en-GB" b="1" i="1" smtClean="0">
                        <a:latin typeface="Cambria Math"/>
                      </a:rPr>
                      <m:t>𝟐</m:t>
                    </m:r>
                  </m:oMath>
                </a14:m>
                <a:endParaRPr lang="en-GB" b="1" dirty="0" smtClean="0"/>
              </a:p>
              <a:p>
                <a:r>
                  <a:rPr lang="en-GB" dirty="0" smtClean="0"/>
                  <a:t>(viii)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8−2</m:t>
                    </m:r>
                    <m:r>
                      <a:rPr lang="en-GB" b="0" i="1" smtClean="0">
                        <a:latin typeface="Cambria Math"/>
                      </a:rPr>
                      <m:t>𝑎</m:t>
                    </m:r>
                    <m:r>
                      <a:rPr lang="en-GB" b="0" i="1" smtClean="0">
                        <a:latin typeface="Cambria Math"/>
                      </a:rPr>
                      <m:t>≥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 smtClean="0"/>
                  <a:t>		</a:t>
                </a:r>
                <a14:m>
                  <m:oMath xmlns:m="http://schemas.openxmlformats.org/officeDocument/2006/math">
                    <m:r>
                      <a:rPr lang="en-GB" b="1" i="1" smtClean="0">
                        <a:latin typeface="Cambria Math"/>
                      </a:rPr>
                      <m:t>−</m:t>
                    </m:r>
                    <m:r>
                      <a:rPr lang="en-GB" b="1" i="1" smtClean="0">
                        <a:latin typeface="Cambria Math"/>
                      </a:rPr>
                      <m:t>𝟒</m:t>
                    </m:r>
                    <m:r>
                      <a:rPr lang="en-GB" b="1" i="1" smtClean="0">
                        <a:latin typeface="Cambria Math"/>
                      </a:rPr>
                      <m:t>≤</m:t>
                    </m:r>
                    <m:r>
                      <a:rPr lang="en-GB" b="1" i="1" smtClean="0">
                        <a:latin typeface="Cambria Math"/>
                      </a:rPr>
                      <m:t>𝒂</m:t>
                    </m:r>
                    <m:r>
                      <a:rPr lang="en-GB" b="1" i="1" smtClean="0">
                        <a:latin typeface="Cambria Math"/>
                      </a:rPr>
                      <m:t>≤</m:t>
                    </m:r>
                    <m:r>
                      <a:rPr lang="en-GB" b="1" i="1" smtClean="0">
                        <a:latin typeface="Cambria Math"/>
                      </a:rPr>
                      <m:t>𝟐</m:t>
                    </m:r>
                  </m:oMath>
                </a14:m>
                <a:endParaRPr lang="en-GB" b="1" dirty="0" smtClean="0"/>
              </a:p>
              <a:p>
                <a:r>
                  <a:rPr lang="en-GB" dirty="0" smtClean="0"/>
                  <a:t>(ix)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+2</m:t>
                    </m:r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−1&gt;0</m:t>
                    </m:r>
                  </m:oMath>
                </a14:m>
                <a:r>
                  <a:rPr lang="en-GB" dirty="0" smtClean="0"/>
                  <a:t>	</a:t>
                </a:r>
                <a14:m>
                  <m:oMath xmlns:m="http://schemas.openxmlformats.org/officeDocument/2006/math">
                    <m:r>
                      <a:rPr lang="en-GB" b="1" i="1" smtClean="0">
                        <a:latin typeface="Cambria Math"/>
                      </a:rPr>
                      <m:t>𝒚</m:t>
                    </m:r>
                    <m:r>
                      <a:rPr lang="en-GB" b="1" i="1" smtClean="0">
                        <a:latin typeface="Cambria Math"/>
                      </a:rPr>
                      <m:t>&lt;−</m:t>
                    </m:r>
                    <m:r>
                      <a:rPr lang="en-GB" b="1" i="1" smtClean="0">
                        <a:latin typeface="Cambria Math"/>
                      </a:rPr>
                      <m:t>𝟏</m:t>
                    </m:r>
                    <m:r>
                      <a:rPr lang="en-GB" b="1" i="1" smtClean="0">
                        <a:latin typeface="Cambria Math"/>
                      </a:rPr>
                      <m:t> </m:t>
                    </m:r>
                    <m:r>
                      <a:rPr lang="en-GB" b="1" i="1" smtClean="0">
                        <a:latin typeface="Cambria Math"/>
                      </a:rPr>
                      <m:t>𝒐𝒓</m:t>
                    </m:r>
                    <m:r>
                      <a:rPr lang="en-GB" b="1" i="1" smtClean="0">
                        <a:latin typeface="Cambria Math"/>
                      </a:rPr>
                      <m:t> </m:t>
                    </m:r>
                    <m:r>
                      <a:rPr lang="en-GB" b="1" i="1" smtClean="0">
                        <a:latin typeface="Cambria Math"/>
                      </a:rPr>
                      <m:t>𝒚</m:t>
                    </m:r>
                    <m:r>
                      <a:rPr lang="en-GB" b="1" i="1" smtClean="0">
                        <a:latin typeface="Cambria Math"/>
                      </a:rPr>
                      <m:t>&gt;</m:t>
                    </m:r>
                    <m:f>
                      <m:fPr>
                        <m:ctrlPr>
                          <a:rPr lang="en-GB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GB" b="1" i="1" smtClean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en-GB" b="1" dirty="0" smtClean="0"/>
              </a:p>
              <a:p>
                <a:r>
                  <a:rPr lang="en-GB" dirty="0" smtClean="0"/>
                  <a:t>(x)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≥4</m:t>
                    </m:r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+5</m:t>
                    </m:r>
                  </m:oMath>
                </a14:m>
                <a:r>
                  <a:rPr lang="en-GB" dirty="0" smtClean="0"/>
                  <a:t>		</a:t>
                </a:r>
                <a14:m>
                  <m:oMath xmlns:m="http://schemas.openxmlformats.org/officeDocument/2006/math">
                    <m:r>
                      <a:rPr lang="en-GB" b="1" i="1" smtClean="0">
                        <a:latin typeface="Cambria Math"/>
                      </a:rPr>
                      <m:t>𝒚</m:t>
                    </m:r>
                    <m:r>
                      <a:rPr lang="en-GB" b="1" i="1" smtClean="0">
                        <a:latin typeface="Cambria Math"/>
                      </a:rPr>
                      <m:t>≤−</m:t>
                    </m:r>
                    <m:r>
                      <a:rPr lang="en-GB" b="1" i="1" smtClean="0">
                        <a:latin typeface="Cambria Math"/>
                      </a:rPr>
                      <m:t>𝟏</m:t>
                    </m:r>
                    <m:r>
                      <a:rPr lang="en-GB" b="1" i="1" smtClean="0">
                        <a:latin typeface="Cambria Math"/>
                      </a:rPr>
                      <m:t> </m:t>
                    </m:r>
                    <m:r>
                      <a:rPr lang="en-GB" b="1" i="1" smtClean="0">
                        <a:latin typeface="Cambria Math"/>
                      </a:rPr>
                      <m:t>𝒐𝒓</m:t>
                    </m:r>
                    <m:r>
                      <a:rPr lang="en-GB" b="1" i="1" smtClean="0">
                        <a:latin typeface="Cambria Math"/>
                      </a:rPr>
                      <m:t> </m:t>
                    </m:r>
                    <m:r>
                      <a:rPr lang="en-GB" b="1" i="1" smtClean="0">
                        <a:latin typeface="Cambria Math"/>
                      </a:rPr>
                      <m:t>𝒚</m:t>
                    </m:r>
                    <m:r>
                      <a:rPr lang="en-GB" b="1" i="1" smtClean="0">
                        <a:latin typeface="Cambria Math"/>
                      </a:rPr>
                      <m:t>≥</m:t>
                    </m:r>
                    <m:r>
                      <a:rPr lang="en-GB" b="1" i="1" smtClean="0">
                        <a:latin typeface="Cambria Math"/>
                      </a:rPr>
                      <m:t>𝟓</m:t>
                    </m:r>
                  </m:oMath>
                </a14:m>
                <a:endParaRPr lang="en-GB" b="1" dirty="0" smtClean="0"/>
              </a:p>
              <a:p>
                <a:endParaRPr lang="en-GB" dirty="0"/>
              </a:p>
              <a:p>
                <a:r>
                  <a:rPr lang="en-GB" dirty="0" smtClean="0"/>
                  <a:t>The area of the square is less than the area of the rectangle. Work out an inequality for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/>
                  <a:t>.</a:t>
                </a:r>
                <a:endParaRPr lang="en-GB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111" y="727742"/>
                <a:ext cx="5976664" cy="4200574"/>
              </a:xfrm>
              <a:prstGeom prst="rect">
                <a:avLst/>
              </a:prstGeom>
              <a:blipFill rotWithShape="1">
                <a:blip r:embed="rId2"/>
                <a:stretch>
                  <a:fillRect l="-815" t="-726" b="-17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1168388" y="5345524"/>
            <a:ext cx="1089620" cy="10132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136732" y="5408664"/>
            <a:ext cx="1656184" cy="9361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312652" y="4990798"/>
                <a:ext cx="78025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+1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2652" y="4990798"/>
                <a:ext cx="780256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82824" y="5667506"/>
                <a:ext cx="78025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+1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824" y="5667506"/>
                <a:ext cx="780256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440794" y="5018374"/>
                <a:ext cx="104806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</m:t>
                      </m:r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−1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0794" y="5018374"/>
                <a:ext cx="104806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367004" y="5666650"/>
                <a:ext cx="9095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−1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7004" y="5666650"/>
                <a:ext cx="90955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292080" y="5018374"/>
                <a:ext cx="3672408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smtClean="0">
                              <a:latin typeface="Cambria Math"/>
                            </a:rPr>
                            <m:t>+</m:t>
                          </m:r>
                          <m:r>
                            <a:rPr lang="en-GB" b="1" i="1" smtClean="0">
                              <a:latin typeface="Cambria Math"/>
                            </a:rPr>
                            <m:t>𝟏</m:t>
                          </m:r>
                        </m:e>
                      </m:d>
                      <m:d>
                        <m:dPr>
                          <m:ctrlPr>
                            <a:rPr lang="en-GB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smtClean="0">
                              <a:latin typeface="Cambria Math"/>
                            </a:rPr>
                            <m:t>+</m:t>
                          </m:r>
                          <m:r>
                            <a:rPr lang="en-GB" b="1" i="1" smtClean="0"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GB" b="1" i="1" smtClean="0">
                          <a:latin typeface="Cambria Math"/>
                        </a:rPr>
                        <m:t>&lt;</m:t>
                      </m:r>
                      <m:d>
                        <m:dPr>
                          <m:ctrlPr>
                            <a:rPr lang="en-GB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en-GB" b="1" i="1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b="1" i="1" smtClean="0">
                              <a:latin typeface="Cambria Math"/>
                            </a:rPr>
                            <m:t>𝟏</m:t>
                          </m:r>
                        </m:e>
                      </m:d>
                      <m:d>
                        <m:dPr>
                          <m:ctrlPr>
                            <a:rPr lang="en-GB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b="1" i="1" smtClean="0">
                              <a:latin typeface="Cambria Math"/>
                            </a:rPr>
                            <m:t>𝟏</m:t>
                          </m:r>
                        </m:e>
                      </m:d>
                    </m:oMath>
                    <m:oMath xmlns:m="http://schemas.openxmlformats.org/officeDocument/2006/math">
                      <m:sSup>
                        <m:sSupPr>
                          <m:ctrlPr>
                            <a:rPr lang="en-GB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GB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b="1" i="1" smtClean="0">
                          <a:latin typeface="Cambria Math"/>
                        </a:rPr>
                        <m:t>+</m:t>
                      </m:r>
                      <m:r>
                        <a:rPr lang="en-GB" b="1" i="1" smtClean="0">
                          <a:latin typeface="Cambria Math"/>
                        </a:rPr>
                        <m:t>𝟐</m:t>
                      </m:r>
                      <m:r>
                        <a:rPr lang="en-GB" b="1" i="1" smtClean="0">
                          <a:latin typeface="Cambria Math"/>
                        </a:rPr>
                        <m:t>𝒙</m:t>
                      </m:r>
                      <m:r>
                        <a:rPr lang="en-GB" b="1" i="1" smtClean="0">
                          <a:latin typeface="Cambria Math"/>
                        </a:rPr>
                        <m:t>+</m:t>
                      </m:r>
                      <m:r>
                        <a:rPr lang="en-GB" b="1" i="1" smtClean="0">
                          <a:latin typeface="Cambria Math"/>
                        </a:rPr>
                        <m:t>𝟏</m:t>
                      </m:r>
                      <m:r>
                        <a:rPr lang="en-GB" b="1" i="1" smtClean="0">
                          <a:latin typeface="Cambria Math"/>
                        </a:rPr>
                        <m:t>&lt;</m:t>
                      </m:r>
                      <m:r>
                        <a:rPr lang="en-GB" b="1" i="1" smtClean="0">
                          <a:latin typeface="Cambria Math"/>
                        </a:rPr>
                        <m:t>𝟐</m:t>
                      </m:r>
                      <m:sSup>
                        <m:sSupPr>
                          <m:ctrlPr>
                            <a:rPr lang="en-GB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GB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b="1" i="1" smtClean="0">
                          <a:latin typeface="Cambria Math"/>
                        </a:rPr>
                        <m:t>−</m:t>
                      </m:r>
                      <m:r>
                        <a:rPr lang="en-GB" b="1" i="1" smtClean="0">
                          <a:latin typeface="Cambria Math"/>
                        </a:rPr>
                        <m:t>𝟑</m:t>
                      </m:r>
                      <m:r>
                        <a:rPr lang="en-GB" b="1" i="1" smtClean="0">
                          <a:latin typeface="Cambria Math"/>
                        </a:rPr>
                        <m:t>𝒙</m:t>
                      </m:r>
                      <m:r>
                        <a:rPr lang="en-GB" b="1" i="1" smtClean="0">
                          <a:latin typeface="Cambria Math"/>
                        </a:rPr>
                        <m:t>+</m:t>
                      </m:r>
                      <m:r>
                        <a:rPr lang="en-GB" b="1" i="1" smtClean="0">
                          <a:latin typeface="Cambria Math"/>
                        </a:rPr>
                        <m:t>𝟏</m:t>
                      </m:r>
                    </m:oMath>
                    <m:oMath xmlns:m="http://schemas.openxmlformats.org/officeDocument/2006/math">
                      <m:sSup>
                        <m:sSupPr>
                          <m:ctrlPr>
                            <a:rPr lang="en-GB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GB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b="1" i="1" smtClean="0">
                          <a:latin typeface="Cambria Math"/>
                        </a:rPr>
                        <m:t>−</m:t>
                      </m:r>
                      <m:r>
                        <a:rPr lang="en-GB" b="1" i="1" smtClean="0">
                          <a:latin typeface="Cambria Math"/>
                        </a:rPr>
                        <m:t>𝟓</m:t>
                      </m:r>
                      <m:r>
                        <a:rPr lang="en-GB" b="1" i="1" smtClean="0">
                          <a:latin typeface="Cambria Math"/>
                        </a:rPr>
                        <m:t>𝒙</m:t>
                      </m:r>
                      <m:r>
                        <a:rPr lang="en-GB" b="1" i="1" smtClean="0">
                          <a:latin typeface="Cambria Math"/>
                        </a:rPr>
                        <m:t>&gt;</m:t>
                      </m:r>
                      <m:r>
                        <a:rPr lang="en-GB" b="1" i="1" smtClean="0">
                          <a:latin typeface="Cambria Math"/>
                        </a:rPr>
                        <m:t>𝟎</m:t>
                      </m:r>
                    </m:oMath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GB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1" i="1" smtClean="0">
                              <a:latin typeface="Cambria Math"/>
                            </a:rPr>
                            <m:t>𝒙</m:t>
                          </m:r>
                          <m:r>
                            <a:rPr lang="en-GB" b="1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b="1" i="1" smtClean="0">
                              <a:latin typeface="Cambria Math"/>
                            </a:rPr>
                            <m:t>𝟓</m:t>
                          </m:r>
                        </m:e>
                      </m:d>
                      <m:r>
                        <a:rPr lang="en-GB" b="1" i="1" smtClean="0">
                          <a:latin typeface="Cambria Math"/>
                        </a:rPr>
                        <m:t>&gt;</m:t>
                      </m:r>
                      <m:r>
                        <a:rPr lang="en-GB" b="1" i="1" smtClean="0">
                          <a:latin typeface="Cambria Math"/>
                        </a:rPr>
                        <m:t>𝟎</m:t>
                      </m:r>
                    </m:oMath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𝒙</m:t>
                      </m:r>
                      <m:r>
                        <a:rPr lang="en-GB" b="1" i="1" smtClean="0">
                          <a:latin typeface="Cambria Math"/>
                        </a:rPr>
                        <m:t>&lt;</m:t>
                      </m:r>
                      <m:r>
                        <a:rPr lang="en-GB" b="1" i="1" smtClean="0">
                          <a:latin typeface="Cambria Math"/>
                        </a:rPr>
                        <m:t>𝟎</m:t>
                      </m:r>
                      <m:r>
                        <a:rPr lang="en-GB" b="1" i="1" smtClean="0">
                          <a:latin typeface="Cambria Math"/>
                        </a:rPr>
                        <m:t> </m:t>
                      </m:r>
                      <m:r>
                        <a:rPr lang="en-GB" b="1" i="1" smtClean="0">
                          <a:latin typeface="Cambria Math"/>
                        </a:rPr>
                        <m:t>𝒐𝒓</m:t>
                      </m:r>
                      <m:r>
                        <a:rPr lang="en-GB" b="1" i="1" smtClean="0">
                          <a:latin typeface="Cambria Math"/>
                        </a:rPr>
                        <m:t> </m:t>
                      </m:r>
                      <m:r>
                        <a:rPr lang="en-GB" b="1" i="1" smtClean="0">
                          <a:latin typeface="Cambria Math"/>
                        </a:rPr>
                        <m:t>𝒙</m:t>
                      </m:r>
                      <m:r>
                        <a:rPr lang="en-GB" b="1" i="1" smtClean="0">
                          <a:latin typeface="Cambria Math"/>
                        </a:rPr>
                        <m:t>&gt;</m:t>
                      </m:r>
                      <m:r>
                        <a:rPr lang="en-GB" b="1" i="1" smtClean="0"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en-GB" b="1" dirty="0" smtClean="0"/>
              </a:p>
              <a:p>
                <a:r>
                  <a:rPr lang="en-GB" b="1" dirty="0" smtClean="0"/>
                  <a:t>(but clearly </a:t>
                </a:r>
                <a14:m>
                  <m:oMath xmlns:m="http://schemas.openxmlformats.org/officeDocument/2006/math">
                    <m:r>
                      <a:rPr lang="en-GB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GB" b="1" dirty="0" smtClean="0"/>
                  <a:t> can’t be less than 0)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5018374"/>
                <a:ext cx="3672408" cy="1754326"/>
              </a:xfrm>
              <a:prstGeom prst="rect">
                <a:avLst/>
              </a:prstGeom>
              <a:blipFill rotWithShape="1">
                <a:blip r:embed="rId7"/>
                <a:stretch>
                  <a:fillRect l="-1327" b="-52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>
          <a:xfrm>
            <a:off x="311809" y="767935"/>
            <a:ext cx="301139" cy="287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311809" y="4365104"/>
            <a:ext cx="301139" cy="287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3539285" y="1014884"/>
            <a:ext cx="2117937" cy="3014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39285" y="1316334"/>
            <a:ext cx="2117937" cy="3014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539285" y="1617784"/>
            <a:ext cx="2117937" cy="37179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544262" y="1989574"/>
            <a:ext cx="2117937" cy="29140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559351" y="2280976"/>
            <a:ext cx="2117937" cy="29140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559351" y="2557306"/>
            <a:ext cx="2117937" cy="2562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47602" y="2806002"/>
            <a:ext cx="2117937" cy="2562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547602" y="3062233"/>
            <a:ext cx="2117937" cy="33410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547602" y="3396342"/>
            <a:ext cx="2117937" cy="3617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559351" y="3758084"/>
            <a:ext cx="2117937" cy="3617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292080" y="4958196"/>
            <a:ext cx="3600400" cy="181450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67640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 smtClean="0"/>
                <a:t>C1 Discriminants</a:t>
              </a:r>
              <a:endParaRPr lang="en-GB" sz="3200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5" name="TextBox 4"/>
          <p:cNvSpPr txBox="1"/>
          <p:nvPr/>
        </p:nvSpPr>
        <p:spPr>
          <a:xfrm>
            <a:off x="323528" y="836711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We now (hopefully!) have the sufficient skills to tackle more questions concerning discriminants: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88840"/>
            <a:ext cx="7505700" cy="134302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95536" y="1619508"/>
            <a:ext cx="2204678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Edexcel C1 Jan 2013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27584" y="3645024"/>
                <a:ext cx="6840760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+3</m:t>
                          </m:r>
                        </m:e>
                      </m:d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+6</m:t>
                      </m:r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−5</m:t>
                          </m:r>
                        </m:e>
                      </m:d>
                      <m:r>
                        <a:rPr lang="en-GB" b="0" i="1" smtClean="0">
                          <a:latin typeface="Cambria Math"/>
                        </a:rPr>
                        <m:t>=0</m:t>
                      </m:r>
                    </m:oMath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𝑎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>
                        <a:rPr lang="en-GB" b="0" i="1" smtClean="0">
                          <a:latin typeface="Cambria Math"/>
                        </a:rPr>
                        <m:t>𝑘</m:t>
                      </m:r>
                      <m:r>
                        <a:rPr lang="en-GB" b="0" i="1" smtClean="0">
                          <a:latin typeface="Cambria Math"/>
                        </a:rPr>
                        <m:t>+3      </m:t>
                      </m:r>
                      <m:r>
                        <a:rPr lang="en-GB" b="0" i="1" smtClean="0">
                          <a:latin typeface="Cambria Math"/>
                        </a:rPr>
                        <m:t>𝑏</m:t>
                      </m:r>
                      <m:r>
                        <a:rPr lang="en-GB" b="0" i="1" smtClean="0">
                          <a:latin typeface="Cambria Math"/>
                        </a:rPr>
                        <m:t>=6      </m:t>
                      </m:r>
                      <m:r>
                        <a:rPr lang="en-GB" b="0" i="1" smtClean="0">
                          <a:latin typeface="Cambria Math"/>
                        </a:rPr>
                        <m:t>𝑐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r>
                        <a:rPr lang="en-GB" b="0" i="1" smtClean="0">
                          <a:latin typeface="Cambria Math"/>
                        </a:rPr>
                        <m:t>𝑘</m:t>
                      </m:r>
                      <m:r>
                        <a:rPr lang="en-GB" b="0" i="1" smtClean="0">
                          <a:latin typeface="Cambria Math"/>
                        </a:rPr>
                        <m:t>−5</m:t>
                      </m:r>
                    </m:oMath>
                  </m:oMathPara>
                </a14:m>
                <a:r>
                  <a:rPr lang="en-GB" b="0" dirty="0" smtClean="0"/>
                  <a:t/>
                </a:r>
                <a:br>
                  <a:rPr lang="en-GB" b="0" dirty="0" smtClean="0"/>
                </a:br>
                <a:r>
                  <a:rPr lang="en-GB" b="0" dirty="0" smtClean="0"/>
                  <a:t>Discriminant: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36−4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𝑘</m:t>
                        </m:r>
                        <m:r>
                          <a:rPr lang="en-GB" b="0" i="1" smtClean="0">
                            <a:latin typeface="Cambria Math"/>
                          </a:rPr>
                          <m:t>+3</m:t>
                        </m:r>
                      </m:e>
                    </m:d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𝑘</m:t>
                        </m:r>
                        <m:r>
                          <a:rPr lang="en-GB" b="0" i="1" smtClean="0">
                            <a:latin typeface="Cambria Math"/>
                          </a:rPr>
                          <m:t>−5</m:t>
                        </m:r>
                      </m:e>
                    </m:d>
                    <m:r>
                      <a:rPr lang="en-GB" b="0" i="1" smtClean="0">
                        <a:latin typeface="Cambria Math"/>
                      </a:rPr>
                      <m:t>&gt;0</m:t>
                    </m:r>
                  </m:oMath>
                </a14:m>
                <a:endParaRPr lang="en-GB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36−4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/>
                            </a:rPr>
                            <m:t>−2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−15</m:t>
                          </m:r>
                        </m:e>
                      </m:d>
                      <m:r>
                        <a:rPr lang="en-GB" b="0" i="1" smtClean="0">
                          <a:latin typeface="Cambria Math"/>
                        </a:rPr>
                        <m:t>&gt;0</m:t>
                      </m:r>
                    </m:oMath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36−4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+8</m:t>
                      </m:r>
                      <m:r>
                        <a:rPr lang="en-GB" b="0" i="1" smtClean="0">
                          <a:latin typeface="Cambria Math"/>
                        </a:rPr>
                        <m:t>𝑘</m:t>
                      </m:r>
                      <m:r>
                        <a:rPr lang="en-GB" b="0" i="1" smtClean="0">
                          <a:latin typeface="Cambria Math"/>
                        </a:rPr>
                        <m:t>+60&gt;0</m:t>
                      </m:r>
                    </m:oMath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4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−8</m:t>
                      </m:r>
                      <m:r>
                        <a:rPr lang="en-GB" b="0" i="1" smtClean="0">
                          <a:latin typeface="Cambria Math"/>
                        </a:rPr>
                        <m:t>𝑘</m:t>
                      </m:r>
                      <m:r>
                        <a:rPr lang="en-GB" b="0" i="1" smtClean="0">
                          <a:latin typeface="Cambria Math"/>
                        </a:rPr>
                        <m:t>−96&lt;0</m:t>
                      </m:r>
                    </m:oMath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−2</m:t>
                      </m:r>
                      <m:r>
                        <a:rPr lang="en-GB" b="0" i="1" smtClean="0">
                          <a:latin typeface="Cambria Math"/>
                        </a:rPr>
                        <m:t>𝑘</m:t>
                      </m:r>
                      <m:r>
                        <a:rPr lang="en-GB" b="0" i="1" smtClean="0">
                          <a:latin typeface="Cambria Math"/>
                        </a:rPr>
                        <m:t>−24&lt;0</m:t>
                      </m:r>
                    </m:oMath>
                  </m:oMathPara>
                </a14:m>
                <a:endParaRPr lang="en-GB" dirty="0" smtClean="0"/>
              </a:p>
              <a:p>
                <a:endParaRPr lang="en-GB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+4</m:t>
                          </m:r>
                        </m:e>
                      </m:d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−6</m:t>
                          </m:r>
                        </m:e>
                      </m:d>
                      <m:r>
                        <a:rPr lang="en-GB" b="0" i="1" smtClean="0">
                          <a:latin typeface="Cambria Math"/>
                        </a:rPr>
                        <m:t>&lt;0</m:t>
                      </m:r>
                    </m:oMath>
                  </m:oMathPara>
                </a14:m>
                <a:endParaRPr lang="en-GB" dirty="0" smtClean="0"/>
              </a:p>
              <a:p>
                <a:r>
                  <a:rPr lang="en-GB" dirty="0" smtClean="0"/>
                  <a:t>After sketching: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−4&lt;</m:t>
                    </m:r>
                    <m:r>
                      <a:rPr lang="en-GB" b="0" i="1" smtClean="0">
                        <a:latin typeface="Cambria Math"/>
                      </a:rPr>
                      <m:t>𝑘</m:t>
                    </m:r>
                    <m:r>
                      <a:rPr lang="en-GB" b="0" i="1" smtClean="0">
                        <a:latin typeface="Cambria Math"/>
                      </a:rPr>
                      <m:t>&lt;6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3645024"/>
                <a:ext cx="6840760" cy="2862322"/>
              </a:xfrm>
              <a:prstGeom prst="rect">
                <a:avLst/>
              </a:prstGeom>
              <a:blipFill rotWithShape="1">
                <a:blip r:embed="rId3"/>
                <a:stretch>
                  <a:fillRect l="-802" b="-25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714080" y="5463651"/>
                <a:ext cx="3312368" cy="1200329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b="1" dirty="0" smtClean="0"/>
                  <a:t>Reminder:</a:t>
                </a:r>
              </a:p>
              <a:p>
                <a:r>
                  <a:rPr lang="en-GB" dirty="0" smtClean="0"/>
                  <a:t>No solutions: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−4</m:t>
                    </m:r>
                    <m:r>
                      <a:rPr lang="en-GB" b="0" i="1" smtClean="0">
                        <a:latin typeface="Cambria Math"/>
                      </a:rPr>
                      <m:t>𝑎𝑐</m:t>
                    </m:r>
                    <m:r>
                      <a:rPr lang="en-GB" b="0" i="1" smtClean="0">
                        <a:latin typeface="Cambria Math"/>
                      </a:rPr>
                      <m:t>&lt;0</m:t>
                    </m:r>
                  </m:oMath>
                </a14:m>
                <a:endParaRPr lang="en-GB" b="0" dirty="0" smtClean="0"/>
              </a:p>
              <a:p>
                <a:r>
                  <a:rPr lang="en-GB" dirty="0" smtClean="0"/>
                  <a:t>Equal solutions: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−4</m:t>
                    </m:r>
                    <m:r>
                      <a:rPr lang="en-GB" b="0" i="1" smtClean="0">
                        <a:latin typeface="Cambria Math"/>
                      </a:rPr>
                      <m:t>𝑎𝑐</m:t>
                    </m:r>
                    <m:r>
                      <a:rPr lang="en-GB" b="0" i="1" smtClean="0">
                        <a:latin typeface="Cambria Math"/>
                      </a:rPr>
                      <m:t>=0</m:t>
                    </m:r>
                  </m:oMath>
                </a14:m>
                <a:endParaRPr lang="en-GB" dirty="0" smtClean="0"/>
              </a:p>
              <a:p>
                <a:r>
                  <a:rPr lang="en-GB" dirty="0" smtClean="0"/>
                  <a:t>Distinct solutions: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</a:rPr>
                      <m:t>−4</m:t>
                    </m:r>
                    <m:r>
                      <a:rPr lang="en-GB" b="0" i="1" smtClean="0">
                        <a:latin typeface="Cambria Math"/>
                      </a:rPr>
                      <m:t>𝑎𝑐</m:t>
                    </m:r>
                    <m:r>
                      <a:rPr lang="en-GB" b="0" i="1" smtClean="0">
                        <a:latin typeface="Cambria Math"/>
                      </a:rPr>
                      <m:t>&gt;0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4080" y="5463651"/>
                <a:ext cx="3312368" cy="1200329"/>
              </a:xfrm>
              <a:prstGeom prst="rect">
                <a:avLst/>
              </a:prstGeom>
              <a:blipFill rotWithShape="1">
                <a:blip r:embed="rId4"/>
                <a:stretch>
                  <a:fillRect l="-1095" t="-1493" b="-59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179512" y="3645024"/>
            <a:ext cx="288032" cy="2880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163066" y="5919799"/>
            <a:ext cx="288032" cy="2880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683568" y="3645024"/>
            <a:ext cx="5256584" cy="5760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83568" y="4221088"/>
            <a:ext cx="4863122" cy="14401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3568" y="5898382"/>
            <a:ext cx="4863122" cy="76736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74040" y="5767754"/>
            <a:ext cx="1785018" cy="29606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276335" y="6063816"/>
            <a:ext cx="1785018" cy="2465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524328" y="6320413"/>
            <a:ext cx="1529237" cy="3349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22939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 smtClean="0"/>
                <a:t>Test Your Understanding</a:t>
              </a:r>
              <a:endParaRPr lang="en-GB" sz="3200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9036"/>
            <a:ext cx="7680680" cy="1755908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3528" y="799704"/>
            <a:ext cx="2204678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Edexcel C1 Jan 2011</a:t>
            </a:r>
            <a:endParaRPr lang="en-GB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91" y="3068960"/>
            <a:ext cx="7200900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1187623" y="3054682"/>
            <a:ext cx="6848367" cy="131042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9" name="Rectangle 8"/>
          <p:cNvSpPr/>
          <p:nvPr/>
        </p:nvSpPr>
        <p:spPr>
          <a:xfrm>
            <a:off x="1199154" y="4370954"/>
            <a:ext cx="6848367" cy="158408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14208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 smtClean="0"/>
                <a:t>Combining Inequalities</a:t>
              </a:r>
              <a:endParaRPr lang="en-GB" sz="3200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978" y="1169036"/>
            <a:ext cx="7715250" cy="185737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3528" y="799704"/>
            <a:ext cx="2204678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Edexcel C1 June 2009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67544" y="3573016"/>
                <a:ext cx="7992888" cy="21460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en-GB" b="0" dirty="0" smtClean="0"/>
                  <a:t>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&gt;2</m:t>
                    </m:r>
                  </m:oMath>
                </a14:m>
                <a:endParaRPr lang="en-GB" dirty="0" smtClean="0"/>
              </a:p>
              <a:p>
                <a:pPr marL="342900" indent="-342900">
                  <a:buAutoNum type="alphaLcParenR"/>
                </a:pPr>
                <a:r>
                  <a:rPr lang="en-GB" dirty="0" smtClean="0"/>
                  <a:t>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&lt;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&lt;4</m:t>
                    </m:r>
                  </m:oMath>
                </a14:m>
                <a:endParaRPr lang="en-GB" dirty="0" smtClean="0"/>
              </a:p>
              <a:p>
                <a:pPr marL="342900" indent="-342900">
                  <a:buAutoNum type="alphaLcParenR"/>
                </a:pPr>
                <a:endParaRPr lang="en-GB" dirty="0"/>
              </a:p>
              <a:p>
                <a:pPr/>
                <a:r>
                  <a:rPr lang="en-GB" dirty="0" smtClean="0"/>
                  <a:t>c) </a:t>
                </a:r>
                <a:r>
                  <a:rPr lang="en-GB" b="1" dirty="0" smtClean="0"/>
                  <a:t>It may help to draw number lines for both and combine. Otherwise use </a:t>
                </a:r>
                <a:br>
                  <a:rPr lang="en-GB" b="1" dirty="0" smtClean="0"/>
                </a:br>
                <a:r>
                  <a:rPr lang="en-GB" b="1" dirty="0" smtClean="0"/>
                  <a:t>    common sense!</a:t>
                </a:r>
                <a:br>
                  <a:rPr lang="en-GB" b="1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𝟐</m:t>
                      </m:r>
                      <m:r>
                        <a:rPr lang="en-GB" b="1" i="1" smtClean="0">
                          <a:latin typeface="Cambria Math"/>
                        </a:rPr>
                        <m:t>&lt;</m:t>
                      </m:r>
                      <m:r>
                        <a:rPr lang="en-GB" b="1" i="1" smtClean="0">
                          <a:latin typeface="Cambria Math"/>
                        </a:rPr>
                        <m:t>𝒙</m:t>
                      </m:r>
                      <m:r>
                        <a:rPr lang="en-GB" b="1" i="1" smtClean="0">
                          <a:latin typeface="Cambria Math"/>
                        </a:rPr>
                        <m:t>&lt;</m:t>
                      </m:r>
                      <m:r>
                        <a:rPr lang="en-GB" b="1" i="1" smtClean="0"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en-GB" b="1" dirty="0" smtClean="0"/>
              </a:p>
              <a:p>
                <a:r>
                  <a:rPr lang="en-GB" dirty="0"/>
                  <a:t>	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3573016"/>
                <a:ext cx="7992888" cy="2146037"/>
              </a:xfrm>
              <a:prstGeom prst="rect">
                <a:avLst/>
              </a:prstGeom>
              <a:blipFill rotWithShape="1">
                <a:blip r:embed="rId3"/>
                <a:stretch>
                  <a:fillRect l="-686" t="-14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770419" y="4561952"/>
            <a:ext cx="7177827" cy="11713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25631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 smtClean="0"/>
                <a:t>Exercise 3</a:t>
              </a:r>
              <a:endParaRPr lang="en-GB" sz="3200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27" y="3844597"/>
            <a:ext cx="5741287" cy="2543721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4027" y="3470990"/>
            <a:ext cx="2592288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Edexcel C1 Jan 2010  Q10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1678" y="692696"/>
            <a:ext cx="2592288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Edexcel C1 Jan 2009 Q7</a:t>
            </a:r>
            <a:endParaRPr lang="en-GB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9" y="1062029"/>
            <a:ext cx="4704337" cy="1128156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6465" y="3318500"/>
            <a:ext cx="3406391" cy="353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234" y="877362"/>
            <a:ext cx="4364622" cy="2121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4778234" y="692696"/>
            <a:ext cx="4365766" cy="230662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736464" y="3212976"/>
            <a:ext cx="3406391" cy="364502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90870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b="1" dirty="0" smtClean="0"/>
                <a:t>RECAP </a:t>
              </a:r>
              <a:r>
                <a:rPr lang="en-GB" sz="3200" dirty="0" smtClean="0"/>
                <a:t>:: Linear Inequalities</a:t>
              </a:r>
              <a:endParaRPr lang="en-GB" sz="3200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59398" y="1186871"/>
                <a:ext cx="5760640" cy="461665"/>
              </a:xfrm>
              <a:prstGeom prst="rect">
                <a:avLst/>
              </a:prstGeom>
              <a:solidFill>
                <a:schemeClr val="bg1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/>
                  <a:t>Solve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5</m:t>
                    </m:r>
                    <m:r>
                      <a:rPr lang="en-GB" sz="2400" b="0" i="1" smtClean="0">
                        <a:latin typeface="Cambria Math"/>
                      </a:rPr>
                      <m:t>𝑑</m:t>
                    </m:r>
                    <m:r>
                      <a:rPr lang="en-GB" sz="2400" b="0" i="1" smtClean="0">
                        <a:latin typeface="Cambria Math"/>
                      </a:rPr>
                      <m:t>−3&gt;</m:t>
                    </m:r>
                    <m:r>
                      <a:rPr lang="en-GB" sz="2400" b="0" i="1" smtClean="0">
                        <a:latin typeface="Cambria Math"/>
                      </a:rPr>
                      <m:t>𝑑</m:t>
                    </m:r>
                    <m:r>
                      <a:rPr lang="en-GB" sz="2400" b="0" i="1" smtClean="0">
                        <a:latin typeface="Cambria Math"/>
                      </a:rPr>
                      <m:t>+17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398" y="1186871"/>
                <a:ext cx="5760640" cy="461665"/>
              </a:xfrm>
              <a:prstGeom prst="rect">
                <a:avLst/>
              </a:prstGeom>
              <a:blipFill rotWithShape="1">
                <a:blip r:embed="rId2"/>
                <a:stretch>
                  <a:fillRect b="-11111"/>
                </a:stretch>
              </a:blip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23528" y="817539"/>
            <a:ext cx="2520280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Jan 2013 Paper 2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475656" y="1773277"/>
                <a:ext cx="464438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𝑑</m:t>
                      </m:r>
                      <m:r>
                        <a:rPr lang="en-GB" sz="2400" b="0" i="1" smtClean="0">
                          <a:latin typeface="Cambria Math"/>
                        </a:rPr>
                        <m:t>&gt;5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1773277"/>
                <a:ext cx="4644382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07199" y="2759529"/>
                <a:ext cx="8280920" cy="830997"/>
              </a:xfrm>
              <a:prstGeom prst="rect">
                <a:avLst/>
              </a:prstGeom>
              <a:solidFill>
                <a:schemeClr val="bg1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/>
                  <a:t>Work out the greatest integer value of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sz="2400" dirty="0" smtClean="0"/>
                  <a:t> that satisfies the inequality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3</m:t>
                    </m:r>
                    <m:r>
                      <a:rPr lang="en-GB" sz="2400" b="0" i="1" smtClean="0">
                        <a:latin typeface="Cambria Math"/>
                      </a:rPr>
                      <m:t>𝑥</m:t>
                    </m:r>
                    <m:r>
                      <a:rPr lang="en-GB" sz="2400" b="0" i="1" smtClean="0">
                        <a:latin typeface="Cambria Math"/>
                      </a:rPr>
                      <m:t>+10&lt;1</m:t>
                    </m:r>
                  </m:oMath>
                </a14:m>
                <a:endParaRPr lang="en-GB" sz="2400" dirty="0" smtClean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199" y="2759529"/>
                <a:ext cx="8280920" cy="830997"/>
              </a:xfrm>
              <a:prstGeom prst="rect">
                <a:avLst/>
              </a:prstGeom>
              <a:blipFill rotWithShape="1">
                <a:blip r:embed="rId4"/>
                <a:stretch>
                  <a:fillRect b="-6250"/>
                </a:stretch>
              </a:blip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1668658" y="3606115"/>
                <a:ext cx="511256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𝑥</m:t>
                      </m:r>
                      <m:r>
                        <a:rPr lang="en-GB" sz="2400" b="0" i="1" smtClean="0">
                          <a:latin typeface="Cambria Math"/>
                        </a:rPr>
                        <m:t>&lt;−3</m:t>
                      </m:r>
                    </m:oMath>
                  </m:oMathPara>
                </a14:m>
                <a:endParaRPr lang="en-GB" sz="2400" dirty="0" smtClean="0"/>
              </a:p>
              <a:p>
                <a:r>
                  <a:rPr lang="en-GB" sz="2400" dirty="0" smtClean="0"/>
                  <a:t>Thus greatest integer is </a:t>
                </a:r>
                <a:r>
                  <a:rPr lang="en-GB" sz="2400" dirty="0" smtClean="0"/>
                  <a:t>-4.</a:t>
                </a:r>
                <a:endParaRPr lang="en-GB" sz="24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8658" y="3606115"/>
                <a:ext cx="5112568" cy="830997"/>
              </a:xfrm>
              <a:prstGeom prst="rect">
                <a:avLst/>
              </a:prstGeom>
              <a:blipFill rotWithShape="0">
                <a:blip r:embed="rId5"/>
                <a:stretch>
                  <a:fillRect l="-1909" b="-16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2879678" y="1709240"/>
            <a:ext cx="2304256" cy="52777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83668" y="3651734"/>
            <a:ext cx="3960440" cy="85227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87442" y="636441"/>
            <a:ext cx="2677988" cy="203132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b="1" dirty="0" err="1" smtClean="0"/>
              <a:t>Bromonology</a:t>
            </a:r>
            <a:r>
              <a:rPr lang="en-GB" dirty="0" smtClean="0"/>
              <a:t>: Remember that ‘linear’ just means that if we plotted the equation/inequality we’d end up with a straight </a:t>
            </a:r>
            <a:r>
              <a:rPr lang="en-GB" dirty="0" smtClean="0"/>
              <a:t>line/region bounded by a straight line.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02330" y="2380031"/>
            <a:ext cx="2520280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June 2012 Paper 1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45098" y="4972507"/>
                <a:ext cx="8280920" cy="461665"/>
              </a:xfrm>
              <a:prstGeom prst="rect">
                <a:avLst/>
              </a:prstGeom>
              <a:solidFill>
                <a:schemeClr val="bg1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/>
                  <a:t>Solve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5&lt;3</m:t>
                    </m:r>
                    <m:r>
                      <a:rPr lang="en-GB" sz="2400" b="0" i="1" smtClean="0">
                        <a:latin typeface="Cambria Math"/>
                      </a:rPr>
                      <m:t>𝑥</m:t>
                    </m:r>
                    <m:r>
                      <a:rPr lang="en-GB" sz="2400" b="0" i="1" smtClean="0">
                        <a:latin typeface="Cambria Math"/>
                      </a:rPr>
                      <m:t>−1≤17</m:t>
                    </m:r>
                  </m:oMath>
                </a14:m>
                <a:endParaRPr lang="en-GB" sz="2400" dirty="0" smtClean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098" y="4972507"/>
                <a:ext cx="8280920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11111"/>
                </a:stretch>
              </a:blip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817627" y="5589240"/>
                <a:ext cx="511256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𝟔</m:t>
                      </m:r>
                      <m:r>
                        <a:rPr lang="en-GB" sz="2400" b="1" i="1" smtClean="0">
                          <a:latin typeface="Cambria Math"/>
                        </a:rPr>
                        <m:t>&lt;</m:t>
                      </m:r>
                      <m:r>
                        <a:rPr lang="en-GB" sz="2400" b="1" i="1" smtClean="0">
                          <a:latin typeface="Cambria Math"/>
                        </a:rPr>
                        <m:t>𝟑</m:t>
                      </m:r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≤</m:t>
                      </m:r>
                      <m:r>
                        <a:rPr lang="en-GB" sz="2400" b="1" i="1" smtClean="0">
                          <a:latin typeface="Cambria Math"/>
                        </a:rPr>
                        <m:t>𝟏𝟖</m:t>
                      </m:r>
                    </m:oMath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𝟐</m:t>
                      </m:r>
                      <m:r>
                        <a:rPr lang="en-GB" sz="2400" b="1" i="1" smtClean="0">
                          <a:latin typeface="Cambria Math"/>
                        </a:rPr>
                        <m:t>&lt;</m:t>
                      </m:r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≤</m:t>
                      </m:r>
                      <m:r>
                        <a:rPr lang="en-GB" sz="2400" b="1" i="1" smtClean="0">
                          <a:latin typeface="Cambria Math"/>
                        </a:rPr>
                        <m:t>𝟔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7627" y="5589240"/>
                <a:ext cx="5112568" cy="83099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2467439" y="5567963"/>
            <a:ext cx="3960440" cy="85227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83710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 smtClean="0"/>
                <a:t>Manipulating Inequalities</a:t>
              </a:r>
              <a:endParaRPr lang="en-GB" sz="3200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746828" y="980727"/>
                <a:ext cx="5112568" cy="584775"/>
              </a:xfrm>
              <a:prstGeom prst="rect">
                <a:avLst/>
              </a:prstGeom>
              <a:solidFill>
                <a:schemeClr val="bg1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latin typeface="Cambria Math"/>
                        </a:rPr>
                        <m:t>−3≤</m:t>
                      </m:r>
                      <m:r>
                        <a:rPr lang="en-GB" sz="3200" b="0" i="1" smtClean="0">
                          <a:latin typeface="Cambria Math"/>
                        </a:rPr>
                        <m:t>𝑥</m:t>
                      </m:r>
                      <m:r>
                        <a:rPr lang="en-GB" sz="3200" b="0" i="1" smtClean="0">
                          <a:latin typeface="Cambria Math"/>
                        </a:rPr>
                        <m:t>≤2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6828" y="980727"/>
                <a:ext cx="5112568" cy="5847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11560" y="1988840"/>
                <a:ext cx="7272808" cy="30777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/>
                  <a:t>What is the smallest value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 smtClean="0"/>
                  <a:t>?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1" i="1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n-GB" sz="3600" b="1" dirty="0"/>
              </a:p>
              <a:p>
                <a:r>
                  <a:rPr lang="en-GB" sz="2400" dirty="0" smtClean="0"/>
                  <a:t>What is the largest value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 smtClean="0"/>
                  <a:t>?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1" i="1" smtClean="0">
                          <a:latin typeface="Cambria Math"/>
                        </a:rPr>
                        <m:t>𝟗</m:t>
                      </m:r>
                    </m:oMath>
                  </m:oMathPara>
                </a14:m>
                <a:endParaRPr lang="en-GB" sz="3600" b="1" dirty="0" smtClean="0"/>
              </a:p>
              <a:p>
                <a:endParaRPr lang="en-GB" dirty="0"/>
              </a:p>
              <a:p>
                <a:r>
                  <a:rPr lang="en-GB" sz="2400" dirty="0" smtClean="0"/>
                  <a:t>Hence determine an inequality for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 smtClean="0"/>
                  <a:t>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1" i="1" smtClean="0">
                          <a:latin typeface="Cambria Math"/>
                        </a:rPr>
                        <m:t>𝟎</m:t>
                      </m:r>
                      <m:r>
                        <a:rPr lang="en-GB" sz="3200" b="1" i="1" smtClean="0">
                          <a:latin typeface="Cambria Math"/>
                        </a:rPr>
                        <m:t>≤</m:t>
                      </m:r>
                      <m:sSup>
                        <m:sSupPr>
                          <m:ctrlPr>
                            <a:rPr lang="en-GB" sz="3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GB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GB" sz="3200" b="1" i="1" smtClean="0">
                          <a:latin typeface="Cambria Math"/>
                        </a:rPr>
                        <m:t>≤</m:t>
                      </m:r>
                      <m:r>
                        <a:rPr lang="en-GB" sz="3200" b="1" i="1" smtClean="0">
                          <a:latin typeface="Cambria Math"/>
                        </a:rPr>
                        <m:t>𝟗</m:t>
                      </m:r>
                    </m:oMath>
                  </m:oMathPara>
                </a14:m>
                <a:endParaRPr lang="en-GB" sz="32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1988840"/>
                <a:ext cx="7272808" cy="3077766"/>
              </a:xfrm>
              <a:prstGeom prst="rect">
                <a:avLst/>
              </a:prstGeom>
              <a:blipFill rotWithShape="0">
                <a:blip r:embed="rId3"/>
                <a:stretch>
                  <a:fillRect l="-1257" t="-158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3150984" y="2422673"/>
            <a:ext cx="2304256" cy="52777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8" name="Rectangle 7"/>
          <p:cNvSpPr/>
          <p:nvPr/>
        </p:nvSpPr>
        <p:spPr>
          <a:xfrm>
            <a:off x="3150984" y="3356992"/>
            <a:ext cx="2304256" cy="52777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9" name="Rectangle 8"/>
          <p:cNvSpPr/>
          <p:nvPr/>
        </p:nvSpPr>
        <p:spPr>
          <a:xfrm>
            <a:off x="3095836" y="4538832"/>
            <a:ext cx="2304256" cy="52777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70105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 smtClean="0"/>
                <a:t>Test Your Understanding</a:t>
              </a:r>
              <a:endParaRPr lang="en-GB" sz="3200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079258" y="908720"/>
                <a:ext cx="6984776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latin typeface="Cambria Math"/>
                        </a:rPr>
                        <m:t>−1≤</m:t>
                      </m:r>
                      <m:r>
                        <a:rPr lang="en-GB" sz="3200" b="0" i="1" smtClean="0">
                          <a:latin typeface="Cambria Math"/>
                        </a:rPr>
                        <m:t>𝑥</m:t>
                      </m:r>
                      <m:r>
                        <a:rPr lang="en-GB" sz="3200" b="0" i="1" smtClean="0">
                          <a:latin typeface="Cambria Math"/>
                        </a:rPr>
                        <m:t>≤4          →       0≤</m:t>
                      </m:r>
                      <m:sSup>
                        <m:sSup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3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3200" b="0" i="1" smtClean="0">
                          <a:latin typeface="Cambria Math"/>
                        </a:rPr>
                        <m:t>≤16</m:t>
                      </m:r>
                    </m:oMath>
                    <m:oMath xmlns:m="http://schemas.openxmlformats.org/officeDocument/2006/math">
                      <m:r>
                        <a:rPr lang="en-GB" sz="3200" b="0" i="1" smtClean="0">
                          <a:latin typeface="Cambria Math"/>
                        </a:rPr>
                        <m:t>−3≤</m:t>
                      </m:r>
                      <m:r>
                        <a:rPr lang="en-GB" sz="3200" b="0" i="1" smtClean="0">
                          <a:latin typeface="Cambria Math"/>
                        </a:rPr>
                        <m:t>𝑥</m:t>
                      </m:r>
                      <m:r>
                        <a:rPr lang="en-GB" sz="3200" b="0" i="1" smtClean="0">
                          <a:latin typeface="Cambria Math"/>
                        </a:rPr>
                        <m:t>&lt;−1       →       1&lt;</m:t>
                      </m:r>
                      <m:sSup>
                        <m:sSup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3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3200" b="0" i="1" smtClean="0">
                          <a:latin typeface="Cambria Math"/>
                        </a:rPr>
                        <m:t>≤9</m:t>
                      </m:r>
                    </m:oMath>
                    <m:oMath xmlns:m="http://schemas.openxmlformats.org/officeDocument/2006/math">
                      <m:r>
                        <a:rPr lang="en-GB" sz="3200" b="0" i="1" smtClean="0">
                          <a:latin typeface="Cambria Math"/>
                        </a:rPr>
                        <m:t>−10≤</m:t>
                      </m:r>
                      <m:r>
                        <a:rPr lang="en-GB" sz="3200" b="0" i="1" smtClean="0">
                          <a:latin typeface="Cambria Math"/>
                        </a:rPr>
                        <m:t>𝑥</m:t>
                      </m:r>
                      <m:r>
                        <a:rPr lang="en-GB" sz="3200" b="0" i="1" smtClean="0">
                          <a:latin typeface="Cambria Math"/>
                        </a:rPr>
                        <m:t>&lt;5        →       0≤</m:t>
                      </m:r>
                      <m:sSup>
                        <m:sSup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3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3200" b="0" i="1" smtClean="0">
                          <a:latin typeface="Cambria Math"/>
                        </a:rPr>
                        <m:t>≤100</m:t>
                      </m:r>
                    </m:oMath>
                  </m:oMathPara>
                </a14:m>
                <a:endParaRPr lang="en-GB" sz="3200" dirty="0" smtClean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58" y="908720"/>
                <a:ext cx="6984776" cy="156966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27114" y="3140968"/>
                <a:ext cx="7636920" cy="2308324"/>
              </a:xfrm>
              <a:prstGeom prst="rect">
                <a:avLst/>
              </a:prstGeom>
              <a:solidFill>
                <a:schemeClr val="bg1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1≤</m:t>
                    </m:r>
                    <m:r>
                      <a:rPr lang="en-GB" sz="2400" b="0" i="1" smtClean="0">
                        <a:latin typeface="Cambria Math"/>
                      </a:rPr>
                      <m:t>𝑚</m:t>
                    </m:r>
                    <m:r>
                      <a:rPr lang="en-GB" sz="2400" b="0" i="1" smtClean="0">
                        <a:latin typeface="Cambria Math"/>
                      </a:rPr>
                      <m:t>≤5</m:t>
                    </m:r>
                  </m:oMath>
                </a14:m>
                <a:r>
                  <a:rPr lang="en-GB" sz="2400" dirty="0" smtClean="0"/>
                  <a:t> and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−9≤</m:t>
                    </m:r>
                    <m:r>
                      <a:rPr lang="en-GB" sz="2400" b="0" i="1" smtClean="0">
                        <a:latin typeface="Cambria Math"/>
                      </a:rPr>
                      <m:t>𝑛</m:t>
                    </m:r>
                    <m:r>
                      <a:rPr lang="en-GB" sz="2400" b="0" i="1" smtClean="0">
                        <a:latin typeface="Cambria Math"/>
                      </a:rPr>
                      <m:t>≤2</m:t>
                    </m:r>
                  </m:oMath>
                </a14:m>
                <a:endParaRPr lang="en-GB" sz="2400" dirty="0" smtClean="0"/>
              </a:p>
              <a:p>
                <a:r>
                  <a:rPr lang="en-GB" sz="2400" dirty="0" smtClean="0"/>
                  <a:t>(a) Work out an inequality for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𝑚</m:t>
                    </m:r>
                    <m:r>
                      <a:rPr lang="en-GB" sz="2400" b="0" i="1" smtClean="0">
                        <a:latin typeface="Cambria Math"/>
                      </a:rPr>
                      <m:t>+</m:t>
                    </m:r>
                    <m:r>
                      <a:rPr lang="en-GB" sz="2400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sz="2400" dirty="0" smtClean="0"/>
                  <a:t>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−</m:t>
                      </m:r>
                      <m:r>
                        <a:rPr lang="en-GB" sz="2400" b="1" i="1" smtClean="0">
                          <a:latin typeface="Cambria Math"/>
                        </a:rPr>
                        <m:t>𝟖</m:t>
                      </m:r>
                      <m:r>
                        <a:rPr lang="en-GB" sz="2400" b="1" i="1" smtClean="0">
                          <a:latin typeface="Cambria Math"/>
                        </a:rPr>
                        <m:t>≤</m:t>
                      </m:r>
                      <m:r>
                        <a:rPr lang="en-GB" sz="2400" b="1" i="1" smtClean="0">
                          <a:latin typeface="Cambria Math"/>
                        </a:rPr>
                        <m:t>𝒎</m:t>
                      </m:r>
                      <m:r>
                        <a:rPr lang="en-GB" sz="2400" b="1" i="1" smtClean="0">
                          <a:latin typeface="Cambria Math"/>
                        </a:rPr>
                        <m:t>+</m:t>
                      </m:r>
                      <m:r>
                        <a:rPr lang="en-GB" sz="2400" b="1" i="1" smtClean="0">
                          <a:latin typeface="Cambria Math"/>
                        </a:rPr>
                        <m:t>𝒏</m:t>
                      </m:r>
                      <m:r>
                        <a:rPr lang="en-GB" sz="2400" b="1" i="1" smtClean="0">
                          <a:latin typeface="Cambria Math"/>
                        </a:rPr>
                        <m:t>≤</m:t>
                      </m:r>
                      <m:r>
                        <a:rPr lang="en-GB" sz="2400" b="1" i="1" smtClean="0"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en-GB" sz="2400" b="1" dirty="0" smtClean="0"/>
              </a:p>
              <a:p>
                <a:endParaRPr lang="en-GB" sz="2400" dirty="0"/>
              </a:p>
              <a:p>
                <a:r>
                  <a:rPr lang="en-GB" sz="2400" dirty="0" smtClean="0"/>
                  <a:t>(b) Work out an inequality for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/>
                              </a:rPr>
                              <m:t>𝑚</m:t>
                            </m:r>
                            <m:r>
                              <a:rPr lang="en-GB" sz="2400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GB" sz="2400" b="0" i="1" smtClean="0">
                                <a:latin typeface="Cambria Math"/>
                              </a:rPr>
                              <m:t>𝑛</m:t>
                            </m:r>
                          </m:e>
                        </m:d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𝟎</m:t>
                      </m:r>
                      <m:r>
                        <a:rPr lang="en-GB" sz="2400" b="1" i="1" smtClean="0">
                          <a:latin typeface="Cambria Math"/>
                        </a:rPr>
                        <m:t>≤</m:t>
                      </m:r>
                      <m:sSup>
                        <m:sSupPr>
                          <m:ctrlPr>
                            <a:rPr lang="en-GB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1" i="1" smtClean="0">
                                  <a:latin typeface="Cambria Math"/>
                                </a:rPr>
                                <m:t>𝒎</m:t>
                              </m:r>
                              <m:r>
                                <a:rPr lang="en-GB" sz="24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400" b="1" i="1" smtClean="0">
                                  <a:latin typeface="Cambria Math"/>
                                </a:rPr>
                                <m:t>𝒏</m:t>
                              </m:r>
                            </m:e>
                          </m:d>
                        </m:e>
                        <m:sup>
                          <m:r>
                            <a:rPr lang="en-GB" sz="2400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GB" sz="2400" b="1" i="1" smtClean="0">
                          <a:latin typeface="Cambria Math"/>
                        </a:rPr>
                        <m:t>≤</m:t>
                      </m:r>
                      <m:r>
                        <a:rPr lang="en-GB" sz="2400" b="1" i="1" smtClean="0">
                          <a:latin typeface="Cambria Math"/>
                        </a:rPr>
                        <m:t>𝟔𝟒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114" y="3140968"/>
                <a:ext cx="7636920" cy="230832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91244" y="2771636"/>
            <a:ext cx="2520280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June 2012 Paper 1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5192054" y="789816"/>
            <a:ext cx="506616" cy="58178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0" name="Rectangle 9"/>
          <p:cNvSpPr/>
          <p:nvPr/>
        </p:nvSpPr>
        <p:spPr>
          <a:xfrm>
            <a:off x="7164288" y="789816"/>
            <a:ext cx="506616" cy="58178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192054" y="1371600"/>
            <a:ext cx="506616" cy="52251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64288" y="1371600"/>
            <a:ext cx="506616" cy="52251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192054" y="1894114"/>
            <a:ext cx="506616" cy="52251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164288" y="1894114"/>
            <a:ext cx="899746" cy="52251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650805" y="3903244"/>
            <a:ext cx="908823" cy="6034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169539" y="3903244"/>
            <a:ext cx="908823" cy="6034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96393" y="5013176"/>
            <a:ext cx="908823" cy="6034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158249" y="5013176"/>
            <a:ext cx="908823" cy="6034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20367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 smtClean="0"/>
                <a:t>Further Example</a:t>
              </a:r>
              <a:endParaRPr lang="en-GB" sz="3200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95536" y="908720"/>
                <a:ext cx="8496944" cy="400110"/>
              </a:xfrm>
              <a:prstGeom prst="rect">
                <a:avLst/>
              </a:prstGeom>
              <a:solidFill>
                <a:schemeClr val="bg1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 smtClean="0"/>
                  <a:t>Given that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1≤</m:t>
                    </m:r>
                    <m:r>
                      <a:rPr lang="en-GB" sz="2000" b="0" i="1" smtClean="0">
                        <a:latin typeface="Cambria Math"/>
                      </a:rPr>
                      <m:t>𝑎</m:t>
                    </m:r>
                    <m:r>
                      <a:rPr lang="en-GB" sz="2000" b="0" i="1" smtClean="0">
                        <a:latin typeface="Cambria Math"/>
                      </a:rPr>
                      <m:t>≤4</m:t>
                    </m:r>
                  </m:oMath>
                </a14:m>
                <a:r>
                  <a:rPr lang="en-GB" sz="2000" dirty="0" smtClean="0"/>
                  <a:t> and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−3≤</m:t>
                    </m:r>
                    <m:r>
                      <a:rPr lang="en-GB" sz="2000" b="0" i="1" smtClean="0">
                        <a:latin typeface="Cambria Math"/>
                      </a:rPr>
                      <m:t>𝑏</m:t>
                    </m:r>
                    <m:r>
                      <a:rPr lang="en-GB" sz="2000" b="0" i="1" smtClean="0">
                        <a:latin typeface="Cambria Math"/>
                      </a:rPr>
                      <m:t>≤2</m:t>
                    </m:r>
                  </m:oMath>
                </a14:m>
                <a:r>
                  <a:rPr lang="en-GB" sz="2000" dirty="0" smtClean="0"/>
                  <a:t>, work out an inequality for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𝑎</m:t>
                    </m:r>
                    <m:r>
                      <a:rPr lang="en-GB" sz="2000" b="0" i="1" smtClean="0">
                        <a:latin typeface="Cambria Math"/>
                      </a:rPr>
                      <m:t>−</m:t>
                    </m:r>
                    <m:r>
                      <a:rPr lang="en-GB" sz="2000" b="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GB" sz="2000" dirty="0" smtClean="0"/>
                  <a:t>.</a:t>
                </a:r>
                <a:endParaRPr lang="en-GB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908720"/>
                <a:ext cx="8496944" cy="400110"/>
              </a:xfrm>
              <a:prstGeom prst="rect">
                <a:avLst/>
              </a:prstGeom>
              <a:blipFill rotWithShape="1">
                <a:blip r:embed="rId2"/>
                <a:stretch>
                  <a:fillRect b="-5556"/>
                </a:stretch>
              </a:blip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99592" y="1628800"/>
                <a:ext cx="5616624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/>
                  <a:t>What’s the least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𝑎</m:t>
                    </m:r>
                    <m:r>
                      <a:rPr lang="en-GB" sz="2400" b="0" i="1" smtClean="0">
                        <a:latin typeface="Cambria Math"/>
                      </a:rPr>
                      <m:t>−</m:t>
                    </m:r>
                    <m:r>
                      <a:rPr lang="en-GB" sz="2400" b="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GB" sz="2400" dirty="0" smtClean="0"/>
                  <a:t> can be?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𝟏</m:t>
                      </m:r>
                      <m:r>
                        <a:rPr lang="en-GB" sz="2400" b="1" i="1" smtClean="0">
                          <a:latin typeface="Cambria Math"/>
                        </a:rPr>
                        <m:t>−</m:t>
                      </m:r>
                      <m:r>
                        <a:rPr lang="en-GB" sz="2400" b="1" i="1" smtClean="0">
                          <a:latin typeface="Cambria Math"/>
                        </a:rPr>
                        <m:t>𝟐</m:t>
                      </m:r>
                      <m:r>
                        <a:rPr lang="en-GB" sz="2400" b="1" i="1" smtClean="0">
                          <a:latin typeface="Cambria Math"/>
                        </a:rPr>
                        <m:t>=−</m:t>
                      </m:r>
                      <m:r>
                        <a:rPr lang="en-GB" sz="24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sz="2400" b="1" dirty="0" smtClean="0"/>
              </a:p>
              <a:p>
                <a:endParaRPr lang="en-GB" sz="2400" dirty="0"/>
              </a:p>
              <a:p>
                <a:r>
                  <a:rPr lang="en-GB" sz="2400" dirty="0" smtClean="0"/>
                  <a:t>What’s the greatest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𝑎</m:t>
                    </m:r>
                    <m:r>
                      <a:rPr lang="en-GB" sz="2400" b="0" i="1" smtClean="0">
                        <a:latin typeface="Cambria Math"/>
                      </a:rPr>
                      <m:t>−</m:t>
                    </m:r>
                    <m:r>
                      <a:rPr lang="en-GB" sz="2400" b="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GB" sz="2400" dirty="0" smtClean="0"/>
                  <a:t> can be?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𝟒</m:t>
                      </m:r>
                      <m:r>
                        <a:rPr lang="en-GB" sz="2400" b="1" i="1" smtClean="0">
                          <a:latin typeface="Cambria Math"/>
                        </a:rPr>
                        <m:t>−−</m:t>
                      </m:r>
                      <m:r>
                        <a:rPr lang="en-GB" sz="2400" b="1" i="1" smtClean="0">
                          <a:latin typeface="Cambria Math"/>
                        </a:rPr>
                        <m:t>𝟑</m:t>
                      </m:r>
                      <m:r>
                        <a:rPr lang="en-GB" sz="2400" b="1" i="1" smtClean="0">
                          <a:latin typeface="Cambria Math"/>
                        </a:rPr>
                        <m:t>=</m:t>
                      </m:r>
                      <m:r>
                        <a:rPr lang="en-GB" sz="2400" b="1" i="1" smtClean="0"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en-GB" sz="2400" b="1" dirty="0" smtClean="0"/>
              </a:p>
              <a:p>
                <a:endParaRPr lang="en-GB" sz="2400" dirty="0" smtClean="0"/>
              </a:p>
              <a:p>
                <a:r>
                  <a:rPr lang="en-GB" sz="2400" dirty="0" smtClean="0"/>
                  <a:t>Thus inequality for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𝑎</m:t>
                    </m:r>
                    <m:r>
                      <a:rPr lang="en-GB" sz="2400" b="0" i="1" smtClean="0">
                        <a:latin typeface="Cambria Math"/>
                      </a:rPr>
                      <m:t>−</m:t>
                    </m:r>
                    <m:r>
                      <a:rPr lang="en-GB" sz="2400" b="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GB" sz="2400" dirty="0" smtClean="0"/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−</m:t>
                      </m:r>
                      <m:r>
                        <a:rPr lang="en-GB" sz="2400" b="1" i="1" smtClean="0">
                          <a:latin typeface="Cambria Math"/>
                        </a:rPr>
                        <m:t>𝟏</m:t>
                      </m:r>
                      <m:r>
                        <a:rPr lang="en-GB" sz="2400" b="1" i="1" smtClean="0">
                          <a:latin typeface="Cambria Math"/>
                        </a:rPr>
                        <m:t>≤</m:t>
                      </m:r>
                      <m:r>
                        <a:rPr lang="en-GB" sz="2400" b="1" i="1" smtClean="0">
                          <a:latin typeface="Cambria Math"/>
                        </a:rPr>
                        <m:t>𝒂</m:t>
                      </m:r>
                      <m:r>
                        <a:rPr lang="en-GB" sz="2400" b="1" i="1" smtClean="0">
                          <a:latin typeface="Cambria Math"/>
                        </a:rPr>
                        <m:t>−</m:t>
                      </m:r>
                      <m:r>
                        <a:rPr lang="en-GB" sz="2400" b="1" i="1" smtClean="0">
                          <a:latin typeface="Cambria Math"/>
                        </a:rPr>
                        <m:t>𝒃</m:t>
                      </m:r>
                      <m:r>
                        <a:rPr lang="en-GB" sz="2400" b="1" i="1" smtClean="0">
                          <a:latin typeface="Cambria Math"/>
                        </a:rPr>
                        <m:t>≤</m:t>
                      </m:r>
                      <m:r>
                        <a:rPr lang="en-GB" sz="2400" b="1" i="1" smtClean="0"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1628800"/>
                <a:ext cx="5616624" cy="3046988"/>
              </a:xfrm>
              <a:prstGeom prst="rect">
                <a:avLst/>
              </a:prstGeom>
              <a:blipFill rotWithShape="1">
                <a:blip r:embed="rId3"/>
                <a:stretch>
                  <a:fillRect l="-1737" t="-1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2870885" y="2034791"/>
            <a:ext cx="1962372" cy="5777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8" name="Rectangle 7"/>
          <p:cNvSpPr/>
          <p:nvPr/>
        </p:nvSpPr>
        <p:spPr>
          <a:xfrm>
            <a:off x="2870885" y="3152294"/>
            <a:ext cx="1962372" cy="5777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9" name="Rectangle 8"/>
          <p:cNvSpPr/>
          <p:nvPr/>
        </p:nvSpPr>
        <p:spPr>
          <a:xfrm>
            <a:off x="2609056" y="4221088"/>
            <a:ext cx="2611016" cy="5777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01058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 smtClean="0"/>
                <a:t>Exercise 1</a:t>
              </a:r>
              <a:endParaRPr lang="en-GB" sz="3200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73899" y="716054"/>
                <a:ext cx="4104102" cy="58122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/>
                  <a:t>Solve the following: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5+3</m:t>
                      </m:r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≥11                 </m:t>
                      </m:r>
                      <m:r>
                        <a:rPr lang="en-GB" b="1" i="1" smtClean="0">
                          <a:latin typeface="Cambria Math"/>
                        </a:rPr>
                        <m:t>𝒙</m:t>
                      </m:r>
                      <m:r>
                        <a:rPr lang="en-GB" b="1" i="1" smtClean="0">
                          <a:latin typeface="Cambria Math"/>
                        </a:rPr>
                        <m:t>≥</m:t>
                      </m:r>
                      <m:r>
                        <a:rPr lang="en-GB" b="1" i="1" smtClean="0">
                          <a:latin typeface="Cambria Math"/>
                        </a:rPr>
                        <m:t>𝟐</m:t>
                      </m:r>
                    </m:oMath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6</m:t>
                      </m:r>
                      <m:r>
                        <a:rPr lang="en-GB" b="0" i="1" smtClean="0">
                          <a:latin typeface="Cambria Math"/>
                        </a:rPr>
                        <m:t>𝑦</m:t>
                      </m:r>
                      <m:r>
                        <a:rPr lang="en-GB" b="0" i="1" smtClean="0">
                          <a:latin typeface="Cambria Math"/>
                        </a:rPr>
                        <m:t>+1≤4</m:t>
                      </m:r>
                      <m:r>
                        <a:rPr lang="en-GB" b="0" i="1" smtClean="0">
                          <a:latin typeface="Cambria Math"/>
                        </a:rPr>
                        <m:t>𝑦</m:t>
                      </m:r>
                      <m:r>
                        <a:rPr lang="en-GB" b="0" i="1" smtClean="0">
                          <a:latin typeface="Cambria Math"/>
                        </a:rPr>
                        <m:t>+9         </m:t>
                      </m:r>
                      <m:r>
                        <a:rPr lang="en-GB" b="1" i="1" smtClean="0">
                          <a:latin typeface="Cambria Math"/>
                        </a:rPr>
                        <m:t>𝒚</m:t>
                      </m:r>
                      <m:r>
                        <a:rPr lang="en-GB" b="1" i="1" smtClean="0">
                          <a:latin typeface="Cambria Math"/>
                        </a:rPr>
                        <m:t>≤</m:t>
                      </m:r>
                      <m:r>
                        <a:rPr lang="en-GB" b="1" i="1" smtClean="0">
                          <a:latin typeface="Cambria Math"/>
                        </a:rPr>
                        <m:t>𝟒</m:t>
                      </m:r>
                    </m:oMath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𝑏</m:t>
                      </m:r>
                      <m:r>
                        <a:rPr lang="en-GB" b="0" i="1" smtClean="0">
                          <a:latin typeface="Cambria Math"/>
                        </a:rPr>
                        <m:t>−3≤5</m:t>
                      </m:r>
                      <m:r>
                        <a:rPr lang="en-GB" b="0" i="1" smtClean="0">
                          <a:latin typeface="Cambria Math"/>
                        </a:rPr>
                        <m:t>𝑏</m:t>
                      </m:r>
                      <m:r>
                        <a:rPr lang="en-GB" b="0" i="1" smtClean="0">
                          <a:latin typeface="Cambria Math"/>
                        </a:rPr>
                        <m:t>+9            </m:t>
                      </m:r>
                      <m:r>
                        <a:rPr lang="en-GB" b="1" i="1" smtClean="0">
                          <a:latin typeface="Cambria Math"/>
                        </a:rPr>
                        <m:t>𝒃</m:t>
                      </m:r>
                      <m:r>
                        <a:rPr lang="en-GB" b="1" i="1" smtClean="0">
                          <a:latin typeface="Cambria Math"/>
                        </a:rPr>
                        <m:t>≥−</m:t>
                      </m:r>
                      <m:r>
                        <a:rPr lang="en-GB" b="1" i="1" smtClean="0">
                          <a:latin typeface="Cambria Math"/>
                        </a:rPr>
                        <m:t>𝟑</m:t>
                      </m:r>
                    </m:oMath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−3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&lt;7                   </m:t>
                      </m:r>
                      <m:r>
                        <a:rPr lang="en-GB" b="1" i="1" smtClean="0">
                          <a:latin typeface="Cambria Math"/>
                        </a:rPr>
                        <m:t>𝒙</m:t>
                      </m:r>
                      <m:r>
                        <a:rPr lang="en-GB" b="1" i="1" smtClean="0">
                          <a:latin typeface="Cambria Math"/>
                        </a:rPr>
                        <m:t>&lt;</m:t>
                      </m:r>
                      <m:r>
                        <a:rPr lang="en-GB" b="1" i="1" smtClean="0">
                          <a:latin typeface="Cambria Math"/>
                        </a:rPr>
                        <m:t>𝟏𝟐</m:t>
                      </m:r>
                    </m:oMath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5−3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≤5                   </m:t>
                      </m:r>
                      <m:r>
                        <a:rPr lang="en-GB" b="1" i="1" smtClean="0">
                          <a:latin typeface="Cambria Math"/>
                        </a:rPr>
                        <m:t>𝒙</m:t>
                      </m:r>
                      <m:r>
                        <a:rPr lang="en-GB" b="1" i="1" smtClean="0">
                          <a:latin typeface="Cambria Math"/>
                        </a:rPr>
                        <m:t>≥−</m:t>
                      </m:r>
                      <m:r>
                        <a:rPr lang="en-GB" b="1" i="1" smtClean="0">
                          <a:latin typeface="Cambria Math"/>
                        </a:rPr>
                        <m:t>𝟓</m:t>
                      </m:r>
                    </m:oMath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2−4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GB" b="0" i="1" smtClean="0">
                          <a:latin typeface="Cambria Math"/>
                        </a:rPr>
                        <m:t>≥6                   </m:t>
                      </m:r>
                      <m:r>
                        <a:rPr lang="en-GB" b="1" i="1" smtClean="0">
                          <a:latin typeface="Cambria Math"/>
                        </a:rPr>
                        <m:t>𝒙</m:t>
                      </m:r>
                      <m:r>
                        <a:rPr lang="en-GB" b="1" i="1" smtClean="0">
                          <a:latin typeface="Cambria Math"/>
                        </a:rPr>
                        <m:t>≤−</m:t>
                      </m:r>
                      <m:r>
                        <a:rPr lang="en-GB" b="1" i="1" smtClean="0">
                          <a:latin typeface="Cambria Math"/>
                        </a:rPr>
                        <m:t>𝟒</m:t>
                      </m:r>
                    </m:oMath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4≤5</m:t>
                      </m:r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−6≤14        </m:t>
                      </m:r>
                      <m:r>
                        <a:rPr lang="en-GB" b="1" i="1" smtClean="0">
                          <a:latin typeface="Cambria Math"/>
                        </a:rPr>
                        <m:t>𝟐</m:t>
                      </m:r>
                      <m:r>
                        <a:rPr lang="en-GB" b="1" i="1" smtClean="0">
                          <a:latin typeface="Cambria Math"/>
                        </a:rPr>
                        <m:t>≤</m:t>
                      </m:r>
                      <m:r>
                        <a:rPr lang="en-GB" b="1" i="1" smtClean="0">
                          <a:latin typeface="Cambria Math"/>
                        </a:rPr>
                        <m:t>𝒙</m:t>
                      </m:r>
                      <m:r>
                        <a:rPr lang="en-GB" b="1" i="1" smtClean="0">
                          <a:latin typeface="Cambria Math"/>
                        </a:rPr>
                        <m:t>≤</m:t>
                      </m:r>
                      <m:r>
                        <a:rPr lang="en-GB" b="1" i="1" smtClean="0">
                          <a:latin typeface="Cambria Math"/>
                        </a:rPr>
                        <m:t>𝟒</m:t>
                      </m:r>
                    </m:oMath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5&lt;7−2</m:t>
                      </m:r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&lt;13        </m:t>
                      </m:r>
                      <m:r>
                        <a:rPr lang="en-GB" b="1" i="1" smtClean="0">
                          <a:latin typeface="Cambria Math"/>
                        </a:rPr>
                        <m:t>−</m:t>
                      </m:r>
                      <m:r>
                        <a:rPr lang="en-GB" b="1" i="1" smtClean="0">
                          <a:latin typeface="Cambria Math"/>
                        </a:rPr>
                        <m:t>𝟑</m:t>
                      </m:r>
                      <m:r>
                        <a:rPr lang="en-GB" b="1" i="1" smtClean="0">
                          <a:latin typeface="Cambria Math"/>
                        </a:rPr>
                        <m:t>&lt;</m:t>
                      </m:r>
                      <m:r>
                        <a:rPr lang="en-GB" b="1" i="1" smtClean="0">
                          <a:latin typeface="Cambria Math"/>
                        </a:rPr>
                        <m:t>𝒙</m:t>
                      </m:r>
                      <m:r>
                        <a:rPr lang="en-GB" b="1" i="1" smtClean="0">
                          <a:latin typeface="Cambria Math"/>
                        </a:rPr>
                        <m:t>&lt;</m:t>
                      </m:r>
                      <m:r>
                        <a:rPr lang="en-GB" b="1" i="1" smtClean="0">
                          <a:latin typeface="Cambria Math"/>
                        </a:rPr>
                        <m:t>𝟏</m:t>
                      </m:r>
                    </m:oMath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5&gt;9−4</m:t>
                      </m:r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&gt;1          </m:t>
                      </m:r>
                      <m:r>
                        <a:rPr lang="en-GB" b="1" i="1" smtClean="0">
                          <a:latin typeface="Cambria Math"/>
                        </a:rPr>
                        <m:t>𝟏</m:t>
                      </m:r>
                      <m:r>
                        <a:rPr lang="en-GB" b="1" i="1" smtClean="0">
                          <a:latin typeface="Cambria Math"/>
                        </a:rPr>
                        <m:t>&lt;</m:t>
                      </m:r>
                      <m:r>
                        <a:rPr lang="en-GB" b="1" i="1" smtClean="0">
                          <a:latin typeface="Cambria Math"/>
                        </a:rPr>
                        <m:t>𝒙</m:t>
                      </m:r>
                      <m:r>
                        <a:rPr lang="en-GB" b="1" i="1" smtClean="0">
                          <a:latin typeface="Cambria Math"/>
                        </a:rPr>
                        <m:t>&lt;</m:t>
                      </m:r>
                      <m:r>
                        <a:rPr lang="en-GB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b="1" dirty="0" smtClean="0"/>
              </a:p>
              <a:p>
                <a:endParaRPr lang="en-GB" dirty="0"/>
              </a:p>
              <a:p>
                <a:r>
                  <a:rPr lang="en-GB" dirty="0" smtClean="0"/>
                  <a:t>Given that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0≤</m:t>
                    </m:r>
                    <m:r>
                      <a:rPr lang="en-GB" b="0" i="1" smtClean="0">
                        <a:latin typeface="Cambria Math"/>
                      </a:rPr>
                      <m:t>𝑝</m:t>
                    </m:r>
                    <m:r>
                      <a:rPr lang="en-GB" b="0" i="1" smtClean="0">
                        <a:latin typeface="Cambria Math"/>
                      </a:rPr>
                      <m:t>≤3</m:t>
                    </m:r>
                  </m:oMath>
                </a14:m>
                <a:r>
                  <a:rPr lang="en-GB" dirty="0" smtClean="0"/>
                  <a:t> and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2≤</m:t>
                    </m:r>
                    <m:r>
                      <a:rPr lang="en-GB" b="0" i="1" smtClean="0">
                        <a:latin typeface="Cambria Math"/>
                      </a:rPr>
                      <m:t>𝑞</m:t>
                    </m:r>
                    <m:r>
                      <a:rPr lang="en-GB" b="0" i="1" smtClean="0">
                        <a:latin typeface="Cambria Math"/>
                      </a:rPr>
                      <m:t>≤5</m:t>
                    </m:r>
                  </m:oMath>
                </a14:m>
                <a:r>
                  <a:rPr lang="en-GB" dirty="0" smtClean="0"/>
                  <a:t>, work out the inequality for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𝑝</m:t>
                    </m:r>
                    <m:r>
                      <a:rPr lang="en-GB" b="0" i="1" smtClean="0">
                        <a:latin typeface="Cambria Math"/>
                      </a:rPr>
                      <m:t>−</m:t>
                    </m:r>
                    <m:r>
                      <a:rPr lang="en-GB" b="0" i="1" smtClean="0">
                        <a:latin typeface="Cambria Math"/>
                      </a:rPr>
                      <m:t>𝑞</m:t>
                    </m:r>
                  </m:oMath>
                </a14:m>
                <a:r>
                  <a:rPr lang="en-GB" dirty="0" smtClean="0"/>
                  <a:t>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−</m:t>
                      </m:r>
                      <m:r>
                        <a:rPr lang="en-GB" b="1" i="1" smtClean="0">
                          <a:latin typeface="Cambria Math"/>
                        </a:rPr>
                        <m:t>𝟓</m:t>
                      </m:r>
                      <m:r>
                        <a:rPr lang="en-GB" b="1" i="1" smtClean="0">
                          <a:latin typeface="Cambria Math"/>
                        </a:rPr>
                        <m:t>≤</m:t>
                      </m:r>
                      <m:r>
                        <a:rPr lang="en-GB" b="1" i="1" smtClean="0">
                          <a:latin typeface="Cambria Math"/>
                        </a:rPr>
                        <m:t>𝒑</m:t>
                      </m:r>
                      <m:r>
                        <a:rPr lang="en-GB" b="1" i="1" smtClean="0">
                          <a:latin typeface="Cambria Math"/>
                        </a:rPr>
                        <m:t>−</m:t>
                      </m:r>
                      <m:r>
                        <a:rPr lang="en-GB" b="1" i="1" smtClean="0">
                          <a:latin typeface="Cambria Math"/>
                        </a:rPr>
                        <m:t>𝒒</m:t>
                      </m:r>
                      <m:r>
                        <a:rPr lang="en-GB" b="1" i="1" smtClean="0">
                          <a:latin typeface="Cambria Math"/>
                        </a:rPr>
                        <m:t>&lt;</m:t>
                      </m:r>
                      <m:r>
                        <a:rPr lang="en-GB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GB" b="1" dirty="0" smtClean="0"/>
              </a:p>
              <a:p>
                <a:r>
                  <a:rPr lang="en-GB" dirty="0" smtClean="0"/>
                  <a:t>Given that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1≤</m:t>
                    </m:r>
                    <m:r>
                      <a:rPr lang="en-GB" b="0" i="1" smtClean="0">
                        <a:latin typeface="Cambria Math"/>
                      </a:rPr>
                      <m:t>𝑎</m:t>
                    </m:r>
                    <m:r>
                      <a:rPr lang="en-GB" b="0" i="1" smtClean="0">
                        <a:latin typeface="Cambria Math"/>
                      </a:rPr>
                      <m:t>≤6</m:t>
                    </m:r>
                  </m:oMath>
                </a14:m>
                <a:r>
                  <a:rPr lang="en-GB" dirty="0" smtClean="0"/>
                  <a:t> and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−3≤</m:t>
                    </m:r>
                    <m:r>
                      <a:rPr lang="en-GB" b="0" i="1" smtClean="0">
                        <a:latin typeface="Cambria Math"/>
                      </a:rPr>
                      <m:t>𝑏</m:t>
                    </m:r>
                    <m:r>
                      <a:rPr lang="en-GB" b="0" i="1" smtClean="0">
                        <a:latin typeface="Cambria Math"/>
                      </a:rPr>
                      <m:t>≤3</m:t>
                    </m:r>
                  </m:oMath>
                </a14:m>
                <a:r>
                  <a:rPr lang="en-GB" dirty="0" smtClean="0"/>
                  <a:t> work out inequalities for: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−</m:t>
                      </m:r>
                      <m:r>
                        <a:rPr lang="en-GB" b="1" i="1" smtClean="0">
                          <a:latin typeface="Cambria Math"/>
                        </a:rPr>
                        <m:t>𝟐</m:t>
                      </m:r>
                      <m:r>
                        <a:rPr lang="en-GB" b="1" i="1" smtClean="0">
                          <a:latin typeface="Cambria Math"/>
                        </a:rPr>
                        <m:t>≤</m:t>
                      </m:r>
                      <m:r>
                        <a:rPr lang="en-GB" b="1" i="1" smtClean="0">
                          <a:latin typeface="Cambria Math"/>
                        </a:rPr>
                        <m:t>𝒂</m:t>
                      </m:r>
                      <m:r>
                        <a:rPr lang="en-GB" b="1" i="1" smtClean="0">
                          <a:latin typeface="Cambria Math"/>
                        </a:rPr>
                        <m:t>+</m:t>
                      </m:r>
                      <m:r>
                        <a:rPr lang="en-GB" b="1" i="1" smtClean="0">
                          <a:latin typeface="Cambria Math"/>
                        </a:rPr>
                        <m:t>𝒃</m:t>
                      </m:r>
                      <m:r>
                        <a:rPr lang="en-GB" b="1" i="1" smtClean="0">
                          <a:latin typeface="Cambria Math"/>
                        </a:rPr>
                        <m:t>≤</m:t>
                      </m:r>
                      <m:r>
                        <a:rPr lang="en-GB" b="1" i="1" smtClean="0">
                          <a:latin typeface="Cambria Math"/>
                        </a:rPr>
                        <m:t>𝟗</m:t>
                      </m:r>
                    </m:oMath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−</m:t>
                      </m:r>
                      <m:r>
                        <a:rPr lang="en-GB" b="1" i="1" smtClean="0">
                          <a:latin typeface="Cambria Math"/>
                        </a:rPr>
                        <m:t>𝟐</m:t>
                      </m:r>
                      <m:r>
                        <a:rPr lang="en-GB" b="1" i="1" smtClean="0">
                          <a:latin typeface="Cambria Math"/>
                        </a:rPr>
                        <m:t>≤</m:t>
                      </m:r>
                      <m:r>
                        <a:rPr lang="en-GB" b="1" i="1" smtClean="0">
                          <a:latin typeface="Cambria Math"/>
                        </a:rPr>
                        <m:t>𝒂</m:t>
                      </m:r>
                      <m:r>
                        <a:rPr lang="en-GB" b="1" i="1" smtClean="0">
                          <a:latin typeface="Cambria Math"/>
                        </a:rPr>
                        <m:t>−</m:t>
                      </m:r>
                      <m:r>
                        <a:rPr lang="en-GB" b="1" i="1" smtClean="0">
                          <a:latin typeface="Cambria Math"/>
                        </a:rPr>
                        <m:t>𝒃</m:t>
                      </m:r>
                      <m:r>
                        <a:rPr lang="en-GB" b="1" i="1" smtClean="0">
                          <a:latin typeface="Cambria Math"/>
                        </a:rPr>
                        <m:t>≤</m:t>
                      </m:r>
                      <m:r>
                        <a:rPr lang="en-GB" b="1" i="1" smtClean="0">
                          <a:latin typeface="Cambria Math"/>
                        </a:rPr>
                        <m:t>𝟗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899" y="716054"/>
                <a:ext cx="4104102" cy="5812297"/>
              </a:xfrm>
              <a:prstGeom prst="rect">
                <a:avLst/>
              </a:prstGeom>
              <a:blipFill rotWithShape="1">
                <a:blip r:embed="rId2"/>
                <a:stretch>
                  <a:fillRect l="-1337" t="-5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578001" y="716054"/>
                <a:ext cx="4533341" cy="47297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 smtClean="0"/>
                  <a:t>Given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/>
                      </a:rPr>
                      <m:t>0&lt;</m:t>
                    </m:r>
                    <m:r>
                      <a:rPr lang="en-GB" sz="1600" b="0" i="1" smtClean="0">
                        <a:latin typeface="Cambria Math"/>
                      </a:rPr>
                      <m:t>𝑥</m:t>
                    </m:r>
                    <m:r>
                      <a:rPr lang="en-GB" sz="1600" b="0" i="1" smtClean="0">
                        <a:latin typeface="Cambria Math"/>
                      </a:rPr>
                      <m:t>&lt;1</m:t>
                    </m:r>
                  </m:oMath>
                </a14:m>
                <a:r>
                  <a:rPr lang="en-GB" sz="1600" dirty="0" smtClean="0"/>
                  <a:t> and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/>
                      </a:rPr>
                      <m:t>𝑦</m:t>
                    </m:r>
                    <m:r>
                      <a:rPr lang="en-GB" sz="1600" b="0" i="1" smtClean="0">
                        <a:latin typeface="Cambria Math"/>
                      </a:rPr>
                      <m:t>&gt;0</m:t>
                    </m:r>
                  </m:oMath>
                </a14:m>
                <a:r>
                  <a:rPr lang="en-GB" sz="1600" dirty="0" smtClean="0"/>
                  <a:t>, decide whether the following statements are ALWAYS TRUE&lt; SOMETIMES TRUE, or NEVER TRUE.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1600" b="0" i="1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GB" sz="1600" b="0" i="1" smtClean="0">
                        <a:latin typeface="Cambria Math"/>
                      </a:rPr>
                      <m:t>&gt;1</m:t>
                    </m:r>
                  </m:oMath>
                </a14:m>
                <a:r>
                  <a:rPr lang="en-GB" sz="1600" dirty="0" smtClean="0"/>
                  <a:t>        		</a:t>
                </a:r>
                <a:r>
                  <a:rPr lang="en-GB" sz="1600" b="1" dirty="0" smtClean="0"/>
                  <a:t>Always true</a:t>
                </a:r>
              </a:p>
              <a:p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/>
                      </a:rPr>
                      <m:t>𝑥</m:t>
                    </m:r>
                    <m:r>
                      <a:rPr lang="en-GB" sz="1600" b="0" i="1" smtClean="0">
                        <a:latin typeface="Cambria Math"/>
                      </a:rPr>
                      <m:t>+</m:t>
                    </m:r>
                    <m:r>
                      <a:rPr lang="en-GB" sz="1600" b="0" i="1" smtClean="0">
                        <a:latin typeface="Cambria Math"/>
                      </a:rPr>
                      <m:t>𝑦</m:t>
                    </m:r>
                    <m:r>
                      <a:rPr lang="en-GB" sz="1600" b="0" i="1" smtClean="0">
                        <a:latin typeface="Cambria Math"/>
                      </a:rPr>
                      <m:t>&lt;0</m:t>
                    </m:r>
                  </m:oMath>
                </a14:m>
                <a:r>
                  <a:rPr lang="en-GB" sz="1600" dirty="0" smtClean="0"/>
                  <a:t>      	</a:t>
                </a:r>
                <a:r>
                  <a:rPr lang="en-GB" sz="1600" b="1" dirty="0" smtClean="0"/>
                  <a:t>Never true</a:t>
                </a:r>
              </a:p>
              <a:p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/>
                      </a:rPr>
                      <m:t>𝑥𝑦</m:t>
                    </m:r>
                    <m:r>
                      <a:rPr lang="en-GB" sz="1600" b="0" i="1" smtClean="0">
                        <a:latin typeface="Cambria Math"/>
                      </a:rPr>
                      <m:t>&gt;4</m:t>
                    </m:r>
                  </m:oMath>
                </a14:m>
                <a:r>
                  <a:rPr lang="en-GB" sz="1600" dirty="0" smtClean="0"/>
                  <a:t>     		</a:t>
                </a:r>
                <a:r>
                  <a:rPr lang="en-GB" sz="1600" b="1" dirty="0" smtClean="0"/>
                  <a:t>Sometimes true.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1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1600" b="0" i="1" smtClean="0">
                        <a:latin typeface="Cambria Math"/>
                      </a:rPr>
                      <m:t>&gt;1</m:t>
                    </m:r>
                  </m:oMath>
                </a14:m>
                <a:r>
                  <a:rPr lang="en-GB" sz="1600" dirty="0" smtClean="0"/>
                  <a:t>      		</a:t>
                </a:r>
                <a:r>
                  <a:rPr lang="en-GB" sz="1600" b="1" dirty="0" smtClean="0"/>
                  <a:t>Never true.</a:t>
                </a:r>
              </a:p>
              <a:p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/>
                      </a:rPr>
                      <m:t>𝑥</m:t>
                    </m:r>
                    <m:r>
                      <a:rPr lang="en-GB" sz="1600" b="0" i="1" smtClean="0">
                        <a:latin typeface="Cambria Math"/>
                      </a:rPr>
                      <m:t>−</m:t>
                    </m:r>
                    <m:r>
                      <a:rPr lang="en-GB" sz="1600" b="0" i="1" smtClean="0">
                        <a:latin typeface="Cambria Math"/>
                      </a:rPr>
                      <m:t>𝑦</m:t>
                    </m:r>
                    <m:r>
                      <a:rPr lang="en-GB" sz="1600" b="0" i="1" smtClean="0">
                        <a:latin typeface="Cambria Math"/>
                      </a:rPr>
                      <m:t>&lt;0</m:t>
                    </m:r>
                  </m:oMath>
                </a14:m>
                <a:r>
                  <a:rPr lang="en-GB" sz="1600" dirty="0" smtClean="0"/>
                  <a:t>   	</a:t>
                </a:r>
                <a:r>
                  <a:rPr lang="en-GB" sz="1600" b="1" dirty="0" smtClean="0"/>
                  <a:t>Sometimes true.</a:t>
                </a:r>
              </a:p>
              <a:p>
                <a:endParaRPr lang="en-GB" sz="1600" dirty="0"/>
              </a:p>
              <a:p>
                <a:r>
                  <a:rPr lang="en-GB" sz="1600" dirty="0" smtClean="0"/>
                  <a:t>[June 2013 Paper 2]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/>
                      </a:rPr>
                      <m:t>𝑤</m:t>
                    </m:r>
                  </m:oMath>
                </a14:m>
                <a:r>
                  <a:rPr lang="en-GB" sz="1600" dirty="0" smtClean="0"/>
                  <a:t> is an integer such that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/>
                      </a:rPr>
                      <m:t>6≤3</m:t>
                    </m:r>
                    <m:r>
                      <a:rPr lang="en-GB" sz="1600" b="0" i="1" smtClean="0">
                        <a:latin typeface="Cambria Math"/>
                      </a:rPr>
                      <m:t>𝑤</m:t>
                    </m:r>
                    <m:r>
                      <a:rPr lang="en-GB" sz="1600" b="0" i="1" smtClean="0">
                        <a:latin typeface="Cambria Math"/>
                      </a:rPr>
                      <m:t>&lt;18</m:t>
                    </m:r>
                  </m:oMath>
                </a14:m>
                <a:r>
                  <a:rPr lang="en-GB" sz="1600" dirty="0" smtClean="0"/>
                  <a:t>.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sz="1600" dirty="0" smtClean="0"/>
                  <a:t> is an integer such that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/>
                      </a:rPr>
                      <m:t>−4≤</m:t>
                    </m:r>
                    <m:r>
                      <a:rPr lang="en-GB" sz="1600" b="0" i="1" smtClean="0">
                        <a:latin typeface="Cambria Math"/>
                      </a:rPr>
                      <m:t>𝑥</m:t>
                    </m:r>
                    <m:r>
                      <a:rPr lang="en-GB" sz="1600" b="0" i="1" smtClean="0">
                        <a:latin typeface="Cambria Math"/>
                      </a:rPr>
                      <m:t>≤3</m:t>
                    </m:r>
                  </m:oMath>
                </a14:m>
                <a:r>
                  <a:rPr lang="en-GB" sz="1600" dirty="0" smtClean="0"/>
                  <a:t>.</a:t>
                </a:r>
              </a:p>
              <a:p>
                <a:pPr marL="342900" indent="-342900">
                  <a:buAutoNum type="alphaLcParenBoth"/>
                </a:pPr>
                <a:r>
                  <a:rPr lang="en-GB" sz="1600" dirty="0" smtClean="0"/>
                  <a:t>What is the highest possible value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16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600" dirty="0" smtClean="0"/>
                  <a:t>	        </a:t>
                </a:r>
                <a:r>
                  <a:rPr lang="en-GB" sz="1600" b="1" dirty="0" smtClean="0"/>
                  <a:t>16</a:t>
                </a:r>
              </a:p>
              <a:p>
                <a:pPr marL="342900" indent="-342900">
                  <a:buAutoNum type="alphaLcParenBoth"/>
                </a:pPr>
                <a:r>
                  <a:rPr lang="en-GB" sz="1600" dirty="0" smtClean="0"/>
                  <a:t>What is the lowest possible value of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/>
                      </a:rPr>
                      <m:t>𝑤</m:t>
                    </m:r>
                    <m:r>
                      <a:rPr lang="en-GB" sz="1600" b="0" i="1" smtClean="0">
                        <a:latin typeface="Cambria Math"/>
                      </a:rPr>
                      <m:t>−</m:t>
                    </m:r>
                    <m:r>
                      <a:rPr lang="en-GB" sz="16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sz="1600" dirty="0" smtClean="0"/>
                  <a:t>.</a:t>
                </a:r>
                <a:r>
                  <a:rPr lang="en-GB" sz="1600" dirty="0"/>
                  <a:t> </a:t>
                </a:r>
                <a:r>
                  <a:rPr lang="en-GB" sz="1600" dirty="0" smtClean="0"/>
                  <a:t>  </a:t>
                </a:r>
                <a:r>
                  <a:rPr lang="en-GB" sz="1600" b="1" dirty="0" smtClean="0"/>
                  <a:t>-1</a:t>
                </a:r>
              </a:p>
              <a:p>
                <a:pPr marL="342900" indent="-342900">
                  <a:buAutoNum type="alphaLcParenBoth"/>
                </a:pPr>
                <a:endParaRPr lang="en-GB" sz="1600" dirty="0" smtClean="0"/>
              </a:p>
              <a:p>
                <a:r>
                  <a:rPr lang="en-GB" sz="1600" dirty="0" smtClean="0"/>
                  <a:t>Given that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/>
                      </a:rPr>
                      <m:t>−1&lt;</m:t>
                    </m:r>
                    <m:r>
                      <a:rPr lang="en-GB" sz="1600" b="0" i="1" smtClean="0">
                        <a:latin typeface="Cambria Math"/>
                      </a:rPr>
                      <m:t>𝑛</m:t>
                    </m:r>
                    <m:r>
                      <a:rPr lang="en-GB" sz="1600" b="0" i="1" smtClean="0">
                        <a:latin typeface="Cambria Math"/>
                      </a:rPr>
                      <m:t>&lt;2</m:t>
                    </m:r>
                  </m:oMath>
                </a14:m>
                <a:r>
                  <a:rPr lang="en-GB" sz="1600" dirty="0" smtClean="0"/>
                  <a:t> state a value of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sz="1600" dirty="0" smtClean="0"/>
                  <a:t> for which: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GB" sz="1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1600" b="0" i="1" smtClean="0">
                        <a:latin typeface="Cambria Math"/>
                      </a:rPr>
                      <m:t>&gt;1</m:t>
                    </m:r>
                  </m:oMath>
                </a14:m>
                <a:r>
                  <a:rPr lang="en-GB" sz="1600" dirty="0" smtClean="0"/>
                  <a:t>		</a:t>
                </a:r>
                <a:r>
                  <a:rPr lang="en-GB" sz="1600" b="1" dirty="0" smtClean="0"/>
                  <a:t>e.g. 1.5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1600" b="0" i="1" smtClean="0">
                            <a:latin typeface="Cambria Math"/>
                          </a:rPr>
                          <m:t>𝑛</m:t>
                        </m:r>
                      </m:den>
                    </m:f>
                    <m:r>
                      <a:rPr lang="en-GB" sz="1600" b="0" i="1" smtClean="0">
                        <a:latin typeface="Cambria Math"/>
                      </a:rPr>
                      <m:t>&gt;1 </m:t>
                    </m:r>
                  </m:oMath>
                </a14:m>
                <a:r>
                  <a:rPr lang="en-GB" sz="1600" dirty="0" smtClean="0"/>
                  <a:t>		</a:t>
                </a:r>
                <a:r>
                  <a:rPr lang="en-GB" sz="1600" b="1" dirty="0" smtClean="0"/>
                  <a:t>e.g. 0.5</a:t>
                </a:r>
              </a:p>
              <a:p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/>
                      </a:rPr>
                      <m:t>1−</m:t>
                    </m:r>
                    <m:r>
                      <a:rPr lang="en-GB" sz="1600" b="0" i="1" smtClean="0">
                        <a:latin typeface="Cambria Math"/>
                      </a:rPr>
                      <m:t>𝑛</m:t>
                    </m:r>
                    <m:r>
                      <a:rPr lang="en-GB" sz="1600" b="0" i="1" smtClean="0">
                        <a:latin typeface="Cambria Math"/>
                      </a:rPr>
                      <m:t>&gt;1</m:t>
                    </m:r>
                  </m:oMath>
                </a14:m>
                <a:r>
                  <a:rPr lang="en-GB" sz="1600" dirty="0" smtClean="0"/>
                  <a:t>		</a:t>
                </a:r>
                <a:r>
                  <a:rPr lang="en-GB" sz="1600" b="1" dirty="0" smtClean="0"/>
                  <a:t>e.g. -0.5</a:t>
                </a:r>
                <a:endParaRPr lang="en-GB" sz="1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8001" y="716054"/>
                <a:ext cx="4533341" cy="4729756"/>
              </a:xfrm>
              <a:prstGeom prst="rect">
                <a:avLst/>
              </a:prstGeom>
              <a:blipFill rotWithShape="1">
                <a:blip r:embed="rId3"/>
                <a:stretch>
                  <a:fillRect l="-806" t="-387" r="-134" b="-7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187890" y="756247"/>
            <a:ext cx="288032" cy="26467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185867" y="4509120"/>
            <a:ext cx="288032" cy="26467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185867" y="5373216"/>
            <a:ext cx="288032" cy="26467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3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4289969" y="756247"/>
            <a:ext cx="288032" cy="26467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4283396" y="3080932"/>
            <a:ext cx="288032" cy="26467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5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283396" y="4228376"/>
            <a:ext cx="288032" cy="26467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6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2921127" y="994788"/>
            <a:ext cx="796763" cy="31149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921126" y="1306286"/>
            <a:ext cx="796763" cy="27130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921127" y="1577591"/>
            <a:ext cx="796763" cy="34164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921127" y="1919235"/>
            <a:ext cx="796763" cy="4421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921127" y="2361363"/>
            <a:ext cx="796763" cy="51246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921127" y="2873829"/>
            <a:ext cx="796763" cy="46222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921127" y="3336053"/>
            <a:ext cx="1068069" cy="36174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902761" y="3697793"/>
            <a:ext cx="1327595" cy="27130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902760" y="3969099"/>
            <a:ext cx="1136677" cy="34164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691680" y="5031572"/>
            <a:ext cx="1704663" cy="30410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547446" y="5898381"/>
            <a:ext cx="532563" cy="22106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547446" y="6129493"/>
            <a:ext cx="532563" cy="22106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204816" y="5898380"/>
            <a:ext cx="532563" cy="22106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204816" y="6129493"/>
            <a:ext cx="532563" cy="22106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484401" y="1487153"/>
            <a:ext cx="1112153" cy="3014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484401" y="1788607"/>
            <a:ext cx="1112153" cy="3014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84401" y="2090061"/>
            <a:ext cx="1443748" cy="2813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484401" y="2361363"/>
            <a:ext cx="1443748" cy="23111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484401" y="2592475"/>
            <a:ext cx="1443748" cy="3014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611437" y="3531995"/>
            <a:ext cx="499904" cy="26628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33" name="Rectangle 32"/>
          <p:cNvSpPr/>
          <p:nvPr/>
        </p:nvSpPr>
        <p:spPr>
          <a:xfrm>
            <a:off x="8611437" y="3798276"/>
            <a:ext cx="499904" cy="26628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484400" y="4519168"/>
            <a:ext cx="895911" cy="26628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484401" y="4785449"/>
            <a:ext cx="895911" cy="26628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484401" y="5051730"/>
            <a:ext cx="895911" cy="28394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73899" y="1041612"/>
            <a:ext cx="288032" cy="26467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38" name="Rectangle 37"/>
          <p:cNvSpPr/>
          <p:nvPr/>
        </p:nvSpPr>
        <p:spPr>
          <a:xfrm>
            <a:off x="473899" y="1309601"/>
            <a:ext cx="288032" cy="26467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</a:t>
            </a:r>
            <a:endParaRPr lang="en-GB" dirty="0"/>
          </a:p>
        </p:txBody>
      </p:sp>
      <p:sp>
        <p:nvSpPr>
          <p:cNvPr id="39" name="Rectangle 38"/>
          <p:cNvSpPr/>
          <p:nvPr/>
        </p:nvSpPr>
        <p:spPr>
          <a:xfrm>
            <a:off x="475922" y="1577591"/>
            <a:ext cx="288032" cy="26467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40" name="Rectangle 39"/>
          <p:cNvSpPr/>
          <p:nvPr/>
        </p:nvSpPr>
        <p:spPr>
          <a:xfrm>
            <a:off x="475922" y="1970002"/>
            <a:ext cx="288032" cy="26467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</a:t>
            </a:r>
            <a:endParaRPr lang="en-GB" dirty="0"/>
          </a:p>
        </p:txBody>
      </p:sp>
      <p:sp>
        <p:nvSpPr>
          <p:cNvPr id="41" name="Rectangle 40"/>
          <p:cNvSpPr/>
          <p:nvPr/>
        </p:nvSpPr>
        <p:spPr>
          <a:xfrm>
            <a:off x="475922" y="2478526"/>
            <a:ext cx="288032" cy="26467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</a:t>
            </a:r>
            <a:endParaRPr lang="en-GB" dirty="0"/>
          </a:p>
        </p:txBody>
      </p:sp>
      <p:sp>
        <p:nvSpPr>
          <p:cNvPr id="42" name="Rectangle 41"/>
          <p:cNvSpPr/>
          <p:nvPr/>
        </p:nvSpPr>
        <p:spPr>
          <a:xfrm>
            <a:off x="475922" y="2972604"/>
            <a:ext cx="288032" cy="26467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f</a:t>
            </a:r>
            <a:endParaRPr lang="en-GB" dirty="0"/>
          </a:p>
        </p:txBody>
      </p:sp>
      <p:sp>
        <p:nvSpPr>
          <p:cNvPr id="43" name="Rectangle 42"/>
          <p:cNvSpPr/>
          <p:nvPr/>
        </p:nvSpPr>
        <p:spPr>
          <a:xfrm>
            <a:off x="475922" y="3413330"/>
            <a:ext cx="288032" cy="26467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g</a:t>
            </a:r>
            <a:endParaRPr lang="en-GB" dirty="0"/>
          </a:p>
        </p:txBody>
      </p:sp>
      <p:sp>
        <p:nvSpPr>
          <p:cNvPr id="44" name="Rectangle 43"/>
          <p:cNvSpPr/>
          <p:nvPr/>
        </p:nvSpPr>
        <p:spPr>
          <a:xfrm>
            <a:off x="475922" y="3678004"/>
            <a:ext cx="288032" cy="26467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</a:t>
            </a:r>
            <a:endParaRPr lang="en-GB" dirty="0"/>
          </a:p>
        </p:txBody>
      </p:sp>
      <p:sp>
        <p:nvSpPr>
          <p:cNvPr id="45" name="Rectangle 44"/>
          <p:cNvSpPr/>
          <p:nvPr/>
        </p:nvSpPr>
        <p:spPr>
          <a:xfrm>
            <a:off x="475922" y="3943947"/>
            <a:ext cx="288032" cy="26467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</a:t>
            </a:r>
            <a:endParaRPr lang="en-GB" dirty="0"/>
          </a:p>
        </p:txBody>
      </p:sp>
      <p:sp>
        <p:nvSpPr>
          <p:cNvPr id="46" name="Rectangle 45"/>
          <p:cNvSpPr/>
          <p:nvPr/>
        </p:nvSpPr>
        <p:spPr>
          <a:xfrm>
            <a:off x="4283614" y="1564066"/>
            <a:ext cx="288032" cy="26467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47" name="Rectangle 46"/>
          <p:cNvSpPr/>
          <p:nvPr/>
        </p:nvSpPr>
        <p:spPr>
          <a:xfrm>
            <a:off x="4285637" y="1830546"/>
            <a:ext cx="288032" cy="26467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</a:t>
            </a:r>
            <a:endParaRPr lang="en-GB" dirty="0"/>
          </a:p>
        </p:txBody>
      </p:sp>
      <p:sp>
        <p:nvSpPr>
          <p:cNvPr id="48" name="Rectangle 47"/>
          <p:cNvSpPr/>
          <p:nvPr/>
        </p:nvSpPr>
        <p:spPr>
          <a:xfrm>
            <a:off x="4285637" y="2095220"/>
            <a:ext cx="288032" cy="26467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</a:t>
            </a:r>
            <a:endParaRPr lang="en-GB" dirty="0"/>
          </a:p>
        </p:txBody>
      </p:sp>
      <p:sp>
        <p:nvSpPr>
          <p:cNvPr id="49" name="Rectangle 48"/>
          <p:cNvSpPr/>
          <p:nvPr/>
        </p:nvSpPr>
        <p:spPr>
          <a:xfrm>
            <a:off x="4283396" y="2344582"/>
            <a:ext cx="288032" cy="26467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</a:t>
            </a:r>
            <a:endParaRPr lang="en-GB" dirty="0"/>
          </a:p>
        </p:txBody>
      </p:sp>
      <p:sp>
        <p:nvSpPr>
          <p:cNvPr id="50" name="Rectangle 49"/>
          <p:cNvSpPr/>
          <p:nvPr/>
        </p:nvSpPr>
        <p:spPr>
          <a:xfrm>
            <a:off x="4285637" y="2604523"/>
            <a:ext cx="288032" cy="26467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</a:t>
            </a:r>
            <a:endParaRPr lang="en-GB" dirty="0"/>
          </a:p>
        </p:txBody>
      </p:sp>
      <p:sp>
        <p:nvSpPr>
          <p:cNvPr id="51" name="Rectangle 50"/>
          <p:cNvSpPr/>
          <p:nvPr/>
        </p:nvSpPr>
        <p:spPr>
          <a:xfrm>
            <a:off x="4289969" y="4546791"/>
            <a:ext cx="288032" cy="26467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291992" y="4813271"/>
            <a:ext cx="288032" cy="26467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</a:t>
            </a:r>
            <a:endParaRPr lang="en-GB" dirty="0"/>
          </a:p>
        </p:txBody>
      </p:sp>
      <p:sp>
        <p:nvSpPr>
          <p:cNvPr id="53" name="Rectangle 52"/>
          <p:cNvSpPr/>
          <p:nvPr/>
        </p:nvSpPr>
        <p:spPr>
          <a:xfrm>
            <a:off x="4291992" y="5077945"/>
            <a:ext cx="288032" cy="26467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06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 smtClean="0"/>
                <a:t>Quadratic Inequalities</a:t>
              </a:r>
              <a:endParaRPr lang="en-GB" sz="3200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11560" y="990629"/>
                <a:ext cx="6696744" cy="461665"/>
              </a:xfrm>
              <a:prstGeom prst="rect">
                <a:avLst/>
              </a:prstGeom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/>
                  <a:t>Solve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−4</m:t>
                    </m:r>
                    <m:r>
                      <a:rPr lang="en-GB" sz="2400" b="0" i="1" smtClean="0">
                        <a:latin typeface="Cambria Math"/>
                      </a:rPr>
                      <m:t>𝑥</m:t>
                    </m:r>
                    <m:r>
                      <a:rPr lang="en-GB" sz="2400" b="0" i="1" smtClean="0">
                        <a:latin typeface="Cambria Math"/>
                      </a:rPr>
                      <m:t>−5&lt;0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990629"/>
                <a:ext cx="6696744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5292080" y="2446685"/>
            <a:ext cx="3311860" cy="40011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000" dirty="0" smtClean="0">
                <a:latin typeface="Wingdings" panose="05000000000000000000" pitchFamily="2" charset="2"/>
              </a:rPr>
              <a:t>!</a:t>
            </a:r>
            <a:r>
              <a:rPr lang="en-GB" sz="2000" dirty="0" smtClean="0"/>
              <a:t> </a:t>
            </a:r>
            <a:r>
              <a:rPr lang="en-GB" sz="2000" b="1" dirty="0" smtClean="0"/>
              <a:t>Step 1</a:t>
            </a:r>
            <a:r>
              <a:rPr lang="en-GB" sz="2000" dirty="0" smtClean="0"/>
              <a:t>: Get 0 on one side</a:t>
            </a:r>
            <a:r>
              <a:rPr lang="en-GB" dirty="0" smtClean="0"/>
              <a:t>.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11560" y="2420888"/>
                <a:ext cx="4320480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3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3200" b="0" i="1" smtClean="0">
                          <a:latin typeface="Cambria Math"/>
                        </a:rPr>
                        <m:t>−4</m:t>
                      </m:r>
                      <m:r>
                        <a:rPr lang="en-GB" sz="3200" b="0" i="1" smtClean="0">
                          <a:latin typeface="Cambria Math"/>
                        </a:rPr>
                        <m:t>𝑥</m:t>
                      </m:r>
                      <m:r>
                        <a:rPr lang="en-GB" sz="3200" b="0" i="1" smtClean="0">
                          <a:latin typeface="Cambria Math"/>
                        </a:rPr>
                        <m:t>−5&lt;0</m:t>
                      </m:r>
                    </m:oMath>
                    <m:oMath xmlns:m="http://schemas.openxmlformats.org/officeDocument/2006/math">
                      <m:d>
                        <m:d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3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d>
                        <m:d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3200" b="0" i="1" smtClean="0">
                              <a:latin typeface="Cambria Math"/>
                            </a:rPr>
                            <m:t>−5</m:t>
                          </m:r>
                        </m:e>
                      </m:d>
                      <m:r>
                        <a:rPr lang="en-GB" sz="3200" b="0" i="1" smtClean="0">
                          <a:latin typeface="Cambria Math"/>
                        </a:rPr>
                        <m:t>&lt;0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2420888"/>
                <a:ext cx="4320480" cy="107721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5292080" y="2983696"/>
            <a:ext cx="3311860" cy="40011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000" dirty="0" smtClean="0">
                <a:latin typeface="Wingdings" panose="05000000000000000000" pitchFamily="2" charset="2"/>
              </a:rPr>
              <a:t>!</a:t>
            </a:r>
            <a:r>
              <a:rPr lang="en-GB" sz="2000" dirty="0" smtClean="0"/>
              <a:t> </a:t>
            </a:r>
            <a:r>
              <a:rPr lang="en-GB" sz="2000" b="1" dirty="0" smtClean="0"/>
              <a:t>Step 2</a:t>
            </a:r>
            <a:r>
              <a:rPr lang="en-GB" sz="2000" dirty="0" smtClean="0"/>
              <a:t>: Factorise.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298256" y="3573016"/>
                <a:ext cx="3311860" cy="400110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sz="2000" dirty="0" smtClean="0">
                    <a:latin typeface="Wingdings" panose="05000000000000000000" pitchFamily="2" charset="2"/>
                  </a:rPr>
                  <a:t>!</a:t>
                </a:r>
                <a:r>
                  <a:rPr lang="en-GB" sz="2000" dirty="0" smtClean="0"/>
                  <a:t> </a:t>
                </a:r>
                <a:r>
                  <a:rPr lang="en-GB" sz="2000" b="1" dirty="0" smtClean="0"/>
                  <a:t>Step 3</a:t>
                </a:r>
                <a:r>
                  <a:rPr lang="en-GB" sz="2000" dirty="0" smtClean="0"/>
                  <a:t>: Sketch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𝑦</m:t>
                    </m:r>
                    <m:r>
                      <a:rPr lang="en-GB" sz="2000" b="0" i="1" smtClean="0">
                        <a:latin typeface="Cambria Math"/>
                      </a:rPr>
                      <m:t>=</m:t>
                    </m:r>
                    <m:r>
                      <a:rPr lang="en-GB" sz="2000" b="0" i="1" smtClean="0">
                        <a:latin typeface="Cambria Math"/>
                      </a:rPr>
                      <m:t>𝐿𝐻𝑆</m:t>
                    </m:r>
                  </m:oMath>
                </a14:m>
                <a:r>
                  <a:rPr lang="en-GB" sz="2000" dirty="0" smtClean="0"/>
                  <a:t>.</a:t>
                </a:r>
                <a:endParaRPr lang="en-GB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8256" y="3573016"/>
                <a:ext cx="3311860" cy="400110"/>
              </a:xfrm>
              <a:prstGeom prst="rect">
                <a:avLst/>
              </a:prstGeom>
              <a:blipFill rotWithShape="1">
                <a:blip r:embed="rId4"/>
                <a:stretch>
                  <a:fillRect l="-1463" t="-5714" b="-214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/>
          <p:cNvCxnSpPr/>
          <p:nvPr/>
        </p:nvCxnSpPr>
        <p:spPr>
          <a:xfrm>
            <a:off x="416620" y="5443128"/>
            <a:ext cx="30243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1928788" y="4146984"/>
            <a:ext cx="0" cy="23762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402856" y="5227104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2856" y="5227104"/>
                <a:ext cx="36004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748768" y="3792376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8768" y="3792376"/>
                <a:ext cx="360040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Freeform 19"/>
          <p:cNvSpPr/>
          <p:nvPr/>
        </p:nvSpPr>
        <p:spPr>
          <a:xfrm>
            <a:off x="1252612" y="4540312"/>
            <a:ext cx="1600200" cy="1574380"/>
          </a:xfrm>
          <a:custGeom>
            <a:avLst/>
            <a:gdLst>
              <a:gd name="connsiteX0" fmla="*/ 0 w 1549400"/>
              <a:gd name="connsiteY0" fmla="*/ 0 h 1917280"/>
              <a:gd name="connsiteX1" fmla="*/ 279400 w 1549400"/>
              <a:gd name="connsiteY1" fmla="*/ 1028700 h 1917280"/>
              <a:gd name="connsiteX2" fmla="*/ 889000 w 1549400"/>
              <a:gd name="connsiteY2" fmla="*/ 1892300 h 1917280"/>
              <a:gd name="connsiteX3" fmla="*/ 1549400 w 1549400"/>
              <a:gd name="connsiteY3" fmla="*/ 25400 h 1917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9400" h="1917280">
                <a:moveTo>
                  <a:pt x="0" y="0"/>
                </a:moveTo>
                <a:cubicBezTo>
                  <a:pt x="65616" y="356658"/>
                  <a:pt x="131233" y="713317"/>
                  <a:pt x="279400" y="1028700"/>
                </a:cubicBezTo>
                <a:cubicBezTo>
                  <a:pt x="427567" y="1344083"/>
                  <a:pt x="677333" y="2059517"/>
                  <a:pt x="889000" y="1892300"/>
                </a:cubicBezTo>
                <a:cubicBezTo>
                  <a:pt x="1100667" y="1725083"/>
                  <a:pt x="1325033" y="875241"/>
                  <a:pt x="1549400" y="254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1301800" y="5405028"/>
            <a:ext cx="6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-1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2509044" y="5405028"/>
            <a:ext cx="419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292080" y="4211441"/>
                <a:ext cx="3311860" cy="1015663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sz="2000" dirty="0" smtClean="0">
                    <a:latin typeface="Wingdings" panose="05000000000000000000" pitchFamily="2" charset="2"/>
                  </a:rPr>
                  <a:t>!</a:t>
                </a:r>
                <a:r>
                  <a:rPr lang="en-GB" sz="2000" dirty="0" smtClean="0"/>
                  <a:t> </a:t>
                </a:r>
                <a:r>
                  <a:rPr lang="en-GB" sz="2000" b="1" dirty="0" smtClean="0"/>
                  <a:t>Step 4</a:t>
                </a:r>
                <a:r>
                  <a:rPr lang="en-GB" sz="2000" dirty="0" smtClean="0"/>
                  <a:t>: Identify parts of line where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sz="2000" dirty="0" smtClean="0"/>
                  <a:t> value (i.e. LHS of inequality) satisfies inequality.</a:t>
                </a:r>
                <a:endParaRPr lang="en-GB" sz="20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4211441"/>
                <a:ext cx="3311860" cy="1015663"/>
              </a:xfrm>
              <a:prstGeom prst="rect">
                <a:avLst/>
              </a:prstGeom>
              <a:blipFill rotWithShape="1">
                <a:blip r:embed="rId7"/>
                <a:stretch>
                  <a:fillRect l="-1463" t="-2353" r="-1645" b="-88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962944" y="4122580"/>
                <a:ext cx="23762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𝑦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−5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2944" y="4122580"/>
                <a:ext cx="2376264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139952" y="5426164"/>
                <a:ext cx="482453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/>
                  <a:t>Since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0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  <m:r>
                          <a:rPr lang="en-GB" b="0" i="1" smtClean="0">
                            <a:latin typeface="Cambria Math"/>
                          </a:rPr>
                          <m:t>+1</m:t>
                        </m:r>
                      </m:e>
                    </m:d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  <m:r>
                          <a:rPr lang="en-GB" b="0" i="1" smtClean="0">
                            <a:latin typeface="Cambria Math"/>
                          </a:rPr>
                          <m:t>−5</m:t>
                        </m:r>
                      </m:e>
                    </m:d>
                    <m:r>
                      <a:rPr lang="en-GB" b="0" i="1" smtClean="0">
                        <a:latin typeface="Cambria Math"/>
                      </a:rPr>
                      <m:t>&lt;0</m:t>
                    </m:r>
                  </m:oMath>
                </a14:m>
                <a:r>
                  <a:rPr lang="en-GB" dirty="0" smtClean="0"/>
                  <a:t>, we’re interested in the parts of the line where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&lt;0</m:t>
                    </m:r>
                  </m:oMath>
                </a14:m>
                <a:r>
                  <a:rPr lang="en-GB" dirty="0" smtClean="0"/>
                  <a:t>.</a:t>
                </a:r>
              </a:p>
              <a:p>
                <a:endParaRPr lang="en-GB" dirty="0"/>
              </a:p>
              <a:p>
                <a:r>
                  <a:rPr lang="en-GB" dirty="0" smtClean="0"/>
                  <a:t>Therefore:       </a:t>
                </a:r>
                <a14:m>
                  <m:oMath xmlns:m="http://schemas.openxmlformats.org/officeDocument/2006/math">
                    <m:r>
                      <a:rPr lang="en-GB" b="1" i="1" smtClean="0">
                        <a:latin typeface="Cambria Math"/>
                      </a:rPr>
                      <m:t>−</m:t>
                    </m:r>
                    <m:r>
                      <a:rPr lang="en-GB" b="1" i="1" smtClean="0">
                        <a:latin typeface="Cambria Math"/>
                      </a:rPr>
                      <m:t>𝟏</m:t>
                    </m:r>
                    <m:r>
                      <a:rPr lang="en-GB" b="1" i="1" smtClean="0">
                        <a:latin typeface="Cambria Math"/>
                      </a:rPr>
                      <m:t>&lt;</m:t>
                    </m:r>
                    <m:r>
                      <a:rPr lang="en-GB" b="1" i="1" smtClean="0">
                        <a:latin typeface="Cambria Math"/>
                      </a:rPr>
                      <m:t>𝒙</m:t>
                    </m:r>
                    <m:r>
                      <a:rPr lang="en-GB" b="1" i="1" smtClean="0">
                        <a:latin typeface="Cambria Math"/>
                      </a:rPr>
                      <m:t>&lt;</m:t>
                    </m:r>
                    <m:r>
                      <a:rPr lang="en-GB" b="1" i="1" smtClean="0">
                        <a:latin typeface="Cambria Math"/>
                      </a:rPr>
                      <m:t>𝟓</m:t>
                    </m:r>
                  </m:oMath>
                </a14:m>
                <a:endParaRPr lang="en-GB" b="1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5426164"/>
                <a:ext cx="4824536" cy="1200329"/>
              </a:xfrm>
              <a:prstGeom prst="rect">
                <a:avLst/>
              </a:prstGeom>
              <a:blipFill rotWithShape="1">
                <a:blip r:embed="rId9"/>
                <a:stretch>
                  <a:fillRect l="-1010" t="-2538" b="-71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Freeform 25"/>
          <p:cNvSpPr/>
          <p:nvPr/>
        </p:nvSpPr>
        <p:spPr>
          <a:xfrm>
            <a:off x="1600200" y="5448300"/>
            <a:ext cx="939800" cy="672319"/>
          </a:xfrm>
          <a:custGeom>
            <a:avLst/>
            <a:gdLst>
              <a:gd name="connsiteX0" fmla="*/ 0 w 939800"/>
              <a:gd name="connsiteY0" fmla="*/ 12700 h 672319"/>
              <a:gd name="connsiteX1" fmla="*/ 317500 w 939800"/>
              <a:gd name="connsiteY1" fmla="*/ 558800 h 672319"/>
              <a:gd name="connsiteX2" fmla="*/ 508000 w 939800"/>
              <a:gd name="connsiteY2" fmla="*/ 660400 h 672319"/>
              <a:gd name="connsiteX3" fmla="*/ 533400 w 939800"/>
              <a:gd name="connsiteY3" fmla="*/ 660400 h 672319"/>
              <a:gd name="connsiteX4" fmla="*/ 685800 w 939800"/>
              <a:gd name="connsiteY4" fmla="*/ 571500 h 672319"/>
              <a:gd name="connsiteX5" fmla="*/ 825500 w 939800"/>
              <a:gd name="connsiteY5" fmla="*/ 279400 h 672319"/>
              <a:gd name="connsiteX6" fmla="*/ 939800 w 939800"/>
              <a:gd name="connsiteY6" fmla="*/ 0 h 672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39800" h="672319">
                <a:moveTo>
                  <a:pt x="0" y="12700"/>
                </a:moveTo>
                <a:cubicBezTo>
                  <a:pt x="116416" y="231775"/>
                  <a:pt x="232833" y="450850"/>
                  <a:pt x="317500" y="558800"/>
                </a:cubicBezTo>
                <a:cubicBezTo>
                  <a:pt x="402167" y="666750"/>
                  <a:pt x="472017" y="643467"/>
                  <a:pt x="508000" y="660400"/>
                </a:cubicBezTo>
                <a:cubicBezTo>
                  <a:pt x="543983" y="677333"/>
                  <a:pt x="503767" y="675217"/>
                  <a:pt x="533400" y="660400"/>
                </a:cubicBezTo>
                <a:cubicBezTo>
                  <a:pt x="563033" y="645583"/>
                  <a:pt x="637117" y="635000"/>
                  <a:pt x="685800" y="571500"/>
                </a:cubicBezTo>
                <a:cubicBezTo>
                  <a:pt x="734483" y="508000"/>
                  <a:pt x="783167" y="374650"/>
                  <a:pt x="825500" y="279400"/>
                </a:cubicBezTo>
                <a:cubicBezTo>
                  <a:pt x="867833" y="184150"/>
                  <a:pt x="903816" y="92075"/>
                  <a:pt x="939800" y="0"/>
                </a:cubicBezTo>
              </a:path>
            </a:pathLst>
          </a:cu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473452" y="6260319"/>
            <a:ext cx="1800200" cy="36433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139952" y="5421315"/>
            <a:ext cx="4680520" cy="132005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Step 4?</a:t>
            </a:r>
            <a:endParaRPr lang="en-GB" sz="2800" dirty="0"/>
          </a:p>
        </p:txBody>
      </p:sp>
      <p:sp>
        <p:nvSpPr>
          <p:cNvPr id="28" name="Rectangle 27"/>
          <p:cNvSpPr/>
          <p:nvPr/>
        </p:nvSpPr>
        <p:spPr>
          <a:xfrm>
            <a:off x="988616" y="2937685"/>
            <a:ext cx="3710384" cy="54211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Step 2 ?</a:t>
            </a:r>
            <a:endParaRPr lang="en-GB" sz="2800" dirty="0"/>
          </a:p>
        </p:txBody>
      </p:sp>
      <p:sp>
        <p:nvSpPr>
          <p:cNvPr id="29" name="Rectangle 28"/>
          <p:cNvSpPr/>
          <p:nvPr/>
        </p:nvSpPr>
        <p:spPr>
          <a:xfrm>
            <a:off x="310580" y="3813827"/>
            <a:ext cx="3829372" cy="292754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Step 3 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46943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26" grpId="0" animBg="1"/>
      <p:bldP spid="7" grpId="0" animBg="1"/>
      <p:bldP spid="27" grpId="0" animBg="1"/>
      <p:bldP spid="28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 smtClean="0"/>
                <a:t>Quadratic Inequalities</a:t>
              </a:r>
              <a:endParaRPr lang="en-GB" sz="3200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11560" y="990629"/>
                <a:ext cx="6696744" cy="461665"/>
              </a:xfrm>
              <a:prstGeom prst="rect">
                <a:avLst/>
              </a:prstGeom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/>
                  <a:t>Solve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−4</m:t>
                    </m:r>
                    <m:r>
                      <a:rPr lang="en-GB" sz="2400" b="0" i="1" smtClean="0">
                        <a:latin typeface="Cambria Math"/>
                      </a:rPr>
                      <m:t>𝑥</m:t>
                    </m:r>
                    <m:r>
                      <a:rPr lang="en-GB" sz="2400" b="0" i="1" smtClean="0">
                        <a:latin typeface="Cambria Math"/>
                      </a:rPr>
                      <m:t>−5&gt;0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990629"/>
                <a:ext cx="6696744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5292080" y="2446685"/>
            <a:ext cx="3311860" cy="40011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000" dirty="0" smtClean="0">
                <a:latin typeface="Wingdings" panose="05000000000000000000" pitchFamily="2" charset="2"/>
              </a:rPr>
              <a:t>!</a:t>
            </a:r>
            <a:r>
              <a:rPr lang="en-GB" sz="2000" dirty="0" smtClean="0"/>
              <a:t> </a:t>
            </a:r>
            <a:r>
              <a:rPr lang="en-GB" sz="2000" b="1" dirty="0" smtClean="0"/>
              <a:t>Step 1</a:t>
            </a:r>
            <a:r>
              <a:rPr lang="en-GB" sz="2000" dirty="0" smtClean="0"/>
              <a:t>: Get 0 on one side</a:t>
            </a:r>
            <a:r>
              <a:rPr lang="en-GB" dirty="0" smtClean="0"/>
              <a:t>.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11560" y="2420888"/>
                <a:ext cx="4320480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3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3200" b="0" i="1" smtClean="0">
                          <a:latin typeface="Cambria Math"/>
                        </a:rPr>
                        <m:t>−4</m:t>
                      </m:r>
                      <m:r>
                        <a:rPr lang="en-GB" sz="3200" b="0" i="1" smtClean="0">
                          <a:latin typeface="Cambria Math"/>
                        </a:rPr>
                        <m:t>𝑥</m:t>
                      </m:r>
                      <m:r>
                        <a:rPr lang="en-GB" sz="3200" b="0" i="1" smtClean="0">
                          <a:latin typeface="Cambria Math"/>
                        </a:rPr>
                        <m:t>−5&gt;0</m:t>
                      </m:r>
                    </m:oMath>
                    <m:oMath xmlns:m="http://schemas.openxmlformats.org/officeDocument/2006/math">
                      <m:d>
                        <m:d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32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d>
                        <m:d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3200" b="0" i="1" smtClean="0">
                              <a:latin typeface="Cambria Math"/>
                            </a:rPr>
                            <m:t>−5</m:t>
                          </m:r>
                        </m:e>
                      </m:d>
                      <m:r>
                        <a:rPr lang="en-GB" sz="3200" b="1" i="1" smtClean="0">
                          <a:latin typeface="Cambria Math"/>
                        </a:rPr>
                        <m:t>&gt;</m:t>
                      </m:r>
                      <m:r>
                        <a:rPr lang="en-GB" sz="3200" b="0" i="1" smtClean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2420888"/>
                <a:ext cx="4320480" cy="107721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5292080" y="2983696"/>
            <a:ext cx="3311860" cy="40011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000" dirty="0" smtClean="0">
                <a:latin typeface="Wingdings" panose="05000000000000000000" pitchFamily="2" charset="2"/>
              </a:rPr>
              <a:t>!</a:t>
            </a:r>
            <a:r>
              <a:rPr lang="en-GB" sz="2000" dirty="0" smtClean="0"/>
              <a:t> </a:t>
            </a:r>
            <a:r>
              <a:rPr lang="en-GB" sz="2000" b="1" dirty="0" smtClean="0"/>
              <a:t>Step 2</a:t>
            </a:r>
            <a:r>
              <a:rPr lang="en-GB" sz="2000" dirty="0" smtClean="0"/>
              <a:t>: Factorise.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298256" y="3573016"/>
                <a:ext cx="3311860" cy="400110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sz="2000" dirty="0" smtClean="0">
                    <a:latin typeface="Wingdings" panose="05000000000000000000" pitchFamily="2" charset="2"/>
                  </a:rPr>
                  <a:t>!</a:t>
                </a:r>
                <a:r>
                  <a:rPr lang="en-GB" sz="2000" dirty="0" smtClean="0"/>
                  <a:t> </a:t>
                </a:r>
                <a:r>
                  <a:rPr lang="en-GB" sz="2000" b="1" dirty="0" smtClean="0"/>
                  <a:t>Step 3</a:t>
                </a:r>
                <a:r>
                  <a:rPr lang="en-GB" sz="2000" dirty="0" smtClean="0"/>
                  <a:t>: Sketch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𝑦</m:t>
                    </m:r>
                    <m:r>
                      <a:rPr lang="en-GB" sz="2000" b="0" i="1" smtClean="0">
                        <a:latin typeface="Cambria Math"/>
                      </a:rPr>
                      <m:t>=</m:t>
                    </m:r>
                    <m:r>
                      <a:rPr lang="en-GB" sz="2000" b="0" i="1" smtClean="0">
                        <a:latin typeface="Cambria Math"/>
                      </a:rPr>
                      <m:t>𝐿𝐻𝑆</m:t>
                    </m:r>
                  </m:oMath>
                </a14:m>
                <a:r>
                  <a:rPr lang="en-GB" sz="2000" dirty="0" smtClean="0"/>
                  <a:t>.</a:t>
                </a:r>
                <a:endParaRPr lang="en-GB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8256" y="3573016"/>
                <a:ext cx="3311860" cy="400110"/>
              </a:xfrm>
              <a:prstGeom prst="rect">
                <a:avLst/>
              </a:prstGeom>
              <a:blipFill rotWithShape="1">
                <a:blip r:embed="rId4"/>
                <a:stretch>
                  <a:fillRect l="-1463" t="-5714" b="-214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/>
          <p:cNvCxnSpPr/>
          <p:nvPr/>
        </p:nvCxnSpPr>
        <p:spPr>
          <a:xfrm>
            <a:off x="416620" y="5443128"/>
            <a:ext cx="30243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1928788" y="4146984"/>
            <a:ext cx="0" cy="23762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402856" y="5227104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2856" y="5227104"/>
                <a:ext cx="36004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748768" y="3792376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8768" y="3792376"/>
                <a:ext cx="360040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Freeform 19"/>
          <p:cNvSpPr/>
          <p:nvPr/>
        </p:nvSpPr>
        <p:spPr>
          <a:xfrm>
            <a:off x="1252612" y="4540312"/>
            <a:ext cx="1600200" cy="1574380"/>
          </a:xfrm>
          <a:custGeom>
            <a:avLst/>
            <a:gdLst>
              <a:gd name="connsiteX0" fmla="*/ 0 w 1549400"/>
              <a:gd name="connsiteY0" fmla="*/ 0 h 1917280"/>
              <a:gd name="connsiteX1" fmla="*/ 279400 w 1549400"/>
              <a:gd name="connsiteY1" fmla="*/ 1028700 h 1917280"/>
              <a:gd name="connsiteX2" fmla="*/ 889000 w 1549400"/>
              <a:gd name="connsiteY2" fmla="*/ 1892300 h 1917280"/>
              <a:gd name="connsiteX3" fmla="*/ 1549400 w 1549400"/>
              <a:gd name="connsiteY3" fmla="*/ 25400 h 1917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9400" h="1917280">
                <a:moveTo>
                  <a:pt x="0" y="0"/>
                </a:moveTo>
                <a:cubicBezTo>
                  <a:pt x="65616" y="356658"/>
                  <a:pt x="131233" y="713317"/>
                  <a:pt x="279400" y="1028700"/>
                </a:cubicBezTo>
                <a:cubicBezTo>
                  <a:pt x="427567" y="1344083"/>
                  <a:pt x="677333" y="2059517"/>
                  <a:pt x="889000" y="1892300"/>
                </a:cubicBezTo>
                <a:cubicBezTo>
                  <a:pt x="1100667" y="1725083"/>
                  <a:pt x="1325033" y="875241"/>
                  <a:pt x="1549400" y="254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1301800" y="5405028"/>
            <a:ext cx="6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-1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2509044" y="5405028"/>
            <a:ext cx="419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292080" y="4211441"/>
                <a:ext cx="3311860" cy="1015663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sz="2000" dirty="0" smtClean="0">
                    <a:latin typeface="Wingdings" panose="05000000000000000000" pitchFamily="2" charset="2"/>
                  </a:rPr>
                  <a:t>!</a:t>
                </a:r>
                <a:r>
                  <a:rPr lang="en-GB" sz="2000" dirty="0" smtClean="0"/>
                  <a:t> </a:t>
                </a:r>
                <a:r>
                  <a:rPr lang="en-GB" sz="2000" b="1" dirty="0" smtClean="0"/>
                  <a:t>Step 4</a:t>
                </a:r>
                <a:r>
                  <a:rPr lang="en-GB" sz="2000" dirty="0" smtClean="0"/>
                  <a:t>: Identify parts of line where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sz="2000" dirty="0" smtClean="0"/>
                  <a:t> value (i.e. LHS of inequality) satisfies inequality.</a:t>
                </a:r>
                <a:endParaRPr lang="en-GB" sz="20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4211441"/>
                <a:ext cx="3311860" cy="1015663"/>
              </a:xfrm>
              <a:prstGeom prst="rect">
                <a:avLst/>
              </a:prstGeom>
              <a:blipFill rotWithShape="1">
                <a:blip r:embed="rId7"/>
                <a:stretch>
                  <a:fillRect l="-1463" t="-2353" r="-1645" b="-88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962944" y="4122580"/>
                <a:ext cx="23762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𝑦</m:t>
                      </m:r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−5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2944" y="4122580"/>
                <a:ext cx="2376264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139952" y="5426164"/>
                <a:ext cx="4824536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/>
                  <a:t>Since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0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  <m:r>
                          <a:rPr lang="en-GB" b="0" i="1" smtClean="0">
                            <a:latin typeface="Cambria Math"/>
                          </a:rPr>
                          <m:t>+1</m:t>
                        </m:r>
                      </m:e>
                    </m:d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𝑥</m:t>
                        </m:r>
                        <m:r>
                          <a:rPr lang="en-GB" b="0" i="1" smtClean="0">
                            <a:latin typeface="Cambria Math"/>
                          </a:rPr>
                          <m:t>−5</m:t>
                        </m:r>
                      </m:e>
                    </m:d>
                    <m:r>
                      <a:rPr lang="en-GB" b="0" i="1" smtClean="0">
                        <a:latin typeface="Cambria Math"/>
                      </a:rPr>
                      <m:t>&gt;0</m:t>
                    </m:r>
                  </m:oMath>
                </a14:m>
                <a:r>
                  <a:rPr lang="en-GB" dirty="0" smtClean="0"/>
                  <a:t>, we’re interested in the parts of the line where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&gt;0</m:t>
                    </m:r>
                  </m:oMath>
                </a14:m>
                <a:r>
                  <a:rPr lang="en-GB" dirty="0" smtClean="0"/>
                  <a:t>.</a:t>
                </a:r>
              </a:p>
              <a:p>
                <a:endParaRPr lang="en-GB" dirty="0"/>
              </a:p>
              <a:p>
                <a:r>
                  <a:rPr lang="en-GB" dirty="0" smtClean="0"/>
                  <a:t>Therefore:       </a:t>
                </a:r>
                <a14:m>
                  <m:oMath xmlns:m="http://schemas.openxmlformats.org/officeDocument/2006/math">
                    <m:r>
                      <a:rPr lang="en-GB" b="1" i="1" smtClean="0">
                        <a:latin typeface="Cambria Math"/>
                      </a:rPr>
                      <m:t>𝒙</m:t>
                    </m:r>
                    <m:r>
                      <a:rPr lang="en-GB" b="1" i="1" smtClean="0">
                        <a:latin typeface="Cambria Math"/>
                      </a:rPr>
                      <m:t>&lt;−</m:t>
                    </m:r>
                    <m:r>
                      <a:rPr lang="en-GB" b="1" i="1" smtClean="0">
                        <a:latin typeface="Cambria Math"/>
                      </a:rPr>
                      <m:t>𝟏</m:t>
                    </m:r>
                    <m:r>
                      <a:rPr lang="en-GB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b="1" i="0" u="sng" dirty="0" smtClean="0">
                    <a:latin typeface="+mj-lt"/>
                  </a:rPr>
                  <a:t>or</a:t>
                </a:r>
                <a14:m>
                  <m:oMath xmlns:m="http://schemas.openxmlformats.org/officeDocument/2006/math">
                    <m:r>
                      <a:rPr lang="en-GB" b="1" i="1" smtClean="0">
                        <a:latin typeface="Cambria Math"/>
                      </a:rPr>
                      <m:t> </m:t>
                    </m:r>
                    <m:r>
                      <a:rPr lang="en-GB" b="1" i="1" smtClean="0">
                        <a:latin typeface="Cambria Math"/>
                      </a:rPr>
                      <m:t>𝒙</m:t>
                    </m:r>
                    <m:r>
                      <a:rPr lang="en-GB" b="1" i="1" smtClean="0">
                        <a:latin typeface="Cambria Math"/>
                      </a:rPr>
                      <m:t>&gt;</m:t>
                    </m:r>
                    <m:r>
                      <a:rPr lang="en-GB" b="1" i="1" smtClean="0">
                        <a:latin typeface="Cambria Math"/>
                      </a:rPr>
                      <m:t>𝟓</m:t>
                    </m:r>
                  </m:oMath>
                </a14:m>
                <a:endParaRPr lang="en-GB" b="1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5426164"/>
                <a:ext cx="4824536" cy="1200329"/>
              </a:xfrm>
              <a:prstGeom prst="rect">
                <a:avLst/>
              </a:prstGeom>
              <a:blipFill rotWithShape="1">
                <a:blip r:embed="rId9"/>
                <a:stretch>
                  <a:fillRect l="-1010" t="-2538" b="-71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angle 26"/>
          <p:cNvSpPr/>
          <p:nvPr/>
        </p:nvSpPr>
        <p:spPr>
          <a:xfrm>
            <a:off x="4211960" y="5426164"/>
            <a:ext cx="4680520" cy="132005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Step 4?</a:t>
            </a:r>
            <a:endParaRPr lang="en-GB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170908" y="1221461"/>
            <a:ext cx="3905200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Now suppose we changed &lt; for &gt;…</a:t>
            </a:r>
            <a:endParaRPr lang="en-GB" dirty="0"/>
          </a:p>
        </p:txBody>
      </p:sp>
      <p:sp>
        <p:nvSpPr>
          <p:cNvPr id="8" name="Freeform 7"/>
          <p:cNvSpPr/>
          <p:nvPr/>
        </p:nvSpPr>
        <p:spPr>
          <a:xfrm>
            <a:off x="1231900" y="4546600"/>
            <a:ext cx="355600" cy="889000"/>
          </a:xfrm>
          <a:custGeom>
            <a:avLst/>
            <a:gdLst>
              <a:gd name="connsiteX0" fmla="*/ 355600 w 355600"/>
              <a:gd name="connsiteY0" fmla="*/ 889000 h 889000"/>
              <a:gd name="connsiteX1" fmla="*/ 165100 w 355600"/>
              <a:gd name="connsiteY1" fmla="*/ 546100 h 889000"/>
              <a:gd name="connsiteX2" fmla="*/ 0 w 355600"/>
              <a:gd name="connsiteY2" fmla="*/ 0 h 88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5600" h="889000">
                <a:moveTo>
                  <a:pt x="355600" y="889000"/>
                </a:moveTo>
                <a:cubicBezTo>
                  <a:pt x="289983" y="791633"/>
                  <a:pt x="224367" y="694267"/>
                  <a:pt x="165100" y="546100"/>
                </a:cubicBezTo>
                <a:cubicBezTo>
                  <a:pt x="105833" y="397933"/>
                  <a:pt x="52916" y="198966"/>
                  <a:pt x="0" y="0"/>
                </a:cubicBezTo>
              </a:path>
            </a:pathLst>
          </a:cu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reeform 12"/>
          <p:cNvSpPr/>
          <p:nvPr/>
        </p:nvSpPr>
        <p:spPr>
          <a:xfrm>
            <a:off x="2540000" y="4572000"/>
            <a:ext cx="317500" cy="876300"/>
          </a:xfrm>
          <a:custGeom>
            <a:avLst/>
            <a:gdLst>
              <a:gd name="connsiteX0" fmla="*/ 0 w 317500"/>
              <a:gd name="connsiteY0" fmla="*/ 876300 h 876300"/>
              <a:gd name="connsiteX1" fmla="*/ 165100 w 317500"/>
              <a:gd name="connsiteY1" fmla="*/ 444500 h 876300"/>
              <a:gd name="connsiteX2" fmla="*/ 317500 w 317500"/>
              <a:gd name="connsiteY2" fmla="*/ 0 h 876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7500" h="876300">
                <a:moveTo>
                  <a:pt x="0" y="876300"/>
                </a:moveTo>
                <a:cubicBezTo>
                  <a:pt x="56091" y="733425"/>
                  <a:pt x="112183" y="590550"/>
                  <a:pt x="165100" y="444500"/>
                </a:cubicBezTo>
                <a:cubicBezTo>
                  <a:pt x="218017" y="298450"/>
                  <a:pt x="267758" y="149225"/>
                  <a:pt x="317500" y="0"/>
                </a:cubicBezTo>
              </a:path>
            </a:pathLst>
          </a:cu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20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27" grpId="0" animBg="1"/>
      <p:bldP spid="8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 smtClean="0"/>
                <a:t>Test Your Understanding</a:t>
              </a:r>
              <a:endParaRPr lang="en-GB" sz="3200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86036" y="839473"/>
                <a:ext cx="3276364" cy="461665"/>
              </a:xfrm>
              <a:prstGeom prst="rect">
                <a:avLst/>
              </a:prstGeom>
              <a:solidFill>
                <a:schemeClr val="bg1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/>
                  <a:t>Solve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+</m:t>
                    </m:r>
                    <m:r>
                      <a:rPr lang="en-GB" sz="2400" b="0" i="1" smtClean="0">
                        <a:latin typeface="Cambria Math"/>
                      </a:rPr>
                      <m:t>𝑥</m:t>
                    </m:r>
                    <m:r>
                      <a:rPr lang="en-GB" sz="2400" b="0" i="1" smtClean="0">
                        <a:latin typeface="Cambria Math"/>
                      </a:rPr>
                      <m:t>−6≤0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036" y="839473"/>
                <a:ext cx="3276364" cy="461665"/>
              </a:xfrm>
              <a:prstGeom prst="rect">
                <a:avLst/>
              </a:prstGeom>
              <a:blipFill rotWithShape="1">
                <a:blip r:embed="rId2"/>
                <a:stretch>
                  <a:fillRect b="-11111"/>
                </a:stretch>
              </a:blip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713064" y="893830"/>
                <a:ext cx="3418531" cy="461665"/>
              </a:xfrm>
              <a:prstGeom prst="rect">
                <a:avLst/>
              </a:prstGeom>
              <a:solidFill>
                <a:schemeClr val="bg1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/>
                  <a:t>Solve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/>
                      </a:rPr>
                      <m:t>2</m:t>
                    </m:r>
                    <m:r>
                      <a:rPr lang="en-GB" sz="2400" b="0" i="1" smtClean="0">
                        <a:latin typeface="Cambria Math"/>
                      </a:rPr>
                      <m:t>𝑥</m:t>
                    </m:r>
                    <m:r>
                      <a:rPr lang="en-GB" sz="24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/>
                      </a:rPr>
                      <m:t>&gt;3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3064" y="893830"/>
                <a:ext cx="3418531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11111"/>
                </a:stretch>
              </a:blip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86036" y="1619523"/>
                <a:ext cx="309634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2400" b="0" i="1" smtClean="0">
                              <a:latin typeface="Cambria Math"/>
                            </a:rPr>
                            <m:t>+3</m:t>
                          </m:r>
                        </m:e>
                      </m:d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2400" b="0" i="1" smtClean="0">
                              <a:latin typeface="Cambria Math"/>
                            </a:rPr>
                            <m:t>−2</m:t>
                          </m:r>
                        </m:e>
                      </m:d>
                      <m:r>
                        <a:rPr lang="en-GB" sz="2400" b="0" i="1" smtClean="0">
                          <a:latin typeface="Cambria Math"/>
                        </a:rPr>
                        <m:t>≤0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036" y="1619523"/>
                <a:ext cx="3096344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/>
          <p:cNvCxnSpPr/>
          <p:nvPr/>
        </p:nvCxnSpPr>
        <p:spPr>
          <a:xfrm>
            <a:off x="822040" y="3761227"/>
            <a:ext cx="30243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2334208" y="2465083"/>
            <a:ext cx="0" cy="23762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808276" y="3545203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8276" y="3545203"/>
                <a:ext cx="36004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154188" y="2110475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4188" y="2110475"/>
                <a:ext cx="360040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Freeform 11"/>
          <p:cNvSpPr/>
          <p:nvPr/>
        </p:nvSpPr>
        <p:spPr>
          <a:xfrm>
            <a:off x="1340532" y="2845711"/>
            <a:ext cx="1600200" cy="1574380"/>
          </a:xfrm>
          <a:custGeom>
            <a:avLst/>
            <a:gdLst>
              <a:gd name="connsiteX0" fmla="*/ 0 w 1549400"/>
              <a:gd name="connsiteY0" fmla="*/ 0 h 1917280"/>
              <a:gd name="connsiteX1" fmla="*/ 279400 w 1549400"/>
              <a:gd name="connsiteY1" fmla="*/ 1028700 h 1917280"/>
              <a:gd name="connsiteX2" fmla="*/ 889000 w 1549400"/>
              <a:gd name="connsiteY2" fmla="*/ 1892300 h 1917280"/>
              <a:gd name="connsiteX3" fmla="*/ 1549400 w 1549400"/>
              <a:gd name="connsiteY3" fmla="*/ 25400 h 1917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9400" h="1917280">
                <a:moveTo>
                  <a:pt x="0" y="0"/>
                </a:moveTo>
                <a:cubicBezTo>
                  <a:pt x="65616" y="356658"/>
                  <a:pt x="131233" y="713317"/>
                  <a:pt x="279400" y="1028700"/>
                </a:cubicBezTo>
                <a:cubicBezTo>
                  <a:pt x="427567" y="1344083"/>
                  <a:pt x="677333" y="2059517"/>
                  <a:pt x="889000" y="1892300"/>
                </a:cubicBezTo>
                <a:cubicBezTo>
                  <a:pt x="1100667" y="1725083"/>
                  <a:pt x="1325033" y="875241"/>
                  <a:pt x="1549400" y="254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1351620" y="3710427"/>
            <a:ext cx="6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-3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2584264" y="3723127"/>
            <a:ext cx="419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17" name="Freeform 16"/>
          <p:cNvSpPr/>
          <p:nvPr/>
        </p:nvSpPr>
        <p:spPr>
          <a:xfrm>
            <a:off x="1673820" y="3758183"/>
            <a:ext cx="952500" cy="652893"/>
          </a:xfrm>
          <a:custGeom>
            <a:avLst/>
            <a:gdLst>
              <a:gd name="connsiteX0" fmla="*/ 0 w 952500"/>
              <a:gd name="connsiteY0" fmla="*/ 12700 h 652893"/>
              <a:gd name="connsiteX1" fmla="*/ 254000 w 952500"/>
              <a:gd name="connsiteY1" fmla="*/ 457200 h 652893"/>
              <a:gd name="connsiteX2" fmla="*/ 406400 w 952500"/>
              <a:gd name="connsiteY2" fmla="*/ 622300 h 652893"/>
              <a:gd name="connsiteX3" fmla="*/ 533400 w 952500"/>
              <a:gd name="connsiteY3" fmla="*/ 647700 h 652893"/>
              <a:gd name="connsiteX4" fmla="*/ 685800 w 952500"/>
              <a:gd name="connsiteY4" fmla="*/ 558800 h 652893"/>
              <a:gd name="connsiteX5" fmla="*/ 774700 w 952500"/>
              <a:gd name="connsiteY5" fmla="*/ 406400 h 652893"/>
              <a:gd name="connsiteX6" fmla="*/ 952500 w 952500"/>
              <a:gd name="connsiteY6" fmla="*/ 0 h 652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2500" h="652893">
                <a:moveTo>
                  <a:pt x="0" y="12700"/>
                </a:moveTo>
                <a:cubicBezTo>
                  <a:pt x="93133" y="184150"/>
                  <a:pt x="186267" y="355600"/>
                  <a:pt x="254000" y="457200"/>
                </a:cubicBezTo>
                <a:cubicBezTo>
                  <a:pt x="321733" y="558800"/>
                  <a:pt x="359833" y="590550"/>
                  <a:pt x="406400" y="622300"/>
                </a:cubicBezTo>
                <a:cubicBezTo>
                  <a:pt x="452967" y="654050"/>
                  <a:pt x="486833" y="658283"/>
                  <a:pt x="533400" y="647700"/>
                </a:cubicBezTo>
                <a:cubicBezTo>
                  <a:pt x="579967" y="637117"/>
                  <a:pt x="645583" y="599017"/>
                  <a:pt x="685800" y="558800"/>
                </a:cubicBezTo>
                <a:cubicBezTo>
                  <a:pt x="726017" y="518583"/>
                  <a:pt x="730250" y="499533"/>
                  <a:pt x="774700" y="406400"/>
                </a:cubicBezTo>
                <a:cubicBezTo>
                  <a:pt x="819150" y="313267"/>
                  <a:pt x="885825" y="156633"/>
                  <a:pt x="952500" y="0"/>
                </a:cubicBezTo>
              </a:path>
            </a:pathLst>
          </a:cu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966056" y="4887087"/>
                <a:ext cx="3096344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latin typeface="Cambria Math"/>
                        </a:rPr>
                        <m:t>−</m:t>
                      </m:r>
                      <m:r>
                        <a:rPr lang="en-GB" sz="2400" b="1" i="1" smtClean="0">
                          <a:latin typeface="Cambria Math"/>
                        </a:rPr>
                        <m:t>𝟑</m:t>
                      </m:r>
                      <m:r>
                        <a:rPr lang="en-GB" sz="2400" b="1" i="1" smtClean="0">
                          <a:latin typeface="Cambria Math"/>
                        </a:rPr>
                        <m:t>≤</m:t>
                      </m:r>
                      <m:r>
                        <a:rPr lang="en-GB" sz="2400" b="1" i="1" smtClean="0">
                          <a:latin typeface="Cambria Math"/>
                        </a:rPr>
                        <m:t>𝒙</m:t>
                      </m:r>
                      <m:r>
                        <a:rPr lang="en-GB" sz="2400" b="1" i="1" smtClean="0">
                          <a:latin typeface="Cambria Math"/>
                        </a:rPr>
                        <m:t>≤</m:t>
                      </m:r>
                      <m:r>
                        <a:rPr lang="en-GB" sz="2400" b="1" i="1" smtClean="0"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GB" sz="2400" b="1" dirty="0" smtClean="0"/>
              </a:p>
              <a:p>
                <a:r>
                  <a:rPr lang="en-GB" sz="1600" dirty="0" smtClean="0"/>
                  <a:t>(note that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/>
                      </a:rPr>
                      <m:t>≤</m:t>
                    </m:r>
                  </m:oMath>
                </a14:m>
                <a:r>
                  <a:rPr lang="en-GB" sz="1600" dirty="0" smtClean="0"/>
                  <a:t> has to be consistent with original question)</a:t>
                </a:r>
                <a:endParaRPr lang="en-GB" sz="16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6056" y="4887087"/>
                <a:ext cx="3096344" cy="954107"/>
              </a:xfrm>
              <a:prstGeom prst="rect">
                <a:avLst/>
              </a:prstGeom>
              <a:blipFill rotWithShape="1">
                <a:blip r:embed="rId7"/>
                <a:stretch>
                  <a:fillRect l="-984"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035252" y="1601763"/>
                <a:ext cx="309634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+2</m:t>
                      </m:r>
                      <m:r>
                        <a:rPr lang="en-GB" sz="2400" b="0" i="1" smtClean="0">
                          <a:latin typeface="Cambria Math"/>
                        </a:rPr>
                        <m:t>𝑥</m:t>
                      </m:r>
                      <m:r>
                        <a:rPr lang="en-GB" sz="2400" b="0" i="1" smtClean="0">
                          <a:latin typeface="Cambria Math"/>
                        </a:rPr>
                        <m:t>−3&gt;0</m:t>
                      </m:r>
                    </m:oMath>
                    <m:oMath xmlns:m="http://schemas.openxmlformats.org/officeDocument/2006/math"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2400" b="0" i="1" smtClean="0">
                              <a:latin typeface="Cambria Math"/>
                            </a:rPr>
                            <m:t>+3</m:t>
                          </m:r>
                        </m:e>
                      </m:d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2400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GB" sz="2400" b="0" i="1" smtClean="0">
                          <a:latin typeface="Cambria Math"/>
                        </a:rPr>
                        <m:t>&gt;0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5252" y="1601763"/>
                <a:ext cx="3096344" cy="83099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Arrow Connector 19"/>
          <p:cNvCxnSpPr/>
          <p:nvPr/>
        </p:nvCxnSpPr>
        <p:spPr>
          <a:xfrm>
            <a:off x="4713064" y="4305733"/>
            <a:ext cx="30243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6583424" y="3009589"/>
            <a:ext cx="0" cy="23762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7699300" y="4089709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9300" y="4089709"/>
                <a:ext cx="36004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466544" y="2640257"/>
                <a:ext cx="360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6544" y="2640257"/>
                <a:ext cx="360040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Freeform 23"/>
          <p:cNvSpPr/>
          <p:nvPr/>
        </p:nvSpPr>
        <p:spPr>
          <a:xfrm>
            <a:off x="5549056" y="3402917"/>
            <a:ext cx="1600200" cy="1574380"/>
          </a:xfrm>
          <a:custGeom>
            <a:avLst/>
            <a:gdLst>
              <a:gd name="connsiteX0" fmla="*/ 0 w 1549400"/>
              <a:gd name="connsiteY0" fmla="*/ 0 h 1917280"/>
              <a:gd name="connsiteX1" fmla="*/ 279400 w 1549400"/>
              <a:gd name="connsiteY1" fmla="*/ 1028700 h 1917280"/>
              <a:gd name="connsiteX2" fmla="*/ 889000 w 1549400"/>
              <a:gd name="connsiteY2" fmla="*/ 1892300 h 1917280"/>
              <a:gd name="connsiteX3" fmla="*/ 1549400 w 1549400"/>
              <a:gd name="connsiteY3" fmla="*/ 25400 h 1917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9400" h="1917280">
                <a:moveTo>
                  <a:pt x="0" y="0"/>
                </a:moveTo>
                <a:cubicBezTo>
                  <a:pt x="65616" y="356658"/>
                  <a:pt x="131233" y="713317"/>
                  <a:pt x="279400" y="1028700"/>
                </a:cubicBezTo>
                <a:cubicBezTo>
                  <a:pt x="427567" y="1344083"/>
                  <a:pt x="677333" y="2059517"/>
                  <a:pt x="889000" y="1892300"/>
                </a:cubicBezTo>
                <a:cubicBezTo>
                  <a:pt x="1100667" y="1725083"/>
                  <a:pt x="1325033" y="875241"/>
                  <a:pt x="1549400" y="254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5598244" y="4267633"/>
            <a:ext cx="6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-3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6805488" y="4267633"/>
            <a:ext cx="419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8" name="Freeform 27"/>
          <p:cNvSpPr/>
          <p:nvPr/>
        </p:nvSpPr>
        <p:spPr>
          <a:xfrm>
            <a:off x="5528344" y="3409205"/>
            <a:ext cx="355600" cy="889000"/>
          </a:xfrm>
          <a:custGeom>
            <a:avLst/>
            <a:gdLst>
              <a:gd name="connsiteX0" fmla="*/ 355600 w 355600"/>
              <a:gd name="connsiteY0" fmla="*/ 889000 h 889000"/>
              <a:gd name="connsiteX1" fmla="*/ 165100 w 355600"/>
              <a:gd name="connsiteY1" fmla="*/ 546100 h 889000"/>
              <a:gd name="connsiteX2" fmla="*/ 0 w 355600"/>
              <a:gd name="connsiteY2" fmla="*/ 0 h 88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5600" h="889000">
                <a:moveTo>
                  <a:pt x="355600" y="889000"/>
                </a:moveTo>
                <a:cubicBezTo>
                  <a:pt x="289983" y="791633"/>
                  <a:pt x="224367" y="694267"/>
                  <a:pt x="165100" y="546100"/>
                </a:cubicBezTo>
                <a:cubicBezTo>
                  <a:pt x="105833" y="397933"/>
                  <a:pt x="52916" y="198966"/>
                  <a:pt x="0" y="0"/>
                </a:cubicBezTo>
              </a:path>
            </a:pathLst>
          </a:cu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Freeform 28"/>
          <p:cNvSpPr/>
          <p:nvPr/>
        </p:nvSpPr>
        <p:spPr>
          <a:xfrm>
            <a:off x="6836444" y="3434605"/>
            <a:ext cx="317500" cy="876300"/>
          </a:xfrm>
          <a:custGeom>
            <a:avLst/>
            <a:gdLst>
              <a:gd name="connsiteX0" fmla="*/ 0 w 317500"/>
              <a:gd name="connsiteY0" fmla="*/ 876300 h 876300"/>
              <a:gd name="connsiteX1" fmla="*/ 165100 w 317500"/>
              <a:gd name="connsiteY1" fmla="*/ 444500 h 876300"/>
              <a:gd name="connsiteX2" fmla="*/ 317500 w 317500"/>
              <a:gd name="connsiteY2" fmla="*/ 0 h 876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7500" h="876300">
                <a:moveTo>
                  <a:pt x="0" y="876300"/>
                </a:moveTo>
                <a:cubicBezTo>
                  <a:pt x="56091" y="733425"/>
                  <a:pt x="112183" y="590550"/>
                  <a:pt x="165100" y="444500"/>
                </a:cubicBezTo>
                <a:cubicBezTo>
                  <a:pt x="218017" y="298450"/>
                  <a:pt x="267758" y="149225"/>
                  <a:pt x="317500" y="0"/>
                </a:cubicBezTo>
              </a:path>
            </a:pathLst>
          </a:cu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447022" y="5397157"/>
                <a:ext cx="309634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</a:rPr>
                      <m:t>𝒙</m:t>
                    </m:r>
                    <m:r>
                      <a:rPr lang="en-GB" sz="2400" b="1" i="1" smtClean="0">
                        <a:latin typeface="Cambria Math"/>
                      </a:rPr>
                      <m:t>&lt;−</m:t>
                    </m:r>
                    <m:r>
                      <a:rPr lang="en-GB" sz="2400" b="1" i="1" smtClean="0">
                        <a:latin typeface="Cambria Math"/>
                      </a:rPr>
                      <m:t>𝟑</m:t>
                    </m:r>
                    <m:r>
                      <a:rPr lang="en-GB" sz="2400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sz="2400" b="1" i="0" u="sng" dirty="0" smtClean="0">
                    <a:latin typeface="+mj-lt"/>
                  </a:rPr>
                  <a:t>or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</a:rPr>
                      <m:t> </m:t>
                    </m:r>
                    <m:r>
                      <a:rPr lang="en-GB" sz="2400" b="1" i="1" smtClean="0">
                        <a:latin typeface="Cambria Math"/>
                      </a:rPr>
                      <m:t>𝒙</m:t>
                    </m:r>
                    <m:r>
                      <a:rPr lang="en-GB" sz="2400" b="1" i="1" smtClean="0">
                        <a:latin typeface="Cambria Math"/>
                      </a:rPr>
                      <m:t>&gt;</m:t>
                    </m:r>
                    <m:r>
                      <a:rPr lang="en-GB" sz="2400" b="1" i="1" smtClean="0">
                        <a:latin typeface="Cambria Math"/>
                      </a:rPr>
                      <m:t>𝟏</m:t>
                    </m:r>
                  </m:oMath>
                </a14:m>
                <a:endParaRPr lang="en-GB" sz="16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7022" y="5397157"/>
                <a:ext cx="3096344" cy="461665"/>
              </a:xfrm>
              <a:prstGeom prst="rect">
                <a:avLst/>
              </a:prstGeom>
              <a:blipFill rotWithShape="1">
                <a:blip r:embed="rId11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ectangle 30"/>
          <p:cNvSpPr/>
          <p:nvPr/>
        </p:nvSpPr>
        <p:spPr>
          <a:xfrm>
            <a:off x="786036" y="1312873"/>
            <a:ext cx="3276364" cy="48431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713064" y="1350036"/>
            <a:ext cx="3418532" cy="484315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73371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17593</TotalTime>
  <Words>684</Words>
  <Application>Microsoft Office PowerPoint</Application>
  <PresentationFormat>On-screen Show (4:3)</PresentationFormat>
  <Paragraphs>256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Cambria Math</vt:lpstr>
      <vt:lpstr>Wingdings</vt:lpstr>
      <vt:lpstr>Office Theme</vt:lpstr>
      <vt:lpstr>IGCSE Further Maths/C1 Inequalities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plc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Frost J</dc:creator>
  <cp:lastModifiedBy>Jamie Frost</cp:lastModifiedBy>
  <cp:revision>630</cp:revision>
  <dcterms:created xsi:type="dcterms:W3CDTF">2013-02-28T07:36:55Z</dcterms:created>
  <dcterms:modified xsi:type="dcterms:W3CDTF">2016-03-20T20:13:59Z</dcterms:modified>
</cp:coreProperties>
</file>