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478" r:id="rId3"/>
    <p:sldId id="267" r:id="rId4"/>
    <p:sldId id="452" r:id="rId5"/>
    <p:sldId id="453" r:id="rId6"/>
    <p:sldId id="454" r:id="rId7"/>
    <p:sldId id="455" r:id="rId8"/>
    <p:sldId id="456" r:id="rId9"/>
    <p:sldId id="457" r:id="rId10"/>
    <p:sldId id="458" r:id="rId11"/>
    <p:sldId id="459" r:id="rId12"/>
    <p:sldId id="460" r:id="rId13"/>
    <p:sldId id="461" r:id="rId14"/>
    <p:sldId id="475" r:id="rId15"/>
    <p:sldId id="462" r:id="rId16"/>
    <p:sldId id="465" r:id="rId17"/>
    <p:sldId id="476" r:id="rId18"/>
    <p:sldId id="474" r:id="rId19"/>
    <p:sldId id="463" r:id="rId20"/>
    <p:sldId id="464" r:id="rId21"/>
    <p:sldId id="466" r:id="rId22"/>
    <p:sldId id="467" r:id="rId23"/>
    <p:sldId id="470" r:id="rId24"/>
    <p:sldId id="468" r:id="rId25"/>
    <p:sldId id="469" r:id="rId26"/>
    <p:sldId id="471" r:id="rId27"/>
    <p:sldId id="472" r:id="rId28"/>
    <p:sldId id="4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7179" autoAdjust="0"/>
  </p:normalViewPr>
  <p:slideViewPr>
    <p:cSldViewPr>
      <p:cViewPr varScale="1">
        <p:scale>
          <a:sx n="95" d="100"/>
          <a:sy n="95" d="100"/>
        </p:scale>
        <p:origin x="-654" y="-9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13/10/2015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Proof for unit fractions that will be completely beyond most Year 7s: Suppose we want to express 1/c</a:t>
            </a:r>
            <a:r>
              <a:rPr lang="en-GB" sz="1100" baseline="0" dirty="0" smtClean="0"/>
              <a:t> as 1/a + 1/b. Therefore 1/c = (</a:t>
            </a:r>
            <a:r>
              <a:rPr lang="en-GB" sz="1100" baseline="0" dirty="0" err="1" smtClean="0"/>
              <a:t>a+b</a:t>
            </a:r>
            <a:r>
              <a:rPr lang="en-GB" sz="1100" baseline="0" dirty="0" smtClean="0"/>
              <a:t>)/ab and so cross-multiplying and expanding we get ab – ac – </a:t>
            </a:r>
            <a:r>
              <a:rPr lang="en-GB" sz="1100" baseline="0" dirty="0" err="1" smtClean="0"/>
              <a:t>bc</a:t>
            </a:r>
            <a:r>
              <a:rPr lang="en-GB" sz="1100" baseline="0" dirty="0" smtClean="0"/>
              <a:t> = 0. Factorising gives (a – c)(b – c) – c^2 = 0 thus (a – c)(b – c) = c^2. If we find two numbers that multiply to give c^2, then we can add c to each to give a and b. For example, if we had 1/7, then numbers which multiply to give 49 are 1 x 49, so adding 7 to each gives 8 and 56, i.e. 1/7 = 1/8 + 1/56. If c is prime, then there is only one pair of distinct numbers which multiplies to give c^2, and thus there is only one possibility.</a:t>
            </a:r>
            <a:endParaRPr lang="en-GB" sz="1100"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9</a:t>
            </a:fld>
            <a:endParaRPr lang="en-GB"/>
          </a:p>
        </p:txBody>
      </p:sp>
    </p:spTree>
    <p:extLst>
      <p:ext uri="{BB962C8B-B14F-4D97-AF65-F5344CB8AC3E}">
        <p14:creationId xmlns:p14="http://schemas.microsoft.com/office/powerpoint/2010/main" val="382105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18</a:t>
            </a:fld>
            <a:endParaRPr lang="en-GB"/>
          </a:p>
        </p:txBody>
      </p:sp>
    </p:spTree>
    <p:extLst>
      <p:ext uri="{BB962C8B-B14F-4D97-AF65-F5344CB8AC3E}">
        <p14:creationId xmlns:p14="http://schemas.microsoft.com/office/powerpoint/2010/main" val="382105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2F2399-CD51-4C4C-BC34-03B9F40F9CF8}" type="slidenum">
              <a:rPr lang="en-GB" smtClean="0"/>
              <a:pPr/>
              <a:t>23</a:t>
            </a:fld>
            <a:endParaRPr lang="en-GB"/>
          </a:p>
        </p:txBody>
      </p:sp>
    </p:spTree>
    <p:extLst>
      <p:ext uri="{BB962C8B-B14F-4D97-AF65-F5344CB8AC3E}">
        <p14:creationId xmlns:p14="http://schemas.microsoft.com/office/powerpoint/2010/main" val="30803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13/10/2015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13/10/2015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92D050"/>
                </a:solidFill>
              </a:rPr>
              <a:t>Year 7 </a:t>
            </a:r>
            <a:r>
              <a:rPr lang="en-GB" dirty="0" smtClean="0"/>
              <a:t>Fractions</a:t>
            </a:r>
            <a:endParaRPr lang="en-GB" dirty="0"/>
          </a:p>
        </p:txBody>
      </p:sp>
      <p:sp>
        <p:nvSpPr>
          <p:cNvPr id="3" name="Subtitle 2"/>
          <p:cNvSpPr>
            <a:spLocks noGrp="1"/>
          </p:cNvSpPr>
          <p:nvPr>
            <p:ph type="subTitle" idx="1"/>
          </p:nvPr>
        </p:nvSpPr>
        <p:spPr>
          <a:xfrm>
            <a:off x="1079612" y="3212976"/>
            <a:ext cx="6984776" cy="1417712"/>
          </a:xfrm>
        </p:spPr>
        <p:txBody>
          <a:bodyPr>
            <a:normAutofit/>
          </a:bodyPr>
          <a:lstStyle/>
          <a:p>
            <a:r>
              <a:rPr lang="en-GB" sz="2800" dirty="0" smtClean="0"/>
              <a:t>Dr J Frost (jfrost@tiffin.kingston.sch.uk)</a:t>
            </a:r>
          </a:p>
          <a:p>
            <a:r>
              <a:rPr lang="en-GB" sz="2800" b="1" dirty="0" smtClean="0"/>
              <a:t>www.drfrostmaths.com</a:t>
            </a:r>
            <a:r>
              <a:rPr lang="en-GB" sz="2800" dirty="0" smtClean="0"/>
              <a:t> </a:t>
            </a:r>
            <a:endParaRPr lang="en-GB" sz="2800" dirty="0"/>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smtClean="0"/>
              <a:t>Last modified: 13</a:t>
            </a:r>
            <a:r>
              <a:rPr lang="en-GB" baseline="30000" dirty="0" smtClean="0"/>
              <a:t>th</a:t>
            </a:r>
            <a:r>
              <a:rPr lang="en-GB" dirty="0" smtClean="0"/>
              <a:t> October 2015</a:t>
            </a:r>
            <a:endParaRPr lang="en-GB" dirty="0"/>
          </a:p>
        </p:txBody>
      </p:sp>
      <p:sp>
        <p:nvSpPr>
          <p:cNvPr id="7" name="TextBox 6"/>
          <p:cNvSpPr txBox="1"/>
          <p:nvPr/>
        </p:nvSpPr>
        <p:spPr>
          <a:xfrm>
            <a:off x="1115616" y="4509120"/>
            <a:ext cx="7056784" cy="923330"/>
          </a:xfrm>
          <a:prstGeom prst="rect">
            <a:avLst/>
          </a:prstGeom>
          <a:noFill/>
        </p:spPr>
        <p:txBody>
          <a:bodyPr wrap="square" rtlCol="0">
            <a:spAutoFit/>
          </a:bodyPr>
          <a:lstStyle/>
          <a:p>
            <a:r>
              <a:rPr lang="en-GB" b="1" dirty="0" smtClean="0"/>
              <a:t>Objectives: </a:t>
            </a:r>
            <a:r>
              <a:rPr lang="en-GB" dirty="0" smtClean="0"/>
              <a:t>Be able to add, subtract, multiply and divide fractions, whether improper fractions or mixed numbers. Find fractions of an amount and solve problems involving successive fractions of an amount.</a:t>
            </a:r>
          </a:p>
        </p:txBody>
      </p:sp>
    </p:spTree>
    <p:extLst>
      <p:ext uri="{BB962C8B-B14F-4D97-AF65-F5344CB8AC3E}">
        <p14:creationId xmlns:p14="http://schemas.microsoft.com/office/powerpoint/2010/main" val="162930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e 13"/>
          <p:cNvSpPr/>
          <p:nvPr/>
        </p:nvSpPr>
        <p:spPr>
          <a:xfrm>
            <a:off x="5883896" y="4077072"/>
            <a:ext cx="1044116" cy="1008112"/>
          </a:xfrm>
          <a:prstGeom prst="pie">
            <a:avLst>
              <a:gd name="adj1" fmla="val 10800000"/>
              <a:gd name="adj2" fmla="val 16200000"/>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Mixed Numbers </a:t>
                  </a:r>
                  <a14:m>
                    <m:oMath xmlns:m="http://schemas.openxmlformats.org/officeDocument/2006/math">
                      <m:r>
                        <a:rPr lang="en-GB" sz="3200" i="1" smtClean="0">
                          <a:latin typeface="Cambria Math"/>
                          <a:ea typeface="Cambria Math"/>
                        </a:rPr>
                        <m:t>⇔</m:t>
                      </m:r>
                    </m:oMath>
                  </a14:m>
                  <a:r>
                    <a:rPr lang="en-GB" sz="3200" dirty="0" smtClean="0"/>
                    <a:t> Improper Fractions</a:t>
                  </a:r>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1">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83568" y="1124744"/>
            <a:ext cx="2736304" cy="1323439"/>
          </a:xfrm>
          <a:prstGeom prst="rect">
            <a:avLst/>
          </a:prstGeom>
          <a:noFill/>
        </p:spPr>
        <p:txBody>
          <a:bodyPr wrap="square" rtlCol="0">
            <a:spAutoFit/>
          </a:bodyPr>
          <a:lstStyle/>
          <a:p>
            <a:r>
              <a:rPr lang="en-GB" sz="2000" b="1" u="sng" dirty="0" smtClean="0"/>
              <a:t>Improper fractions </a:t>
            </a:r>
            <a:r>
              <a:rPr lang="en-GB" sz="2000" dirty="0" smtClean="0"/>
              <a:t>are where the numerator is greater than the denominator.</a:t>
            </a:r>
            <a:endParaRPr lang="en-GB" sz="2000" dirty="0"/>
          </a:p>
        </p:txBody>
      </p:sp>
      <mc:AlternateContent xmlns:mc="http://schemas.openxmlformats.org/markup-compatibility/2006" xmlns:a14="http://schemas.microsoft.com/office/drawing/2010/main">
        <mc:Choice Requires="a14">
          <p:sp>
            <p:nvSpPr>
              <p:cNvPr id="6" name="TextBox 5"/>
              <p:cNvSpPr txBox="1"/>
              <p:nvPr/>
            </p:nvSpPr>
            <p:spPr>
              <a:xfrm>
                <a:off x="899592" y="2636912"/>
                <a:ext cx="18002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a:rPr>
                            <m:t>13</m:t>
                          </m:r>
                        </m:num>
                        <m:den>
                          <m:r>
                            <a:rPr lang="en-GB" sz="2800" b="0" i="1" smtClean="0">
                              <a:latin typeface="Cambria Math"/>
                            </a:rPr>
                            <m:t>4</m:t>
                          </m:r>
                        </m:den>
                      </m:f>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2636912"/>
                <a:ext cx="1800200" cy="898964"/>
              </a:xfrm>
              <a:prstGeom prst="rect">
                <a:avLst/>
              </a:prstGeom>
              <a:blipFill rotWithShape="1">
                <a:blip r:embed="rId3"/>
                <a:stretch>
                  <a:fillRect/>
                </a:stretch>
              </a:blipFill>
            </p:spPr>
            <p:txBody>
              <a:bodyPr/>
              <a:lstStyle/>
              <a:p>
                <a:r>
                  <a:rPr lang="en-GB">
                    <a:noFill/>
                  </a:rPr>
                  <a:t> </a:t>
                </a:r>
              </a:p>
            </p:txBody>
          </p:sp>
        </mc:Fallback>
      </mc:AlternateContent>
      <p:sp>
        <p:nvSpPr>
          <p:cNvPr id="7" name="Oval 6"/>
          <p:cNvSpPr/>
          <p:nvPr/>
        </p:nvSpPr>
        <p:spPr>
          <a:xfrm>
            <a:off x="5883896" y="4077072"/>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a:stCxn id="7" idx="0"/>
            <a:endCxn id="7" idx="4"/>
          </p:cNvCxnSpPr>
          <p:nvPr/>
        </p:nvCxnSpPr>
        <p:spPr>
          <a:xfrm>
            <a:off x="6405954" y="4077072"/>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stCxn id="7" idx="2"/>
            <a:endCxn id="7" idx="6"/>
          </p:cNvCxnSpPr>
          <p:nvPr/>
        </p:nvCxnSpPr>
        <p:spPr>
          <a:xfrm>
            <a:off x="5883896" y="4581128"/>
            <a:ext cx="1044116" cy="0"/>
          </a:xfrm>
          <a:prstGeom prst="line">
            <a:avLst/>
          </a:prstGeom>
        </p:spPr>
        <p:style>
          <a:lnRef idx="2">
            <a:schemeClr val="dk1"/>
          </a:lnRef>
          <a:fillRef idx="0">
            <a:schemeClr val="dk1"/>
          </a:fillRef>
          <a:effectRef idx="1">
            <a:schemeClr val="dk1"/>
          </a:effectRef>
          <a:fontRef idx="minor">
            <a:schemeClr val="tx1"/>
          </a:fontRef>
        </p:style>
      </p:cxnSp>
      <p:sp>
        <p:nvSpPr>
          <p:cNvPr id="15" name="Pie 14"/>
          <p:cNvSpPr/>
          <p:nvPr/>
        </p:nvSpPr>
        <p:spPr>
          <a:xfrm>
            <a:off x="4587752" y="4062754"/>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4587752" y="4062754"/>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p:cNvCxnSpPr>
            <a:stCxn id="16" idx="0"/>
            <a:endCxn id="16" idx="4"/>
          </p:cNvCxnSpPr>
          <p:nvPr/>
        </p:nvCxnSpPr>
        <p:spPr>
          <a:xfrm>
            <a:off x="5109810" y="4062754"/>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stCxn id="16" idx="2"/>
            <a:endCxn id="16" idx="6"/>
          </p:cNvCxnSpPr>
          <p:nvPr/>
        </p:nvCxnSpPr>
        <p:spPr>
          <a:xfrm>
            <a:off x="4587752" y="4566810"/>
            <a:ext cx="1044116" cy="0"/>
          </a:xfrm>
          <a:prstGeom prst="line">
            <a:avLst/>
          </a:prstGeom>
        </p:spPr>
        <p:style>
          <a:lnRef idx="2">
            <a:schemeClr val="dk1"/>
          </a:lnRef>
          <a:fillRef idx="0">
            <a:schemeClr val="dk1"/>
          </a:fillRef>
          <a:effectRef idx="1">
            <a:schemeClr val="dk1"/>
          </a:effectRef>
          <a:fontRef idx="minor">
            <a:schemeClr val="tx1"/>
          </a:fontRef>
        </p:style>
      </p:cxnSp>
      <p:sp>
        <p:nvSpPr>
          <p:cNvPr id="19" name="Pie 18"/>
          <p:cNvSpPr/>
          <p:nvPr/>
        </p:nvSpPr>
        <p:spPr>
          <a:xfrm>
            <a:off x="3345614" y="4074477"/>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Oval 19"/>
          <p:cNvSpPr/>
          <p:nvPr/>
        </p:nvSpPr>
        <p:spPr>
          <a:xfrm>
            <a:off x="3345614" y="4074477"/>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1" name="Straight Connector 20"/>
          <p:cNvCxnSpPr>
            <a:stCxn id="20" idx="0"/>
            <a:endCxn id="20" idx="4"/>
          </p:cNvCxnSpPr>
          <p:nvPr/>
        </p:nvCxnSpPr>
        <p:spPr>
          <a:xfrm>
            <a:off x="3867672" y="4074477"/>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stCxn id="20" idx="2"/>
            <a:endCxn id="20" idx="6"/>
          </p:cNvCxnSpPr>
          <p:nvPr/>
        </p:nvCxnSpPr>
        <p:spPr>
          <a:xfrm>
            <a:off x="3345614" y="4578533"/>
            <a:ext cx="1044116" cy="0"/>
          </a:xfrm>
          <a:prstGeom prst="line">
            <a:avLst/>
          </a:prstGeom>
        </p:spPr>
        <p:style>
          <a:lnRef idx="2">
            <a:schemeClr val="dk1"/>
          </a:lnRef>
          <a:fillRef idx="0">
            <a:schemeClr val="dk1"/>
          </a:fillRef>
          <a:effectRef idx="1">
            <a:schemeClr val="dk1"/>
          </a:effectRef>
          <a:fontRef idx="minor">
            <a:schemeClr val="tx1"/>
          </a:fontRef>
        </p:style>
      </p:cxnSp>
      <p:sp>
        <p:nvSpPr>
          <p:cNvPr id="23" name="Pie 22"/>
          <p:cNvSpPr/>
          <p:nvPr/>
        </p:nvSpPr>
        <p:spPr>
          <a:xfrm>
            <a:off x="2070049" y="4077072"/>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4" name="Oval 23"/>
          <p:cNvSpPr/>
          <p:nvPr/>
        </p:nvSpPr>
        <p:spPr>
          <a:xfrm>
            <a:off x="2070049" y="4077072"/>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5" name="Straight Connector 24"/>
          <p:cNvCxnSpPr>
            <a:stCxn id="24" idx="0"/>
            <a:endCxn id="24" idx="4"/>
          </p:cNvCxnSpPr>
          <p:nvPr/>
        </p:nvCxnSpPr>
        <p:spPr>
          <a:xfrm>
            <a:off x="2592107" y="4077072"/>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24" idx="2"/>
            <a:endCxn id="24" idx="6"/>
          </p:cNvCxnSpPr>
          <p:nvPr/>
        </p:nvCxnSpPr>
        <p:spPr>
          <a:xfrm>
            <a:off x="2070049" y="4581128"/>
            <a:ext cx="1044116"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5109810" y="1124743"/>
            <a:ext cx="2736304" cy="1015663"/>
          </a:xfrm>
          <a:prstGeom prst="rect">
            <a:avLst/>
          </a:prstGeom>
          <a:noFill/>
        </p:spPr>
        <p:txBody>
          <a:bodyPr wrap="square" rtlCol="0">
            <a:spAutoFit/>
          </a:bodyPr>
          <a:lstStyle/>
          <a:p>
            <a:r>
              <a:rPr lang="en-GB" sz="2000" b="1" u="sng" dirty="0" smtClean="0"/>
              <a:t>Mixed numbers </a:t>
            </a:r>
            <a:r>
              <a:rPr lang="en-GB" sz="2000" dirty="0" smtClean="0"/>
              <a:t>have an integer and fractional part.</a:t>
            </a:r>
            <a:endParaRPr lang="en-GB" sz="2000" dirty="0"/>
          </a:p>
        </p:txBody>
      </p:sp>
      <mc:AlternateContent xmlns:mc="http://schemas.openxmlformats.org/markup-compatibility/2006" xmlns:a14="http://schemas.microsoft.com/office/drawing/2010/main">
        <mc:Choice Requires="a14">
          <p:sp>
            <p:nvSpPr>
              <p:cNvPr id="28" name="TextBox 27"/>
              <p:cNvSpPr txBox="1"/>
              <p:nvPr/>
            </p:nvSpPr>
            <p:spPr>
              <a:xfrm>
                <a:off x="5505854" y="2634972"/>
                <a:ext cx="18002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3</m:t>
                      </m:r>
                      <m:f>
                        <m:fPr>
                          <m:ctrlPr>
                            <a:rPr lang="en-GB" sz="2800" b="0" i="1" smtClean="0">
                              <a:latin typeface="Cambria Math"/>
                            </a:rPr>
                          </m:ctrlPr>
                        </m:fPr>
                        <m:num>
                          <m:r>
                            <a:rPr lang="en-GB" sz="2800" b="0" i="1" smtClean="0">
                              <a:latin typeface="Cambria Math"/>
                            </a:rPr>
                            <m:t>1</m:t>
                          </m:r>
                        </m:num>
                        <m:den>
                          <m:r>
                            <a:rPr lang="en-GB" sz="2800" b="0" i="1" smtClean="0">
                              <a:latin typeface="Cambria Math"/>
                            </a:rPr>
                            <m:t>4</m:t>
                          </m:r>
                        </m:den>
                      </m:f>
                    </m:oMath>
                  </m:oMathPara>
                </a14:m>
                <a:endParaRPr lang="en-GB"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505854" y="2634972"/>
                <a:ext cx="1800200" cy="898964"/>
              </a:xfrm>
              <a:prstGeom prst="rect">
                <a:avLst/>
              </a:prstGeom>
              <a:blipFill rotWithShape="1">
                <a:blip r:embed="rId4"/>
                <a:stretch>
                  <a:fillRect/>
                </a:stretch>
              </a:blipFill>
            </p:spPr>
            <p:txBody>
              <a:bodyPr/>
              <a:lstStyle/>
              <a:p>
                <a:r>
                  <a:rPr lang="en-GB">
                    <a:noFill/>
                  </a:rPr>
                  <a:t> </a:t>
                </a:r>
              </a:p>
            </p:txBody>
          </p:sp>
        </mc:Fallback>
      </mc:AlternateContent>
      <p:sp>
        <p:nvSpPr>
          <p:cNvPr id="29" name="Right Arrow 28"/>
          <p:cNvSpPr/>
          <p:nvPr/>
        </p:nvSpPr>
        <p:spPr>
          <a:xfrm>
            <a:off x="3237602" y="2924944"/>
            <a:ext cx="2304256"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Rectangle 29"/>
          <p:cNvSpPr/>
          <p:nvPr/>
        </p:nvSpPr>
        <p:spPr>
          <a:xfrm>
            <a:off x="5883896" y="2836985"/>
            <a:ext cx="493457" cy="64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1" name="TextBox 30"/>
          <p:cNvSpPr txBox="1"/>
          <p:nvPr/>
        </p:nvSpPr>
        <p:spPr>
          <a:xfrm>
            <a:off x="664441" y="5301207"/>
            <a:ext cx="5362346" cy="646331"/>
          </a:xfrm>
          <a:prstGeom prst="rect">
            <a:avLst/>
          </a:prstGeom>
          <a:noFill/>
        </p:spPr>
        <p:txBody>
          <a:bodyPr wrap="square" rtlCol="0">
            <a:spAutoFit/>
          </a:bodyPr>
          <a:lstStyle/>
          <a:p>
            <a:r>
              <a:rPr lang="en-GB" dirty="0" smtClean="0"/>
              <a:t>We could make up 3 wholes using quarters (because 4 goes into 13 three times).</a:t>
            </a:r>
            <a:endParaRPr lang="en-GB" dirty="0"/>
          </a:p>
        </p:txBody>
      </p:sp>
      <p:sp>
        <p:nvSpPr>
          <p:cNvPr id="32" name="Rectangle 31"/>
          <p:cNvSpPr/>
          <p:nvPr/>
        </p:nvSpPr>
        <p:spPr>
          <a:xfrm>
            <a:off x="6434555" y="2439684"/>
            <a:ext cx="493457" cy="64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3" name="TextBox 32"/>
          <p:cNvSpPr txBox="1"/>
          <p:nvPr/>
        </p:nvSpPr>
        <p:spPr>
          <a:xfrm>
            <a:off x="2045042" y="5947538"/>
            <a:ext cx="5362346" cy="369332"/>
          </a:xfrm>
          <a:prstGeom prst="rect">
            <a:avLst/>
          </a:prstGeom>
          <a:noFill/>
        </p:spPr>
        <p:txBody>
          <a:bodyPr wrap="square" rtlCol="0">
            <a:spAutoFit/>
          </a:bodyPr>
          <a:lstStyle/>
          <a:p>
            <a:r>
              <a:rPr lang="en-GB" dirty="0" smtClean="0"/>
              <a:t>The remainder was 1, so we have 1 quarter left over.</a:t>
            </a:r>
            <a:endParaRPr lang="en-GB" dirty="0"/>
          </a:p>
        </p:txBody>
      </p:sp>
    </p:spTree>
    <p:extLst>
      <p:ext uri="{BB962C8B-B14F-4D97-AF65-F5344CB8AC3E}">
        <p14:creationId xmlns:p14="http://schemas.microsoft.com/office/powerpoint/2010/main" val="1454534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childTnLst>
              </p:cTn>
              <p:nextCondLst>
                <p:cond evt="onClick" delay="0">
                  <p:tgtEl>
                    <p:spTgt spid="32"/>
                  </p:tgtEl>
                </p:cond>
              </p:nextCondLst>
            </p:seq>
          </p:childTnLst>
        </p:cTn>
      </p:par>
    </p:tnLst>
    <p:bldLst>
      <p:bldP spid="14" grpId="0" animBg="1"/>
      <p:bldP spid="7" grpId="0" animBg="1"/>
      <p:bldP spid="15" grpId="0" animBg="1"/>
      <p:bldP spid="16" grpId="0" animBg="1"/>
      <p:bldP spid="19" grpId="0" animBg="1"/>
      <p:bldP spid="20" grpId="0" animBg="1"/>
      <p:bldP spid="23" grpId="0" animBg="1"/>
      <p:bldP spid="24" grpId="0" animBg="1"/>
      <p:bldP spid="30" grpId="0" animBg="1"/>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Mixed Numbers </a:t>
                  </a:r>
                  <a14:m>
                    <m:oMath xmlns:m="http://schemas.openxmlformats.org/officeDocument/2006/math">
                      <m:r>
                        <a:rPr lang="en-GB" sz="3200" i="1" smtClean="0">
                          <a:latin typeface="Cambria Math"/>
                          <a:ea typeface="Cambria Math"/>
                        </a:rPr>
                        <m:t>⇔</m:t>
                      </m:r>
                    </m:oMath>
                  </a14:m>
                  <a:r>
                    <a:rPr lang="en-GB" sz="3200" dirty="0" smtClean="0"/>
                    <a:t> Improper Fractions</a:t>
                  </a:r>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1">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1118919"/>
                <a:ext cx="2880320" cy="503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a:rPr>
                            <m:t>14</m:t>
                          </m:r>
                        </m:num>
                        <m:den>
                          <m:r>
                            <a:rPr lang="en-GB" sz="2400" b="0" i="1" smtClean="0">
                              <a:latin typeface="Cambria Math"/>
                            </a:rPr>
                            <m:t>5</m:t>
                          </m:r>
                        </m:den>
                      </m:f>
                      <m:r>
                        <a:rPr lang="en-GB" sz="2400" b="0" i="1" smtClean="0">
                          <a:latin typeface="Cambria Math"/>
                        </a:rPr>
                        <m:t> ⇒   2</m:t>
                      </m:r>
                      <m:f>
                        <m:fPr>
                          <m:ctrlPr>
                            <a:rPr lang="en-GB" sz="2400" b="0" i="1" smtClean="0">
                              <a:latin typeface="Cambria Math"/>
                            </a:rPr>
                          </m:ctrlPr>
                        </m:fPr>
                        <m:num>
                          <m:r>
                            <a:rPr lang="en-GB" sz="2400" b="0" i="1" smtClean="0">
                              <a:latin typeface="Cambria Math"/>
                            </a:rPr>
                            <m:t>4</m:t>
                          </m:r>
                        </m:num>
                        <m:den>
                          <m:r>
                            <a:rPr lang="en-GB" sz="2400" b="0" i="1" smtClean="0">
                              <a:latin typeface="Cambria Math"/>
                            </a:rPr>
                            <m:t>5</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a:rPr>
                            <m:t>17</m:t>
                          </m:r>
                        </m:num>
                        <m:den>
                          <m:r>
                            <a:rPr lang="en-GB" sz="2400" b="0" i="1" smtClean="0">
                              <a:latin typeface="Cambria Math"/>
                            </a:rPr>
                            <m:t>3</m:t>
                          </m:r>
                        </m:den>
                      </m:f>
                      <m:r>
                        <a:rPr lang="en-GB" sz="2400" b="0" i="1" smtClean="0">
                          <a:latin typeface="Cambria Math"/>
                        </a:rPr>
                        <m:t>  ⇒  5</m:t>
                      </m:r>
                      <m:f>
                        <m:fPr>
                          <m:ctrlPr>
                            <a:rPr lang="en-GB" sz="2400" b="0" i="1" smtClean="0">
                              <a:latin typeface="Cambria Math"/>
                            </a:rPr>
                          </m:ctrlPr>
                        </m:fPr>
                        <m:num>
                          <m:r>
                            <a:rPr lang="en-GB" sz="2400" b="0" i="1" smtClean="0">
                              <a:latin typeface="Cambria Math"/>
                            </a:rPr>
                            <m:t>2</m:t>
                          </m:r>
                        </m:num>
                        <m:den>
                          <m:r>
                            <a:rPr lang="en-GB" sz="2400" b="0" i="1" smtClean="0">
                              <a:latin typeface="Cambria Math"/>
                            </a:rPr>
                            <m:t>3</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a:rPr>
                            <m:t>13</m:t>
                          </m:r>
                        </m:num>
                        <m:den>
                          <m:r>
                            <a:rPr lang="en-GB" sz="2400" b="0" i="1" smtClean="0">
                              <a:latin typeface="Cambria Math"/>
                            </a:rPr>
                            <m:t>2</m:t>
                          </m:r>
                        </m:den>
                      </m:f>
                      <m:r>
                        <a:rPr lang="en-GB" sz="2400" b="0" i="1" smtClean="0">
                          <a:latin typeface="Cambria Math"/>
                        </a:rPr>
                        <m:t>  ⇒   6</m:t>
                      </m:r>
                      <m:f>
                        <m:fPr>
                          <m:ctrlPr>
                            <a:rPr lang="en-GB" sz="2400" b="0" i="1" smtClean="0">
                              <a:latin typeface="Cambria Math"/>
                            </a:rPr>
                          </m:ctrlPr>
                        </m:fPr>
                        <m:num>
                          <m:r>
                            <a:rPr lang="en-GB" sz="2400" b="0" i="1" smtClean="0">
                              <a:latin typeface="Cambria Math"/>
                            </a:rPr>
                            <m:t>1</m:t>
                          </m:r>
                        </m:num>
                        <m:den>
                          <m:r>
                            <a:rPr lang="en-GB" sz="2400" b="0" i="1" smtClean="0">
                              <a:latin typeface="Cambria Math"/>
                            </a:rPr>
                            <m:t>2</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a:rPr>
                            <m:t>24</m:t>
                          </m:r>
                        </m:num>
                        <m:den>
                          <m:r>
                            <a:rPr lang="en-GB" sz="2400" b="0" i="1" smtClean="0">
                              <a:latin typeface="Cambria Math"/>
                            </a:rPr>
                            <m:t>7</m:t>
                          </m:r>
                        </m:den>
                      </m:f>
                      <m:r>
                        <a:rPr lang="en-GB" sz="2400" b="0" i="1" smtClean="0">
                          <a:latin typeface="Cambria Math"/>
                        </a:rPr>
                        <m:t>   ⇒    3</m:t>
                      </m:r>
                      <m:f>
                        <m:fPr>
                          <m:ctrlPr>
                            <a:rPr lang="en-GB" sz="2400" b="0" i="1" smtClean="0">
                              <a:latin typeface="Cambria Math"/>
                            </a:rPr>
                          </m:ctrlPr>
                        </m:fPr>
                        <m:num>
                          <m:r>
                            <a:rPr lang="en-GB" sz="2400" b="0" i="1" smtClean="0">
                              <a:latin typeface="Cambria Math"/>
                            </a:rPr>
                            <m:t>3</m:t>
                          </m:r>
                        </m:num>
                        <m:den>
                          <m:r>
                            <a:rPr lang="en-GB" sz="2400" b="0" i="1" smtClean="0">
                              <a:latin typeface="Cambria Math"/>
                            </a:rPr>
                            <m:t>7</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a:rPr>
                            <m:t>41</m:t>
                          </m:r>
                        </m:num>
                        <m:den>
                          <m:r>
                            <a:rPr lang="en-GB" sz="2400" b="0" i="1" smtClean="0">
                              <a:latin typeface="Cambria Math"/>
                            </a:rPr>
                            <m:t>10</m:t>
                          </m:r>
                        </m:den>
                      </m:f>
                      <m:r>
                        <a:rPr lang="en-GB" sz="2400" b="0" i="1" smtClean="0">
                          <a:latin typeface="Cambria Math"/>
                        </a:rPr>
                        <m:t>  ⇒   4</m:t>
                      </m:r>
                      <m:f>
                        <m:fPr>
                          <m:ctrlPr>
                            <a:rPr lang="en-GB" sz="2400" b="0" i="1" smtClean="0">
                              <a:latin typeface="Cambria Math"/>
                            </a:rPr>
                          </m:ctrlPr>
                        </m:fPr>
                        <m:num>
                          <m:r>
                            <a:rPr lang="en-GB" sz="2400" b="0" i="1" smtClean="0">
                              <a:latin typeface="Cambria Math"/>
                            </a:rPr>
                            <m:t>1</m:t>
                          </m:r>
                        </m:num>
                        <m:den>
                          <m:r>
                            <a:rPr lang="en-GB" sz="2400" b="0" i="1" smtClean="0">
                              <a:latin typeface="Cambria Math"/>
                            </a:rPr>
                            <m:t>10</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118919"/>
                <a:ext cx="2880320" cy="5035225"/>
              </a:xfrm>
              <a:prstGeom prst="rect">
                <a:avLst/>
              </a:prstGeom>
              <a:blipFill rotWithShape="1">
                <a:blip r:embed="rId3"/>
                <a:stretch>
                  <a:fillRect/>
                </a:stretch>
              </a:blipFill>
            </p:spPr>
            <p:txBody>
              <a:bodyPr/>
              <a:lstStyle/>
              <a:p>
                <a:r>
                  <a:rPr lang="en-GB">
                    <a:noFill/>
                  </a:rPr>
                  <a:t> </a:t>
                </a:r>
              </a:p>
            </p:txBody>
          </p:sp>
        </mc:Fallback>
      </mc:AlternateContent>
      <p:cxnSp>
        <p:nvCxnSpPr>
          <p:cNvPr id="7" name="Straight Connector 6"/>
          <p:cNvCxnSpPr/>
          <p:nvPr/>
        </p:nvCxnSpPr>
        <p:spPr>
          <a:xfrm>
            <a:off x="4283968" y="1008239"/>
            <a:ext cx="0" cy="525658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578179" y="1412775"/>
                <a:ext cx="3528392" cy="5042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f>
                        <m:fPr>
                          <m:ctrlPr>
                            <a:rPr lang="en-GB" sz="2400" b="0" i="1" smtClean="0">
                              <a:latin typeface="Cambria Math"/>
                            </a:rPr>
                          </m:ctrlPr>
                        </m:fPr>
                        <m:num>
                          <m:r>
                            <a:rPr lang="en-GB" sz="2400" b="0" i="1" smtClean="0">
                              <a:latin typeface="Cambria Math"/>
                            </a:rPr>
                            <m:t>1</m:t>
                          </m:r>
                        </m:num>
                        <m:den>
                          <m:r>
                            <a:rPr lang="en-GB" sz="2400" b="0" i="1" smtClean="0">
                              <a:latin typeface="Cambria Math"/>
                            </a:rPr>
                            <m:t>3</m:t>
                          </m:r>
                        </m:den>
                      </m:f>
                      <m:r>
                        <a:rPr lang="en-GB" sz="2400" b="0" i="1" smtClean="0">
                          <a:latin typeface="Cambria Math"/>
                        </a:rPr>
                        <m:t>  ⇒   </m:t>
                      </m:r>
                      <m:f>
                        <m:fPr>
                          <m:ctrlPr>
                            <a:rPr lang="en-GB" sz="2400" b="0" i="1" smtClean="0">
                              <a:latin typeface="Cambria Math"/>
                            </a:rPr>
                          </m:ctrlPr>
                        </m:fPr>
                        <m:num>
                          <m:r>
                            <a:rPr lang="en-GB" sz="2400" b="0" i="1" smtClean="0">
                              <a:latin typeface="Cambria Math"/>
                            </a:rPr>
                            <m:t>13</m:t>
                          </m:r>
                        </m:num>
                        <m:den>
                          <m:r>
                            <a:rPr lang="en-GB" sz="2400" b="0" i="1" smtClean="0">
                              <a:latin typeface="Cambria Math"/>
                            </a:rPr>
                            <m:t>3</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2</m:t>
                      </m:r>
                      <m:f>
                        <m:fPr>
                          <m:ctrlPr>
                            <a:rPr lang="en-GB" sz="2400" b="0" i="1" smtClean="0">
                              <a:latin typeface="Cambria Math"/>
                            </a:rPr>
                          </m:ctrlPr>
                        </m:fPr>
                        <m:num>
                          <m:r>
                            <a:rPr lang="en-GB" sz="2400" b="0" i="1" smtClean="0">
                              <a:latin typeface="Cambria Math"/>
                            </a:rPr>
                            <m:t>3</m:t>
                          </m:r>
                        </m:num>
                        <m:den>
                          <m:r>
                            <a:rPr lang="en-GB" sz="2400" b="0" i="1" smtClean="0">
                              <a:latin typeface="Cambria Math"/>
                            </a:rPr>
                            <m:t>5</m:t>
                          </m:r>
                        </m:den>
                      </m:f>
                      <m:r>
                        <a:rPr lang="en-GB" sz="2400" b="0" i="1" smtClean="0">
                          <a:latin typeface="Cambria Math"/>
                        </a:rPr>
                        <m:t>   ⇒   </m:t>
                      </m:r>
                      <m:f>
                        <m:fPr>
                          <m:ctrlPr>
                            <a:rPr lang="en-GB" sz="2400" b="0" i="1" smtClean="0">
                              <a:latin typeface="Cambria Math"/>
                            </a:rPr>
                          </m:ctrlPr>
                        </m:fPr>
                        <m:num>
                          <m:r>
                            <a:rPr lang="en-GB" sz="2400" b="0" i="1" smtClean="0">
                              <a:latin typeface="Cambria Math"/>
                            </a:rPr>
                            <m:t>13</m:t>
                          </m:r>
                        </m:num>
                        <m:den>
                          <m:r>
                            <a:rPr lang="en-GB" sz="2400" b="0" i="1" smtClean="0">
                              <a:latin typeface="Cambria Math"/>
                            </a:rPr>
                            <m:t>5</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7</m:t>
                      </m:r>
                      <m:f>
                        <m:fPr>
                          <m:ctrlPr>
                            <a:rPr lang="en-GB" sz="2400" b="0" i="1" smtClean="0">
                              <a:latin typeface="Cambria Math"/>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  ⇒  </m:t>
                      </m:r>
                      <m:f>
                        <m:fPr>
                          <m:ctrlPr>
                            <a:rPr lang="en-GB" sz="2400" b="0" i="1" smtClean="0">
                              <a:latin typeface="Cambria Math"/>
                            </a:rPr>
                          </m:ctrlPr>
                        </m:fPr>
                        <m:num>
                          <m:r>
                            <a:rPr lang="en-GB" sz="2400" b="0" i="1" smtClean="0">
                              <a:latin typeface="Cambria Math"/>
                            </a:rPr>
                            <m:t>15</m:t>
                          </m:r>
                        </m:num>
                        <m:den>
                          <m:r>
                            <a:rPr lang="en-GB" sz="2400" b="0" i="1" smtClean="0">
                              <a:latin typeface="Cambria Math"/>
                            </a:rPr>
                            <m:t>2</m:t>
                          </m:r>
                        </m:den>
                      </m:f>
                    </m:oMath>
                  </m:oMathPara>
                </a14:m>
                <a:endParaRPr lang="en-GB" sz="2400" dirty="0" smtClean="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8</m:t>
                      </m:r>
                      <m:f>
                        <m:fPr>
                          <m:ctrlPr>
                            <a:rPr lang="en-GB" sz="2400" b="0" i="1" smtClean="0">
                              <a:latin typeface="Cambria Math"/>
                            </a:rPr>
                          </m:ctrlPr>
                        </m:fPr>
                        <m:num>
                          <m:r>
                            <a:rPr lang="en-GB" sz="2400" b="0" i="1" smtClean="0">
                              <a:latin typeface="Cambria Math"/>
                            </a:rPr>
                            <m:t>2</m:t>
                          </m:r>
                        </m:num>
                        <m:den>
                          <m:r>
                            <a:rPr lang="en-GB" sz="2400" b="0" i="1" smtClean="0">
                              <a:latin typeface="Cambria Math"/>
                            </a:rPr>
                            <m:t>3</m:t>
                          </m:r>
                        </m:den>
                      </m:f>
                      <m:r>
                        <a:rPr lang="en-GB" sz="2400" b="0" i="1" smtClean="0">
                          <a:latin typeface="Cambria Math"/>
                        </a:rPr>
                        <m:t>  ⇒ </m:t>
                      </m:r>
                      <m:f>
                        <m:fPr>
                          <m:ctrlPr>
                            <a:rPr lang="en-GB" sz="2400" b="0" i="1" smtClean="0">
                              <a:latin typeface="Cambria Math"/>
                            </a:rPr>
                          </m:ctrlPr>
                        </m:fPr>
                        <m:num>
                          <m:r>
                            <a:rPr lang="en-GB" sz="2400" b="0" i="1" smtClean="0">
                              <a:latin typeface="Cambria Math"/>
                            </a:rPr>
                            <m:t>26</m:t>
                          </m:r>
                        </m:num>
                        <m:den>
                          <m:r>
                            <a:rPr lang="en-GB" sz="2400" b="0" i="1" smtClean="0">
                              <a:latin typeface="Cambria Math"/>
                            </a:rPr>
                            <m:t>3</m:t>
                          </m:r>
                        </m:den>
                      </m:f>
                    </m:oMath>
                  </m:oMathPara>
                </a14:m>
                <a:endParaRPr lang="en-GB" sz="2400" b="0" dirty="0" smtClean="0"/>
              </a:p>
              <a:p>
                <a:endParaRPr lang="en-GB" sz="2400" dirty="0" smtClean="0"/>
              </a:p>
              <a:p>
                <a:pPr/>
                <a14:m>
                  <m:oMathPara xmlns:m="http://schemas.openxmlformats.org/officeDocument/2006/math">
                    <m:oMathParaPr>
                      <m:jc m:val="centerGroup"/>
                    </m:oMathParaPr>
                    <m:oMath xmlns:m="http://schemas.openxmlformats.org/officeDocument/2006/math">
                      <m:r>
                        <a:rPr lang="en-GB" sz="2400" b="0" i="1" smtClean="0">
                          <a:latin typeface="Cambria Math"/>
                        </a:rPr>
                        <m:t>11</m:t>
                      </m:r>
                      <m:f>
                        <m:fPr>
                          <m:ctrlPr>
                            <a:rPr lang="en-GB" sz="2400" b="0" i="1" smtClean="0">
                              <a:latin typeface="Cambria Math"/>
                            </a:rPr>
                          </m:ctrlPr>
                        </m:fPr>
                        <m:num>
                          <m:r>
                            <a:rPr lang="en-GB" sz="2400" b="0" i="1" smtClean="0">
                              <a:latin typeface="Cambria Math"/>
                            </a:rPr>
                            <m:t>6</m:t>
                          </m:r>
                        </m:num>
                        <m:den>
                          <m:r>
                            <a:rPr lang="en-GB" sz="2400" b="0" i="1" smtClean="0">
                              <a:latin typeface="Cambria Math"/>
                            </a:rPr>
                            <m:t>7</m:t>
                          </m:r>
                        </m:den>
                      </m:f>
                      <m:r>
                        <a:rPr lang="en-GB" sz="2400" b="0" i="1" smtClean="0">
                          <a:latin typeface="Cambria Math"/>
                        </a:rPr>
                        <m:t> ⇒ </m:t>
                      </m:r>
                      <m:f>
                        <m:fPr>
                          <m:ctrlPr>
                            <a:rPr lang="en-GB" sz="2400" b="0" i="1" smtClean="0">
                              <a:latin typeface="Cambria Math"/>
                            </a:rPr>
                          </m:ctrlPr>
                        </m:fPr>
                        <m:num>
                          <m:r>
                            <a:rPr lang="en-GB" sz="2400" b="0" i="1" smtClean="0">
                              <a:latin typeface="Cambria Math"/>
                            </a:rPr>
                            <m:t>83</m:t>
                          </m:r>
                        </m:num>
                        <m:den>
                          <m:r>
                            <a:rPr lang="en-GB" sz="2400" b="0" i="1" smtClean="0">
                              <a:latin typeface="Cambria Math"/>
                            </a:rPr>
                            <m:t>7</m:t>
                          </m:r>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8179" y="1412775"/>
                <a:ext cx="3528392" cy="5042727"/>
              </a:xfrm>
              <a:prstGeom prst="rect">
                <a:avLst/>
              </a:prstGeom>
              <a:blipFill rotWithShape="1">
                <a:blip r:embed="rId4"/>
                <a:stretch>
                  <a:fillRect/>
                </a:stretch>
              </a:blipFill>
            </p:spPr>
            <p:txBody>
              <a:bodyPr/>
              <a:lstStyle/>
              <a:p>
                <a:r>
                  <a:rPr lang="en-GB">
                    <a:noFill/>
                  </a:rPr>
                  <a:t> </a:t>
                </a:r>
              </a:p>
            </p:txBody>
          </p:sp>
        </mc:Fallback>
      </mc:AlternateContent>
      <p:sp>
        <p:nvSpPr>
          <p:cNvPr id="9" name="TextBox 8"/>
          <p:cNvSpPr txBox="1"/>
          <p:nvPr/>
        </p:nvSpPr>
        <p:spPr>
          <a:xfrm>
            <a:off x="6228184" y="764704"/>
            <a:ext cx="2592288" cy="584775"/>
          </a:xfrm>
          <a:prstGeom prst="rect">
            <a:avLst/>
          </a:prstGeom>
          <a:noFill/>
        </p:spPr>
        <p:txBody>
          <a:bodyPr wrap="square" rtlCol="0">
            <a:spAutoFit/>
          </a:bodyPr>
          <a:lstStyle/>
          <a:p>
            <a:r>
              <a:rPr lang="en-GB" sz="1600" dirty="0" smtClean="0"/>
              <a:t>How many thirds does the 4 wholes give you?</a:t>
            </a:r>
            <a:endParaRPr lang="en-GB" sz="1600" dirty="0"/>
          </a:p>
        </p:txBody>
      </p:sp>
      <p:cxnSp>
        <p:nvCxnSpPr>
          <p:cNvPr id="11" name="Straight Arrow Connector 10"/>
          <p:cNvCxnSpPr/>
          <p:nvPr/>
        </p:nvCxnSpPr>
        <p:spPr>
          <a:xfrm flipH="1">
            <a:off x="7221415" y="1349479"/>
            <a:ext cx="446930" cy="373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72155" y="1032914"/>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2472154" y="2060848"/>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2472154" y="3194572"/>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2472155" y="4293096"/>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8" name="Rectangle 17"/>
          <p:cNvSpPr/>
          <p:nvPr/>
        </p:nvSpPr>
        <p:spPr>
          <a:xfrm>
            <a:off x="2472155" y="5380906"/>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9" name="Rectangle 18"/>
          <p:cNvSpPr/>
          <p:nvPr/>
        </p:nvSpPr>
        <p:spPr>
          <a:xfrm>
            <a:off x="6588225" y="1359877"/>
            <a:ext cx="621468" cy="431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0" name="Rectangle 19"/>
          <p:cNvSpPr/>
          <p:nvPr/>
        </p:nvSpPr>
        <p:spPr>
          <a:xfrm>
            <a:off x="6588224" y="2447630"/>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1" name="Rectangle 20"/>
          <p:cNvSpPr/>
          <p:nvPr/>
        </p:nvSpPr>
        <p:spPr>
          <a:xfrm>
            <a:off x="6588224" y="3518547"/>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2" name="Rectangle 21"/>
          <p:cNvSpPr/>
          <p:nvPr/>
        </p:nvSpPr>
        <p:spPr>
          <a:xfrm>
            <a:off x="6588225" y="4633965"/>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3" name="Rectangle 22"/>
          <p:cNvSpPr/>
          <p:nvPr/>
        </p:nvSpPr>
        <p:spPr>
          <a:xfrm>
            <a:off x="6588225" y="5708561"/>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97653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Adding Mixed Numbers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5" name="TextBox 4"/>
              <p:cNvSpPr txBox="1"/>
              <p:nvPr/>
            </p:nvSpPr>
            <p:spPr>
              <a:xfrm>
                <a:off x="467544" y="908720"/>
                <a:ext cx="7416824" cy="3701783"/>
              </a:xfrm>
              <a:prstGeom prst="rect">
                <a:avLst/>
              </a:prstGeom>
              <a:noFill/>
            </p:spPr>
            <p:txBody>
              <a:bodyPr wrap="square" rtlCol="0">
                <a:spAutoFit/>
              </a:bodyPr>
              <a:lstStyle/>
              <a:p>
                <a:r>
                  <a:rPr lang="en-GB" dirty="0" smtClean="0"/>
                  <a:t>To add mixed numbers: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3</m:t>
                      </m:r>
                      <m:f>
                        <m:fPr>
                          <m:ctrlPr>
                            <a:rPr lang="en-GB" b="0" i="1" smtClean="0">
                              <a:latin typeface="Cambria Math"/>
                            </a:rPr>
                          </m:ctrlPr>
                        </m:fPr>
                        <m:num>
                          <m:r>
                            <a:rPr lang="en-GB" b="0" i="1" smtClean="0">
                              <a:latin typeface="Cambria Math"/>
                            </a:rPr>
                            <m:t>1</m:t>
                          </m:r>
                        </m:num>
                        <m:den>
                          <m:r>
                            <a:rPr lang="en-GB" b="0" i="1" smtClean="0">
                              <a:latin typeface="Cambria Math"/>
                            </a:rPr>
                            <m:t>2</m:t>
                          </m:r>
                        </m:den>
                      </m:f>
                      <m:r>
                        <a:rPr lang="en-GB" b="0" i="1" smtClean="0">
                          <a:latin typeface="Cambria Math"/>
                        </a:rPr>
                        <m:t>+5</m:t>
                      </m:r>
                      <m:f>
                        <m:fPr>
                          <m:ctrlPr>
                            <a:rPr lang="en-GB" b="0" i="1" smtClean="0">
                              <a:latin typeface="Cambria Math"/>
                            </a:rPr>
                          </m:ctrlPr>
                        </m:fPr>
                        <m:num>
                          <m:r>
                            <a:rPr lang="en-GB" b="0" i="1" smtClean="0">
                              <a:latin typeface="Cambria Math"/>
                            </a:rPr>
                            <m:t>1</m:t>
                          </m:r>
                        </m:num>
                        <m:den>
                          <m:r>
                            <a:rPr lang="en-GB" b="0" i="1" smtClean="0">
                              <a:latin typeface="Cambria Math"/>
                            </a:rPr>
                            <m:t>3</m:t>
                          </m:r>
                        </m:den>
                      </m:f>
                      <m:r>
                        <a:rPr lang="en-GB" b="0" i="1" smtClean="0">
                          <a:latin typeface="Cambria Math"/>
                        </a:rPr>
                        <m:t> =</m:t>
                      </m:r>
                      <m:r>
                        <a:rPr lang="en-GB" b="0" i="1" smtClean="0">
                          <a:latin typeface="Cambria Math"/>
                        </a:rPr>
                        <m:t>3</m:t>
                      </m:r>
                      <m:f>
                        <m:fPr>
                          <m:ctrlPr>
                            <a:rPr lang="en-GB" b="0" i="1" smtClean="0">
                              <a:latin typeface="Cambria Math"/>
                            </a:rPr>
                          </m:ctrlPr>
                        </m:fPr>
                        <m:num>
                          <m:r>
                            <a:rPr lang="en-GB" b="0" i="1" smtClean="0">
                              <a:latin typeface="Cambria Math"/>
                            </a:rPr>
                            <m:t>3</m:t>
                          </m:r>
                        </m:num>
                        <m:den>
                          <m:r>
                            <a:rPr lang="en-GB" b="0" i="1" smtClean="0">
                              <a:latin typeface="Cambria Math"/>
                            </a:rPr>
                            <m:t>6</m:t>
                          </m:r>
                        </m:den>
                      </m:f>
                      <m:r>
                        <a:rPr lang="en-GB" b="0" i="1" smtClean="0">
                          <a:latin typeface="Cambria Math"/>
                        </a:rPr>
                        <m:t>+5</m:t>
                      </m:r>
                      <m:f>
                        <m:fPr>
                          <m:ctrlPr>
                            <a:rPr lang="en-GB" b="0" i="1" smtClean="0">
                              <a:latin typeface="Cambria Math"/>
                            </a:rPr>
                          </m:ctrlPr>
                        </m:fPr>
                        <m:num>
                          <m:r>
                            <a:rPr lang="en-GB" b="0" i="1" smtClean="0">
                              <a:latin typeface="Cambria Math"/>
                            </a:rPr>
                            <m:t>2</m:t>
                          </m:r>
                        </m:num>
                        <m:den>
                          <m:r>
                            <a:rPr lang="en-GB" b="0" i="1" smtClean="0">
                              <a:latin typeface="Cambria Math"/>
                            </a:rPr>
                            <m:t>6</m:t>
                          </m:r>
                        </m:den>
                      </m:f>
                    </m:oMath>
                    <m:oMath xmlns:m="http://schemas.openxmlformats.org/officeDocument/2006/math">
                      <m:r>
                        <a:rPr lang="en-GB" b="1" i="1" smtClean="0">
                          <a:latin typeface="Cambria Math"/>
                        </a:rPr>
                        <m:t>                   =</m:t>
                      </m:r>
                      <m:r>
                        <a:rPr lang="en-GB" b="1" i="1" smtClean="0">
                          <a:latin typeface="Cambria Math"/>
                        </a:rPr>
                        <m:t>𝟓</m:t>
                      </m:r>
                      <m:f>
                        <m:fPr>
                          <m:ctrlPr>
                            <a:rPr lang="en-GB" b="1" i="1" smtClean="0">
                              <a:latin typeface="Cambria Math"/>
                            </a:rPr>
                          </m:ctrlPr>
                        </m:fPr>
                        <m:num>
                          <m:r>
                            <a:rPr lang="en-GB" b="1" i="1" smtClean="0">
                              <a:latin typeface="Cambria Math"/>
                            </a:rPr>
                            <m:t>𝟓</m:t>
                          </m:r>
                        </m:num>
                        <m:den>
                          <m:r>
                            <a:rPr lang="en-GB" b="1" i="1" smtClean="0">
                              <a:latin typeface="Cambria Math"/>
                            </a:rPr>
                            <m:t>𝟔</m:t>
                          </m:r>
                        </m:den>
                      </m:f>
                    </m:oMath>
                  </m:oMathPara>
                </a14:m>
                <a:endParaRPr lang="en-GB" b="1"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a:rPr>
                          </m:ctrlPr>
                        </m:fPr>
                        <m:num>
                          <m:r>
                            <a:rPr lang="en-GB" b="0" i="1" smtClean="0">
                              <a:latin typeface="Cambria Math"/>
                            </a:rPr>
                            <m:t>5</m:t>
                          </m:r>
                        </m:num>
                        <m:den>
                          <m:r>
                            <a:rPr lang="en-GB" b="0" i="1" smtClean="0">
                              <a:latin typeface="Cambria Math"/>
                            </a:rPr>
                            <m:t>6</m:t>
                          </m:r>
                        </m:den>
                      </m:f>
                      <m:r>
                        <a:rPr lang="en-GB" b="0" i="1" smtClean="0">
                          <a:latin typeface="Cambria Math"/>
                        </a:rPr>
                        <m:t>+5</m:t>
                      </m:r>
                      <m:f>
                        <m:fPr>
                          <m:ctrlPr>
                            <a:rPr lang="en-GB" b="0" i="1" smtClean="0">
                              <a:latin typeface="Cambria Math"/>
                            </a:rPr>
                          </m:ctrlPr>
                        </m:fPr>
                        <m:num>
                          <m:r>
                            <a:rPr lang="en-GB" b="0" i="1" smtClean="0">
                              <a:latin typeface="Cambria Math"/>
                            </a:rPr>
                            <m:t>1</m:t>
                          </m:r>
                        </m:num>
                        <m:den>
                          <m:r>
                            <a:rPr lang="en-GB" b="0" i="1" smtClean="0">
                              <a:latin typeface="Cambria Math"/>
                            </a:rPr>
                            <m:t>3</m:t>
                          </m:r>
                        </m:den>
                      </m:f>
                      <m:r>
                        <a:rPr lang="en-GB" b="0" i="1" smtClean="0">
                          <a:latin typeface="Cambria Math"/>
                        </a:rPr>
                        <m:t>=</m:t>
                      </m:r>
                      <m:r>
                        <a:rPr lang="en-GB" b="1" i="1" smtClean="0">
                          <a:latin typeface="Cambria Math"/>
                        </a:rPr>
                        <m:t>𝟐</m:t>
                      </m:r>
                      <m:f>
                        <m:fPr>
                          <m:ctrlPr>
                            <a:rPr lang="en-GB" b="1" i="1" smtClean="0">
                              <a:latin typeface="Cambria Math"/>
                            </a:rPr>
                          </m:ctrlPr>
                        </m:fPr>
                        <m:num>
                          <m:r>
                            <a:rPr lang="en-GB" b="1" i="1" smtClean="0">
                              <a:latin typeface="Cambria Math"/>
                            </a:rPr>
                            <m:t>𝟓</m:t>
                          </m:r>
                        </m:num>
                        <m:den>
                          <m:r>
                            <a:rPr lang="en-GB" b="1" i="1" smtClean="0">
                              <a:latin typeface="Cambria Math"/>
                            </a:rPr>
                            <m:t>𝟔</m:t>
                          </m:r>
                        </m:den>
                      </m:f>
                      <m:r>
                        <a:rPr lang="en-GB" b="1" i="1" smtClean="0">
                          <a:latin typeface="Cambria Math"/>
                        </a:rPr>
                        <m:t>+</m:t>
                      </m:r>
                      <m:r>
                        <a:rPr lang="en-GB" b="1" i="1" smtClean="0">
                          <a:latin typeface="Cambria Math"/>
                        </a:rPr>
                        <m:t>𝟓</m:t>
                      </m:r>
                      <m:f>
                        <m:fPr>
                          <m:ctrlPr>
                            <a:rPr lang="en-GB" b="1" i="1" smtClean="0">
                              <a:latin typeface="Cambria Math"/>
                            </a:rPr>
                          </m:ctrlPr>
                        </m:fPr>
                        <m:num>
                          <m:r>
                            <a:rPr lang="en-GB" b="1" i="1" smtClean="0">
                              <a:latin typeface="Cambria Math"/>
                            </a:rPr>
                            <m:t>𝟐</m:t>
                          </m:r>
                        </m:num>
                        <m:den>
                          <m:r>
                            <a:rPr lang="en-GB" b="1" i="1" smtClean="0">
                              <a:latin typeface="Cambria Math"/>
                            </a:rPr>
                            <m:t>𝟔</m:t>
                          </m:r>
                        </m:den>
                      </m:f>
                    </m:oMath>
                    <m:oMath xmlns:m="http://schemas.openxmlformats.org/officeDocument/2006/math">
                      <m:r>
                        <a:rPr lang="en-GB" b="1" i="1" smtClean="0">
                          <a:latin typeface="Cambria Math"/>
                        </a:rPr>
                        <m:t>                  =</m:t>
                      </m:r>
                      <m:r>
                        <a:rPr lang="en-GB" b="1" i="1" smtClean="0">
                          <a:latin typeface="Cambria Math"/>
                        </a:rPr>
                        <m:t>𝟕</m:t>
                      </m:r>
                      <m:f>
                        <m:fPr>
                          <m:ctrlPr>
                            <a:rPr lang="en-GB" b="1" i="1" smtClean="0">
                              <a:latin typeface="Cambria Math"/>
                            </a:rPr>
                          </m:ctrlPr>
                        </m:fPr>
                        <m:num>
                          <m:r>
                            <a:rPr lang="en-GB" b="1" i="1" smtClean="0">
                              <a:latin typeface="Cambria Math"/>
                            </a:rPr>
                            <m:t>𝟕</m:t>
                          </m:r>
                        </m:num>
                        <m:den>
                          <m:r>
                            <a:rPr lang="en-GB" b="1" i="1" smtClean="0">
                              <a:latin typeface="Cambria Math"/>
                            </a:rPr>
                            <m:t>𝟔</m:t>
                          </m:r>
                        </m:den>
                      </m:f>
                    </m:oMath>
                    <m:oMath xmlns:m="http://schemas.openxmlformats.org/officeDocument/2006/math">
                      <m:r>
                        <a:rPr lang="en-GB" b="1" i="1" smtClean="0">
                          <a:latin typeface="Cambria Math"/>
                        </a:rPr>
                        <m:t>                  =</m:t>
                      </m:r>
                      <m:r>
                        <a:rPr lang="en-GB" b="1" i="1" smtClean="0">
                          <a:latin typeface="Cambria Math"/>
                        </a:rPr>
                        <m:t>𝟖</m:t>
                      </m:r>
                      <m:f>
                        <m:fPr>
                          <m:ctrlPr>
                            <a:rPr lang="en-GB" b="1" i="1" smtClean="0">
                              <a:latin typeface="Cambria Math"/>
                            </a:rPr>
                          </m:ctrlPr>
                        </m:fPr>
                        <m:num>
                          <m:r>
                            <a:rPr lang="en-GB" b="1" i="1" smtClean="0">
                              <a:latin typeface="Cambria Math"/>
                            </a:rPr>
                            <m:t>𝟏</m:t>
                          </m:r>
                        </m:num>
                        <m:den>
                          <m:r>
                            <a:rPr lang="en-GB" b="1" i="1" smtClean="0">
                              <a:latin typeface="Cambria Math"/>
                            </a:rPr>
                            <m:t>𝟔</m:t>
                          </m:r>
                        </m:den>
                      </m:f>
                    </m:oMath>
                  </m:oMathPara>
                </a14:m>
                <a:endParaRPr lang="en-GB" b="1" dirty="0" smtClean="0"/>
              </a:p>
              <a:p>
                <a:endParaRPr lang="en-GB" sz="1050" dirty="0"/>
              </a:p>
            </p:txBody>
          </p:sp>
        </mc:Choice>
        <mc:Fallback>
          <p:sp>
            <p:nvSpPr>
              <p:cNvPr id="5" name="TextBox 4"/>
              <p:cNvSpPr txBox="1">
                <a:spLocks noRot="1" noChangeAspect="1" noMove="1" noResize="1" noEditPoints="1" noAdjustHandles="1" noChangeArrowheads="1" noChangeShapeType="1" noTextEdit="1"/>
              </p:cNvSpPr>
              <p:nvPr/>
            </p:nvSpPr>
            <p:spPr>
              <a:xfrm>
                <a:off x="467544" y="908720"/>
                <a:ext cx="7416824" cy="3701783"/>
              </a:xfrm>
              <a:prstGeom prst="rect">
                <a:avLst/>
              </a:prstGeom>
              <a:blipFill rotWithShape="1">
                <a:blip r:embed="rId2"/>
                <a:stretch>
                  <a:fillRect l="-740" t="-824"/>
                </a:stretch>
              </a:blipFill>
            </p:spPr>
            <p:txBody>
              <a:bodyPr/>
              <a:lstStyle/>
              <a:p>
                <a:r>
                  <a:rPr lang="en-GB">
                    <a:noFill/>
                  </a:rPr>
                  <a:t> </a:t>
                </a:r>
              </a:p>
            </p:txBody>
          </p:sp>
        </mc:Fallback>
      </mc:AlternateContent>
      <p:sp>
        <p:nvSpPr>
          <p:cNvPr id="9" name="Rectangle 8"/>
          <p:cNvSpPr/>
          <p:nvPr/>
        </p:nvSpPr>
        <p:spPr>
          <a:xfrm>
            <a:off x="4325645" y="1431110"/>
            <a:ext cx="1010030" cy="558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4289039" y="2740611"/>
            <a:ext cx="1217458" cy="575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 name="TextBox 5"/>
          <p:cNvSpPr txBox="1"/>
          <p:nvPr/>
        </p:nvSpPr>
        <p:spPr>
          <a:xfrm>
            <a:off x="5724127" y="1340768"/>
            <a:ext cx="2749479"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Make fractional parts the same.</a:t>
            </a:r>
            <a:endParaRPr lang="en-GB" sz="1400" dirty="0"/>
          </a:p>
        </p:txBody>
      </p:sp>
      <p:cxnSp>
        <p:nvCxnSpPr>
          <p:cNvPr id="8" name="Straight Arrow Connector 7"/>
          <p:cNvCxnSpPr>
            <a:stCxn id="6" idx="1"/>
          </p:cNvCxnSpPr>
          <p:nvPr/>
        </p:nvCxnSpPr>
        <p:spPr>
          <a:xfrm flipH="1">
            <a:off x="5436096" y="1494657"/>
            <a:ext cx="288031" cy="153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724127" y="2060848"/>
            <a:ext cx="274947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Add whole parts and fractional parts separately.</a:t>
            </a:r>
            <a:endParaRPr lang="en-GB" sz="1400" dirty="0"/>
          </a:p>
        </p:txBody>
      </p:sp>
      <p:cxnSp>
        <p:nvCxnSpPr>
          <p:cNvPr id="12" name="Straight Arrow Connector 11"/>
          <p:cNvCxnSpPr/>
          <p:nvPr/>
        </p:nvCxnSpPr>
        <p:spPr>
          <a:xfrm flipH="1" flipV="1">
            <a:off x="5436096" y="2230125"/>
            <a:ext cx="288032" cy="9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4325645" y="1997059"/>
            <a:ext cx="1010030" cy="558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TextBox 15"/>
          <p:cNvSpPr txBox="1"/>
          <p:nvPr/>
        </p:nvSpPr>
        <p:spPr>
          <a:xfrm>
            <a:off x="6012160" y="3501008"/>
            <a:ext cx="274947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smtClean="0"/>
              <a:t>If we’ve ‘overflown’ into the next whole, we need to carry.</a:t>
            </a:r>
            <a:endParaRPr lang="en-GB" sz="1400" dirty="0"/>
          </a:p>
        </p:txBody>
      </p:sp>
      <p:cxnSp>
        <p:nvCxnSpPr>
          <p:cNvPr id="17" name="Straight Arrow Connector 16"/>
          <p:cNvCxnSpPr/>
          <p:nvPr/>
        </p:nvCxnSpPr>
        <p:spPr>
          <a:xfrm flipH="1" flipV="1">
            <a:off x="5697259" y="3655552"/>
            <a:ext cx="288032" cy="9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289039" y="3311791"/>
            <a:ext cx="1217458" cy="516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9" name="Rectangle 18"/>
          <p:cNvSpPr/>
          <p:nvPr/>
        </p:nvSpPr>
        <p:spPr>
          <a:xfrm>
            <a:off x="4289039" y="3828423"/>
            <a:ext cx="1217458" cy="575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141417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5"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Subtracting Mixed Numbers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8" name="Rectangle 7"/>
              <p:cNvSpPr/>
              <p:nvPr/>
            </p:nvSpPr>
            <p:spPr>
              <a:xfrm>
                <a:off x="323528" y="836712"/>
                <a:ext cx="8208912" cy="3044103"/>
              </a:xfrm>
              <a:prstGeom prst="rect">
                <a:avLst/>
              </a:prstGeom>
            </p:spPr>
            <p:txBody>
              <a:bodyPr wrap="square">
                <a:spAutoFit/>
              </a:bodyPr>
              <a:lstStyle/>
              <a:p>
                <a:r>
                  <a:rPr lang="en-GB" dirty="0" smtClean="0"/>
                  <a:t>To subtract mixed numbers… </a:t>
                </a:r>
              </a:p>
              <a:p>
                <a14:m>
                  <m:oMathPara xmlns:m="http://schemas.openxmlformats.org/officeDocument/2006/math">
                    <m:oMathParaPr>
                      <m:jc m:val="centerGroup"/>
                    </m:oMathParaPr>
                    <m:oMath xmlns:m="http://schemas.openxmlformats.org/officeDocument/2006/math">
                      <m:r>
                        <a:rPr lang="en-GB" i="1">
                          <a:latin typeface="Cambria Math"/>
                        </a:rPr>
                        <m:t>9</m:t>
                      </m:r>
                      <m:f>
                        <m:fPr>
                          <m:ctrlPr>
                            <a:rPr lang="en-GB" i="1">
                              <a:latin typeface="Cambria Math"/>
                            </a:rPr>
                          </m:ctrlPr>
                        </m:fPr>
                        <m:num>
                          <m:r>
                            <a:rPr lang="en-GB" i="1">
                              <a:latin typeface="Cambria Math"/>
                            </a:rPr>
                            <m:t>1</m:t>
                          </m:r>
                        </m:num>
                        <m:den>
                          <m:r>
                            <a:rPr lang="en-GB" i="1">
                              <a:latin typeface="Cambria Math"/>
                            </a:rPr>
                            <m:t>3</m:t>
                          </m:r>
                        </m:den>
                      </m:f>
                      <m:r>
                        <a:rPr lang="en-GB" i="1">
                          <a:latin typeface="Cambria Math"/>
                        </a:rPr>
                        <m:t>−4</m:t>
                      </m:r>
                      <m:f>
                        <m:fPr>
                          <m:ctrlPr>
                            <a:rPr lang="en-GB" i="1">
                              <a:latin typeface="Cambria Math"/>
                            </a:rPr>
                          </m:ctrlPr>
                        </m:fPr>
                        <m:num>
                          <m:r>
                            <a:rPr lang="en-GB" i="1">
                              <a:latin typeface="Cambria Math"/>
                            </a:rPr>
                            <m:t>1</m:t>
                          </m:r>
                        </m:num>
                        <m:den>
                          <m:r>
                            <a:rPr lang="en-GB" i="1">
                              <a:latin typeface="Cambria Math"/>
                            </a:rPr>
                            <m:t>2</m:t>
                          </m:r>
                        </m:den>
                      </m:f>
                      <m:r>
                        <a:rPr lang="en-GB" i="1">
                          <a:latin typeface="Cambria Math"/>
                        </a:rPr>
                        <m:t>=</m:t>
                      </m:r>
                      <m:r>
                        <a:rPr lang="en-GB" b="0" i="1" smtClean="0">
                          <a:latin typeface="Cambria Math" panose="02040503050406030204" pitchFamily="18" charset="0"/>
                        </a:rPr>
                        <m:t>9</m:t>
                      </m:r>
                      <m:f>
                        <m:fPr>
                          <m:ctrlPr>
                            <a:rPr lang="en-GB" b="0" i="1" smtClean="0">
                              <a:latin typeface="Cambria Math"/>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r>
                        <a:rPr lang="en-GB" b="0" i="1" smtClean="0">
                          <a:latin typeface="Cambria Math" panose="02040503050406030204" pitchFamily="18" charset="0"/>
                        </a:rPr>
                        <m:t>−4</m:t>
                      </m:r>
                      <m:f>
                        <m:fPr>
                          <m:ctrlPr>
                            <a:rPr lang="en-GB" b="0" i="1" smtClean="0">
                              <a:latin typeface="Cambria Math"/>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m:oMath xmlns:m="http://schemas.openxmlformats.org/officeDocument/2006/math">
                      <m:r>
                        <a:rPr lang="en-GB" b="0" i="1" smtClean="0">
                          <a:latin typeface="Cambria Math" panose="02040503050406030204" pitchFamily="18" charset="0"/>
                        </a:rPr>
                        <m:t>                  =</m:t>
                      </m:r>
                      <m:r>
                        <a:rPr lang="en-GB" b="0" i="1" smtClean="0">
                          <a:latin typeface="Cambria Math"/>
                        </a:rPr>
                        <m:t>8</m:t>
                      </m:r>
                      <m:f>
                        <m:fPr>
                          <m:ctrlPr>
                            <a:rPr lang="en-GB" b="0" i="1" smtClean="0">
                              <a:latin typeface="Cambria Math"/>
                            </a:rPr>
                          </m:ctrlPr>
                        </m:fPr>
                        <m:num>
                          <m:r>
                            <a:rPr lang="en-GB" b="0" i="1" smtClean="0">
                              <a:latin typeface="Cambria Math"/>
                            </a:rPr>
                            <m:t>8</m:t>
                          </m:r>
                        </m:num>
                        <m:den>
                          <m:r>
                            <a:rPr lang="en-GB" b="0" i="1" smtClean="0">
                              <a:latin typeface="Cambria Math"/>
                            </a:rPr>
                            <m:t>6</m:t>
                          </m:r>
                        </m:den>
                      </m:f>
                      <m:r>
                        <a:rPr lang="en-GB" b="0" i="1" smtClean="0">
                          <a:latin typeface="Cambria Math"/>
                        </a:rPr>
                        <m:t>−4</m:t>
                      </m:r>
                      <m:f>
                        <m:fPr>
                          <m:ctrlPr>
                            <a:rPr lang="en-GB" b="0" i="1" smtClean="0">
                              <a:latin typeface="Cambria Math"/>
                            </a:rPr>
                          </m:ctrlPr>
                        </m:fPr>
                        <m:num>
                          <m:r>
                            <a:rPr lang="en-GB" b="0" i="1" smtClean="0">
                              <a:latin typeface="Cambria Math"/>
                            </a:rPr>
                            <m:t>3</m:t>
                          </m:r>
                        </m:num>
                        <m:den>
                          <m:r>
                            <a:rPr lang="en-GB" b="0" i="1" smtClean="0">
                              <a:latin typeface="Cambria Math"/>
                            </a:rPr>
                            <m:t>6</m:t>
                          </m:r>
                        </m:den>
                      </m:f>
                    </m:oMath>
                    <m:oMath xmlns:m="http://schemas.openxmlformats.org/officeDocument/2006/math">
                      <m:r>
                        <a:rPr lang="en-GB" b="0" i="1" smtClean="0">
                          <a:latin typeface="Cambria Math"/>
                        </a:rPr>
                        <m:t>                  =4</m:t>
                      </m:r>
                      <m:f>
                        <m:fPr>
                          <m:ctrlPr>
                            <a:rPr lang="en-GB" b="0" i="1" smtClean="0">
                              <a:latin typeface="Cambria Math"/>
                            </a:rPr>
                          </m:ctrlPr>
                        </m:fPr>
                        <m:num>
                          <m:r>
                            <a:rPr lang="en-GB" b="0" i="1" smtClean="0">
                              <a:latin typeface="Cambria Math"/>
                            </a:rPr>
                            <m:t>5</m:t>
                          </m:r>
                        </m:num>
                        <m:den>
                          <m:r>
                            <a:rPr lang="en-GB" b="0" i="1" smtClean="0">
                              <a:latin typeface="Cambria Math"/>
                            </a:rPr>
                            <m:t>6</m:t>
                          </m:r>
                        </m:den>
                      </m:f>
                    </m:oMath>
                  </m:oMathPara>
                </a14:m>
                <a:endParaRPr lang="en-GB" dirty="0" smtClean="0"/>
              </a:p>
              <a:p>
                <a:endParaRPr lang="en-GB" dirty="0"/>
              </a:p>
              <a:p>
                <a:r>
                  <a:rPr lang="en-GB" dirty="0" smtClean="0"/>
                  <a:t>(Alternatively you can just convert both to improper fractions and subtract as normal)</a:t>
                </a:r>
              </a:p>
              <a:p>
                <a:endParaRPr lang="en-GB" dirty="0"/>
              </a:p>
              <a:p>
                <a:endParaRPr lang="en-GB" dirty="0"/>
              </a:p>
            </p:txBody>
          </p:sp>
        </mc:Choice>
        <mc:Fallback>
          <p:sp>
            <p:nvSpPr>
              <p:cNvPr id="8" name="Rectangle 7"/>
              <p:cNvSpPr>
                <a:spLocks noRot="1" noChangeAspect="1" noMove="1" noResize="1" noEditPoints="1" noAdjustHandles="1" noChangeArrowheads="1" noChangeShapeType="1" noTextEdit="1"/>
              </p:cNvSpPr>
              <p:nvPr/>
            </p:nvSpPr>
            <p:spPr>
              <a:xfrm>
                <a:off x="323528" y="836712"/>
                <a:ext cx="8208912" cy="3044103"/>
              </a:xfrm>
              <a:prstGeom prst="rect">
                <a:avLst/>
              </a:prstGeom>
              <a:blipFill rotWithShape="1">
                <a:blip r:embed="rId2"/>
                <a:stretch>
                  <a:fillRect l="-594" t="-100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25846" y="4458817"/>
                <a:ext cx="3486508" cy="2174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7</m:t>
                      </m:r>
                      <m:f>
                        <m:fPr>
                          <m:ctrlPr>
                            <a:rPr lang="en-GB" sz="2400" b="0" i="1" smtClean="0">
                              <a:latin typeface="Cambria Math"/>
                            </a:rPr>
                          </m:ctrlPr>
                        </m:fPr>
                        <m:num>
                          <m:r>
                            <a:rPr lang="en-GB" sz="2400" b="0" i="1" smtClean="0">
                              <a:latin typeface="Cambria Math"/>
                            </a:rPr>
                            <m:t>1</m:t>
                          </m:r>
                        </m:num>
                        <m:den>
                          <m:r>
                            <a:rPr lang="en-GB" sz="2400" b="0" i="1" smtClean="0">
                              <a:latin typeface="Cambria Math"/>
                            </a:rPr>
                            <m:t>4</m:t>
                          </m:r>
                        </m:den>
                      </m:f>
                      <m:r>
                        <a:rPr lang="en-GB" sz="2400" b="0" i="1" smtClean="0">
                          <a:latin typeface="Cambria Math"/>
                        </a:rPr>
                        <m:t>−3</m:t>
                      </m:r>
                      <m:f>
                        <m:fPr>
                          <m:ctrlPr>
                            <a:rPr lang="en-GB" sz="2400" b="0" i="1" smtClean="0">
                              <a:latin typeface="Cambria Math"/>
                            </a:rPr>
                          </m:ctrlPr>
                        </m:fPr>
                        <m:num>
                          <m:r>
                            <a:rPr lang="en-GB" sz="2400" b="0" i="1" smtClean="0">
                              <a:latin typeface="Cambria Math"/>
                            </a:rPr>
                            <m:t>2</m:t>
                          </m:r>
                        </m:num>
                        <m:den>
                          <m:r>
                            <a:rPr lang="en-GB" sz="2400" b="0" i="1" smtClean="0">
                              <a:latin typeface="Cambria Math"/>
                            </a:rPr>
                            <m:t>3</m:t>
                          </m:r>
                        </m:den>
                      </m:f>
                      <m:r>
                        <a:rPr lang="en-GB" sz="2400" b="0" i="1" smtClean="0">
                          <a:latin typeface="Cambria Math"/>
                        </a:rPr>
                        <m:t>=</m:t>
                      </m:r>
                      <m:r>
                        <a:rPr lang="en-GB" sz="2400" b="1" i="1" smtClean="0">
                          <a:latin typeface="Cambria Math" panose="02040503050406030204" pitchFamily="18" charset="0"/>
                        </a:rPr>
                        <m:t>𝟕</m:t>
                      </m:r>
                      <m:f>
                        <m:fPr>
                          <m:ctrlPr>
                            <a:rPr lang="en-GB" sz="2400" b="1" i="1" smtClean="0">
                              <a:latin typeface="Cambria Math"/>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𝟏𝟐</m:t>
                          </m:r>
                        </m:den>
                      </m:f>
                      <m:r>
                        <a:rPr lang="en-GB" sz="2400" b="1" i="1" smtClean="0">
                          <a:latin typeface="Cambria Math" panose="02040503050406030204" pitchFamily="18" charset="0"/>
                        </a:rPr>
                        <m:t>−</m:t>
                      </m:r>
                      <m:r>
                        <a:rPr lang="en-GB" sz="2400" b="1" i="1" smtClean="0">
                          <a:latin typeface="Cambria Math" panose="02040503050406030204" pitchFamily="18" charset="0"/>
                        </a:rPr>
                        <m:t>𝟑</m:t>
                      </m:r>
                      <m:f>
                        <m:fPr>
                          <m:ctrlPr>
                            <a:rPr lang="en-GB" sz="2400" b="1" i="1" smtClean="0">
                              <a:latin typeface="Cambria Math"/>
                            </a:rPr>
                          </m:ctrlPr>
                        </m:fPr>
                        <m:num>
                          <m:r>
                            <a:rPr lang="en-GB" sz="2400" b="1" i="1" smtClean="0">
                              <a:latin typeface="Cambria Math" panose="02040503050406030204" pitchFamily="18" charset="0"/>
                            </a:rPr>
                            <m:t>𝟖</m:t>
                          </m:r>
                        </m:num>
                        <m:den>
                          <m:r>
                            <a:rPr lang="en-GB" sz="2400" b="1" i="1" smtClean="0">
                              <a:latin typeface="Cambria Math" panose="02040503050406030204" pitchFamily="18" charset="0"/>
                            </a:rPr>
                            <m:t>𝟏𝟐</m:t>
                          </m:r>
                        </m:den>
                      </m:f>
                    </m:oMath>
                    <m:oMath xmlns:m="http://schemas.openxmlformats.org/officeDocument/2006/math">
                      <m:r>
                        <a:rPr lang="en-GB" sz="2400" b="1" i="1" smtClean="0">
                          <a:latin typeface="Cambria Math"/>
                        </a:rPr>
                        <m:t>                  =</m:t>
                      </m:r>
                      <m:r>
                        <a:rPr lang="en-GB" sz="2400" b="1" i="1" smtClean="0">
                          <a:latin typeface="Cambria Math"/>
                        </a:rPr>
                        <m:t>𝟔</m:t>
                      </m:r>
                      <m:f>
                        <m:fPr>
                          <m:ctrlPr>
                            <a:rPr lang="en-GB" sz="2400" b="1" i="1" smtClean="0">
                              <a:latin typeface="Cambria Math"/>
                            </a:rPr>
                          </m:ctrlPr>
                        </m:fPr>
                        <m:num>
                          <m:r>
                            <a:rPr lang="en-GB" sz="2400" b="1" i="1" smtClean="0">
                              <a:latin typeface="Cambria Math"/>
                            </a:rPr>
                            <m:t>𝟏𝟓</m:t>
                          </m:r>
                        </m:num>
                        <m:den>
                          <m:r>
                            <a:rPr lang="en-GB" sz="2400" b="1" i="1" smtClean="0">
                              <a:latin typeface="Cambria Math"/>
                            </a:rPr>
                            <m:t>𝟏𝟐</m:t>
                          </m:r>
                        </m:den>
                      </m:f>
                      <m:r>
                        <a:rPr lang="en-GB" sz="2400" b="1" i="1" smtClean="0">
                          <a:latin typeface="Cambria Math"/>
                        </a:rPr>
                        <m:t>−</m:t>
                      </m:r>
                      <m:r>
                        <a:rPr lang="en-GB" sz="2400" b="1" i="1" smtClean="0">
                          <a:latin typeface="Cambria Math"/>
                        </a:rPr>
                        <m:t>𝟑</m:t>
                      </m:r>
                      <m:f>
                        <m:fPr>
                          <m:ctrlPr>
                            <a:rPr lang="en-GB" sz="2400" b="1" i="1" smtClean="0">
                              <a:latin typeface="Cambria Math"/>
                            </a:rPr>
                          </m:ctrlPr>
                        </m:fPr>
                        <m:num>
                          <m:r>
                            <a:rPr lang="en-GB" sz="2400" b="1" i="1" smtClean="0">
                              <a:latin typeface="Cambria Math"/>
                            </a:rPr>
                            <m:t>𝟖</m:t>
                          </m:r>
                        </m:num>
                        <m:den>
                          <m:r>
                            <a:rPr lang="en-GB" sz="2400" b="1" i="1" smtClean="0">
                              <a:latin typeface="Cambria Math"/>
                            </a:rPr>
                            <m:t>𝟏𝟐</m:t>
                          </m:r>
                        </m:den>
                      </m:f>
                    </m:oMath>
                    <m:oMath xmlns:m="http://schemas.openxmlformats.org/officeDocument/2006/math">
                      <m:r>
                        <a:rPr lang="en-GB" sz="2400" b="1" i="1" smtClean="0">
                          <a:latin typeface="Cambria Math"/>
                        </a:rPr>
                        <m:t>                  =</m:t>
                      </m:r>
                      <m:r>
                        <a:rPr lang="en-GB" sz="2400" b="1" i="1" smtClean="0">
                          <a:latin typeface="Cambria Math"/>
                        </a:rPr>
                        <m:t>𝟑</m:t>
                      </m:r>
                      <m:f>
                        <m:fPr>
                          <m:ctrlPr>
                            <a:rPr lang="en-GB" sz="2400" b="1" i="1" smtClean="0">
                              <a:latin typeface="Cambria Math"/>
                            </a:rPr>
                          </m:ctrlPr>
                        </m:fPr>
                        <m:num>
                          <m:r>
                            <a:rPr lang="en-GB" sz="2400" b="1" i="1" smtClean="0">
                              <a:latin typeface="Cambria Math"/>
                            </a:rPr>
                            <m:t>𝟕</m:t>
                          </m:r>
                        </m:num>
                        <m:den>
                          <m:r>
                            <a:rPr lang="en-GB" sz="2400" b="1" i="1" smtClean="0">
                              <a:latin typeface="Cambria Math"/>
                            </a:rPr>
                            <m:t>𝟏𝟐</m:t>
                          </m:r>
                        </m:den>
                      </m:f>
                    </m:oMath>
                  </m:oMathPara>
                </a14:m>
                <a:endParaRPr lang="en-GB" sz="2400" b="1" dirty="0"/>
              </a:p>
            </p:txBody>
          </p:sp>
        </mc:Choice>
        <mc:Fallback>
          <p:sp>
            <p:nvSpPr>
              <p:cNvPr id="9" name="TextBox 8"/>
              <p:cNvSpPr txBox="1">
                <a:spLocks noRot="1" noChangeAspect="1" noMove="1" noResize="1" noEditPoints="1" noAdjustHandles="1" noChangeArrowheads="1" noChangeShapeType="1" noTextEdit="1"/>
              </p:cNvSpPr>
              <p:nvPr/>
            </p:nvSpPr>
            <p:spPr>
              <a:xfrm>
                <a:off x="625846" y="4458817"/>
                <a:ext cx="3486508" cy="217418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4447210" y="3786720"/>
                <a:ext cx="4369403" cy="28752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56</m:t>
                      </m:r>
                      <m:f>
                        <m:fPr>
                          <m:ctrlPr>
                            <a:rPr lang="en-GB" sz="2400" b="0" i="1" smtClean="0">
                              <a:latin typeface="Cambria Math"/>
                            </a:rPr>
                          </m:ctrlPr>
                        </m:fPr>
                        <m:num>
                          <m:r>
                            <a:rPr lang="en-GB" sz="2400" b="0" i="1" smtClean="0">
                              <a:latin typeface="Cambria Math"/>
                            </a:rPr>
                            <m:t>2</m:t>
                          </m:r>
                        </m:num>
                        <m:den>
                          <m:r>
                            <a:rPr lang="en-GB" sz="2400" b="0" i="1" smtClean="0">
                              <a:latin typeface="Cambria Math"/>
                            </a:rPr>
                            <m:t>5</m:t>
                          </m:r>
                        </m:den>
                      </m:f>
                      <m:r>
                        <a:rPr lang="en-GB" sz="2400" b="0" i="1" smtClean="0">
                          <a:latin typeface="Cambria Math"/>
                        </a:rPr>
                        <m:t>−</m:t>
                      </m:r>
                      <m:r>
                        <a:rPr lang="en-GB" sz="2400" b="0" i="1" smtClean="0">
                          <a:latin typeface="Cambria Math" panose="02040503050406030204" pitchFamily="18" charset="0"/>
                        </a:rPr>
                        <m:t>40</m:t>
                      </m:r>
                      <m:f>
                        <m:fPr>
                          <m:ctrlPr>
                            <a:rPr lang="en-GB" sz="2400" b="0" i="1" smtClean="0">
                              <a:latin typeface="Cambria Math"/>
                            </a:rPr>
                          </m:ctrlPr>
                        </m:fPr>
                        <m:num>
                          <m:r>
                            <a:rPr lang="en-GB" sz="2400" b="0" i="1" smtClean="0">
                              <a:latin typeface="Cambria Math"/>
                            </a:rPr>
                            <m:t>3</m:t>
                          </m:r>
                        </m:num>
                        <m:den>
                          <m:r>
                            <a:rPr lang="en-GB" sz="2400" b="0" i="1" smtClean="0">
                              <a:latin typeface="Cambria Math"/>
                            </a:rPr>
                            <m:t>7</m:t>
                          </m:r>
                        </m:den>
                      </m:f>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𝟓𝟔</m:t>
                      </m:r>
                      <m:f>
                        <m:fPr>
                          <m:ctrlPr>
                            <a:rPr lang="en-GB" sz="2400" b="1" i="1" smtClean="0">
                              <a:latin typeface="Cambria Math"/>
                            </a:rPr>
                          </m:ctrlPr>
                        </m:fPr>
                        <m:num>
                          <m:r>
                            <a:rPr lang="en-GB" sz="2400" b="1" i="1" smtClean="0">
                              <a:latin typeface="Cambria Math" panose="02040503050406030204" pitchFamily="18" charset="0"/>
                            </a:rPr>
                            <m:t>𝟏𝟒</m:t>
                          </m:r>
                        </m:num>
                        <m:den>
                          <m:r>
                            <a:rPr lang="en-GB" sz="2400" b="1" i="1" smtClean="0">
                              <a:latin typeface="Cambria Math" panose="02040503050406030204" pitchFamily="18" charset="0"/>
                            </a:rPr>
                            <m:t>𝟑𝟓</m:t>
                          </m:r>
                        </m:den>
                      </m:f>
                      <m:r>
                        <a:rPr lang="en-GB" sz="2400" b="1" i="1" smtClean="0">
                          <a:latin typeface="Cambria Math" panose="02040503050406030204" pitchFamily="18" charset="0"/>
                        </a:rPr>
                        <m:t>−</m:t>
                      </m:r>
                      <m:r>
                        <a:rPr lang="en-GB" sz="2400" b="1" i="1" smtClean="0">
                          <a:latin typeface="Cambria Math" panose="02040503050406030204" pitchFamily="18" charset="0"/>
                        </a:rPr>
                        <m:t>𝟒𝟎</m:t>
                      </m:r>
                      <m:f>
                        <m:fPr>
                          <m:ctrlPr>
                            <a:rPr lang="en-GB" sz="2400" b="1" i="1" smtClean="0">
                              <a:latin typeface="Cambria Math"/>
                            </a:rPr>
                          </m:ctrlPr>
                        </m:fPr>
                        <m:num>
                          <m:r>
                            <a:rPr lang="en-GB" sz="2400" b="1" i="1" smtClean="0">
                              <a:latin typeface="Cambria Math" panose="02040503050406030204" pitchFamily="18" charset="0"/>
                            </a:rPr>
                            <m:t>𝟏𝟓</m:t>
                          </m:r>
                        </m:num>
                        <m:den>
                          <m:r>
                            <a:rPr lang="en-GB" sz="2400" b="1" i="1" smtClean="0">
                              <a:latin typeface="Cambria Math" panose="02040503050406030204" pitchFamily="18" charset="0"/>
                            </a:rPr>
                            <m:t>𝟑𝟓</m:t>
                          </m:r>
                        </m:den>
                      </m:f>
                    </m:oMath>
                    <m:oMath xmlns:m="http://schemas.openxmlformats.org/officeDocument/2006/math">
                      <m:r>
                        <a:rPr lang="en-GB" sz="2400" b="1" i="1" smtClean="0">
                          <a:latin typeface="Cambria Math"/>
                        </a:rPr>
                        <m:t>=</m:t>
                      </m:r>
                      <m:r>
                        <a:rPr lang="en-GB" sz="2400" b="1" i="1" smtClean="0">
                          <a:latin typeface="Cambria Math"/>
                        </a:rPr>
                        <m:t>𝟓𝟓</m:t>
                      </m:r>
                      <m:f>
                        <m:fPr>
                          <m:ctrlPr>
                            <a:rPr lang="en-GB" sz="2400" b="1" i="1" smtClean="0">
                              <a:latin typeface="Cambria Math"/>
                            </a:rPr>
                          </m:ctrlPr>
                        </m:fPr>
                        <m:num>
                          <m:r>
                            <a:rPr lang="en-GB" sz="2400" b="1" i="1" smtClean="0">
                              <a:latin typeface="Cambria Math"/>
                            </a:rPr>
                            <m:t>𝟒𝟗</m:t>
                          </m:r>
                        </m:num>
                        <m:den>
                          <m:r>
                            <a:rPr lang="en-GB" sz="2400" b="1" i="1" smtClean="0">
                              <a:latin typeface="Cambria Math"/>
                            </a:rPr>
                            <m:t>𝟑𝟓</m:t>
                          </m:r>
                        </m:den>
                      </m:f>
                      <m:r>
                        <a:rPr lang="en-GB" sz="2400" b="1" i="1" smtClean="0">
                          <a:latin typeface="Cambria Math"/>
                        </a:rPr>
                        <m:t>−</m:t>
                      </m:r>
                      <m:r>
                        <a:rPr lang="en-GB" sz="2400" b="1" i="1" smtClean="0">
                          <a:latin typeface="Cambria Math"/>
                        </a:rPr>
                        <m:t>𝟒𝟎</m:t>
                      </m:r>
                      <m:f>
                        <m:fPr>
                          <m:ctrlPr>
                            <a:rPr lang="en-GB" sz="2400" b="1" i="1" smtClean="0">
                              <a:latin typeface="Cambria Math"/>
                            </a:rPr>
                          </m:ctrlPr>
                        </m:fPr>
                        <m:num>
                          <m:r>
                            <a:rPr lang="en-GB" sz="2400" b="1" i="1" smtClean="0">
                              <a:latin typeface="Cambria Math"/>
                            </a:rPr>
                            <m:t>𝟏𝟓</m:t>
                          </m:r>
                        </m:num>
                        <m:den>
                          <m:r>
                            <a:rPr lang="en-GB" sz="2400" b="1" i="1" smtClean="0">
                              <a:latin typeface="Cambria Math"/>
                            </a:rPr>
                            <m:t>𝟑𝟓</m:t>
                          </m:r>
                        </m:den>
                      </m:f>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𝟏𝟓</m:t>
                      </m:r>
                      <m:f>
                        <m:fPr>
                          <m:ctrlPr>
                            <a:rPr lang="en-GB" sz="2400" b="1" i="1" smtClean="0">
                              <a:latin typeface="Cambria Math"/>
                            </a:rPr>
                          </m:ctrlPr>
                        </m:fPr>
                        <m:num>
                          <m:r>
                            <a:rPr lang="en-GB" sz="2400" b="1" i="1" smtClean="0">
                              <a:latin typeface="Cambria Math" panose="02040503050406030204" pitchFamily="18" charset="0"/>
                            </a:rPr>
                            <m:t>𝟑𝟒</m:t>
                          </m:r>
                        </m:num>
                        <m:den>
                          <m:r>
                            <a:rPr lang="en-GB" sz="2400" b="1" i="1" smtClean="0">
                              <a:latin typeface="Cambria Math" panose="02040503050406030204" pitchFamily="18" charset="0"/>
                            </a:rPr>
                            <m:t>𝟑𝟓</m:t>
                          </m:r>
                        </m:den>
                      </m:f>
                    </m:oMath>
                  </m:oMathPara>
                </a14:m>
                <a:endParaRPr lang="en-GB" sz="2400" b="1" dirty="0"/>
              </a:p>
            </p:txBody>
          </p:sp>
        </mc:Choice>
        <mc:Fallback>
          <p:sp>
            <p:nvSpPr>
              <p:cNvPr id="10" name="TextBox 9"/>
              <p:cNvSpPr txBox="1">
                <a:spLocks noRot="1" noChangeAspect="1" noMove="1" noResize="1" noEditPoints="1" noAdjustHandles="1" noChangeArrowheads="1" noChangeShapeType="1" noTextEdit="1"/>
              </p:cNvSpPr>
              <p:nvPr/>
            </p:nvSpPr>
            <p:spPr>
              <a:xfrm>
                <a:off x="4447210" y="3786720"/>
                <a:ext cx="4369403" cy="2875211"/>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2313482" y="4491613"/>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3" name="Rectangle 12"/>
          <p:cNvSpPr/>
          <p:nvPr/>
        </p:nvSpPr>
        <p:spPr>
          <a:xfrm>
            <a:off x="5829892" y="4561290"/>
            <a:ext cx="2218838" cy="643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cxnSp>
        <p:nvCxnSpPr>
          <p:cNvPr id="15" name="Straight Arrow Connector 14"/>
          <p:cNvCxnSpPr/>
          <p:nvPr/>
        </p:nvCxnSpPr>
        <p:spPr>
          <a:xfrm flipH="1">
            <a:off x="5771030" y="1768510"/>
            <a:ext cx="860882" cy="1822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631912" y="980728"/>
            <a:ext cx="1972536"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smtClean="0"/>
              <a:t>We’d end up with a negative number for the fractions. Can we borrow a whole? </a:t>
            </a:r>
            <a:r>
              <a:rPr lang="en-GB" sz="1200" dirty="0" smtClean="0"/>
              <a:t>(In the same way we borrow in column subtraction)</a:t>
            </a:r>
            <a:endParaRPr lang="en-GB" sz="1200" dirty="0"/>
          </a:p>
        </p:txBody>
      </p:sp>
      <p:sp>
        <p:nvSpPr>
          <p:cNvPr id="16" name="Rectangle 15"/>
          <p:cNvSpPr/>
          <p:nvPr/>
        </p:nvSpPr>
        <p:spPr>
          <a:xfrm>
            <a:off x="4594956" y="1046488"/>
            <a:ext cx="1132603" cy="6215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4594956" y="1668026"/>
            <a:ext cx="113260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8" name="Rectangle 17"/>
          <p:cNvSpPr/>
          <p:nvPr/>
        </p:nvSpPr>
        <p:spPr>
          <a:xfrm>
            <a:off x="4594955" y="2190541"/>
            <a:ext cx="113260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9" name="Rectangle 18"/>
          <p:cNvSpPr/>
          <p:nvPr/>
        </p:nvSpPr>
        <p:spPr>
          <a:xfrm>
            <a:off x="2313482" y="5204745"/>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0" name="Rectangle 19"/>
          <p:cNvSpPr/>
          <p:nvPr/>
        </p:nvSpPr>
        <p:spPr>
          <a:xfrm>
            <a:off x="2313482" y="5905177"/>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1" name="Rectangle 20"/>
          <p:cNvSpPr/>
          <p:nvPr/>
        </p:nvSpPr>
        <p:spPr>
          <a:xfrm>
            <a:off x="5829892" y="5204745"/>
            <a:ext cx="2218838" cy="703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2" name="Rectangle 21"/>
          <p:cNvSpPr/>
          <p:nvPr/>
        </p:nvSpPr>
        <p:spPr>
          <a:xfrm>
            <a:off x="5829892" y="5908431"/>
            <a:ext cx="2218838" cy="703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024351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2" grpId="0" animBg="1"/>
      <p:bldP spid="13"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979712" y="1700808"/>
                <a:ext cx="5400600" cy="27277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m:t>
                      </m:r>
                      <m:f>
                        <m:fPr>
                          <m:ctrlPr>
                            <a:rPr lang="en-GB" sz="3600" b="0" i="1" smtClean="0">
                              <a:latin typeface="Cambria Math"/>
                            </a:rPr>
                          </m:ctrlPr>
                        </m:fPr>
                        <m:num>
                          <m:r>
                            <a:rPr lang="en-GB" sz="3600" b="0" i="1" smtClean="0">
                              <a:latin typeface="Cambria Math"/>
                            </a:rPr>
                            <m:t>1</m:t>
                          </m:r>
                        </m:num>
                        <m:den>
                          <m:r>
                            <a:rPr lang="en-GB" sz="3600" b="0" i="1" smtClean="0">
                              <a:latin typeface="Cambria Math"/>
                            </a:rPr>
                            <m:t>2</m:t>
                          </m:r>
                        </m:den>
                      </m:f>
                      <m:r>
                        <a:rPr lang="en-GB" sz="3600" b="0" i="1" smtClean="0">
                          <a:latin typeface="Cambria Math"/>
                        </a:rPr>
                        <m:t>+142</m:t>
                      </m:r>
                      <m:f>
                        <m:fPr>
                          <m:ctrlPr>
                            <a:rPr lang="en-GB" sz="3600" b="0" i="1" smtClean="0">
                              <a:latin typeface="Cambria Math"/>
                            </a:rPr>
                          </m:ctrlPr>
                        </m:fPr>
                        <m:num>
                          <m:r>
                            <a:rPr lang="en-GB" sz="3600" b="0" i="1" smtClean="0">
                              <a:latin typeface="Cambria Math"/>
                            </a:rPr>
                            <m:t>2</m:t>
                          </m:r>
                        </m:num>
                        <m:den>
                          <m:r>
                            <a:rPr lang="en-GB" sz="3600" b="0" i="1" smtClean="0">
                              <a:latin typeface="Cambria Math"/>
                            </a:rPr>
                            <m:t>3</m:t>
                          </m:r>
                        </m:den>
                      </m:f>
                      <m:r>
                        <a:rPr lang="en-GB" sz="3600" b="0" i="1" smtClean="0">
                          <a:latin typeface="Cambria Math"/>
                        </a:rPr>
                        <m:t>=</m:t>
                      </m:r>
                      <m:r>
                        <a:rPr lang="en-GB" sz="3600" b="1" i="1" smtClean="0">
                          <a:latin typeface="Cambria Math"/>
                        </a:rPr>
                        <m:t>𝟏𝟒𝟓</m:t>
                      </m:r>
                      <m:f>
                        <m:fPr>
                          <m:ctrlPr>
                            <a:rPr lang="en-GB" sz="3600" b="1" i="1" smtClean="0">
                              <a:latin typeface="Cambria Math"/>
                            </a:rPr>
                          </m:ctrlPr>
                        </m:fPr>
                        <m:num>
                          <m:r>
                            <a:rPr lang="en-GB" sz="3600" b="1" i="1" smtClean="0">
                              <a:latin typeface="Cambria Math"/>
                            </a:rPr>
                            <m:t>𝟏</m:t>
                          </m:r>
                        </m:num>
                        <m:den>
                          <m:r>
                            <a:rPr lang="en-GB" sz="3600" b="1" i="1" smtClean="0">
                              <a:latin typeface="Cambria Math"/>
                            </a:rPr>
                            <m:t>𝟔</m:t>
                          </m:r>
                        </m:den>
                      </m:f>
                    </m:oMath>
                    <m:oMath xmlns:m="http://schemas.openxmlformats.org/officeDocument/2006/math">
                      <m:r>
                        <a:rPr lang="en-GB" sz="3600" b="0" i="1" smtClean="0">
                          <a:latin typeface="Cambria Math"/>
                        </a:rPr>
                        <m:t>   </m:t>
                      </m:r>
                    </m:oMath>
                    <m:oMath xmlns:m="http://schemas.openxmlformats.org/officeDocument/2006/math">
                      <m:r>
                        <a:rPr lang="en-GB" sz="3600" b="0" i="1" smtClean="0">
                          <a:latin typeface="Cambria Math"/>
                        </a:rPr>
                        <m:t>76</m:t>
                      </m:r>
                      <m:f>
                        <m:fPr>
                          <m:ctrlPr>
                            <a:rPr lang="en-GB" sz="3600" b="0" i="1" smtClean="0">
                              <a:latin typeface="Cambria Math"/>
                            </a:rPr>
                          </m:ctrlPr>
                        </m:fPr>
                        <m:num>
                          <m:r>
                            <a:rPr lang="en-GB" sz="3600" b="0" i="1" smtClean="0">
                              <a:latin typeface="Cambria Math"/>
                            </a:rPr>
                            <m:t>1</m:t>
                          </m:r>
                        </m:num>
                        <m:den>
                          <m:r>
                            <a:rPr lang="en-GB" sz="3600" b="0" i="1" smtClean="0">
                              <a:latin typeface="Cambria Math"/>
                            </a:rPr>
                            <m:t>4</m:t>
                          </m:r>
                        </m:den>
                      </m:f>
                      <m:r>
                        <a:rPr lang="en-GB" sz="3600" b="0" i="1" smtClean="0">
                          <a:latin typeface="Cambria Math"/>
                        </a:rPr>
                        <m:t>−30</m:t>
                      </m:r>
                      <m:f>
                        <m:fPr>
                          <m:ctrlPr>
                            <a:rPr lang="en-GB" sz="3600" b="0" i="1" smtClean="0">
                              <a:latin typeface="Cambria Math"/>
                            </a:rPr>
                          </m:ctrlPr>
                        </m:fPr>
                        <m:num>
                          <m:r>
                            <a:rPr lang="en-GB" sz="3600" b="0" i="1" smtClean="0">
                              <a:latin typeface="Cambria Math"/>
                            </a:rPr>
                            <m:t>1</m:t>
                          </m:r>
                        </m:num>
                        <m:den>
                          <m:r>
                            <a:rPr lang="en-GB" sz="3600" b="0" i="1" smtClean="0">
                              <a:latin typeface="Cambria Math"/>
                            </a:rPr>
                            <m:t>3</m:t>
                          </m:r>
                        </m:den>
                      </m:f>
                      <m:r>
                        <a:rPr lang="en-GB" sz="3600" b="0" i="1" smtClean="0">
                          <a:latin typeface="Cambria Math"/>
                        </a:rPr>
                        <m:t>=</m:t>
                      </m:r>
                      <m:r>
                        <a:rPr lang="en-GB" sz="3600" b="1" i="1" smtClean="0">
                          <a:latin typeface="Cambria Math"/>
                        </a:rPr>
                        <m:t>𝟒𝟓</m:t>
                      </m:r>
                      <m:f>
                        <m:fPr>
                          <m:ctrlPr>
                            <a:rPr lang="en-GB" sz="3600" b="1" i="1" smtClean="0">
                              <a:latin typeface="Cambria Math"/>
                            </a:rPr>
                          </m:ctrlPr>
                        </m:fPr>
                        <m:num>
                          <m:r>
                            <a:rPr lang="en-GB" sz="3600" b="1" i="1" smtClean="0">
                              <a:latin typeface="Cambria Math"/>
                            </a:rPr>
                            <m:t>𝟏𝟏</m:t>
                          </m:r>
                        </m:num>
                        <m:den>
                          <m:r>
                            <a:rPr lang="en-GB" sz="3600" b="1" i="1" smtClean="0">
                              <a:latin typeface="Cambria Math"/>
                            </a:rPr>
                            <m:t>𝟏𝟐</m:t>
                          </m:r>
                        </m:den>
                      </m:f>
                    </m:oMath>
                  </m:oMathPara>
                </a14:m>
                <a:endParaRPr lang="en-GB" sz="3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979712" y="1700808"/>
                <a:ext cx="5400600" cy="2727798"/>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5436096" y="1612900"/>
            <a:ext cx="1828304" cy="1246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5436096" y="3284984"/>
            <a:ext cx="1828304" cy="1246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249210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Multiplying Fractions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11560" y="3717032"/>
            <a:ext cx="8064896" cy="369332"/>
          </a:xfrm>
          <a:prstGeom prst="rect">
            <a:avLst/>
          </a:prstGeom>
          <a:noFill/>
        </p:spPr>
        <p:txBody>
          <a:bodyPr wrap="square" rtlCol="0">
            <a:spAutoFit/>
          </a:bodyPr>
          <a:lstStyle/>
          <a:p>
            <a:r>
              <a:rPr lang="en-GB" dirty="0" smtClean="0"/>
              <a:t>Multiplying fractions is fairly easy. Simply multiply numerators and denominators.</a:t>
            </a:r>
            <a:endParaRPr lang="en-GB" dirty="0"/>
          </a:p>
        </p:txBody>
      </p:sp>
      <p:sp>
        <p:nvSpPr>
          <p:cNvPr id="6" name="TextBox 5"/>
          <p:cNvSpPr txBox="1"/>
          <p:nvPr/>
        </p:nvSpPr>
        <p:spPr>
          <a:xfrm>
            <a:off x="322956" y="764704"/>
            <a:ext cx="8496944"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smtClean="0"/>
              <a:t>Skills to do with multiplying fractions:</a:t>
            </a:r>
          </a:p>
          <a:p>
            <a:pPr marL="285750" indent="-285750">
              <a:buFont typeface="Arial" charset="0"/>
              <a:buChar char="•"/>
            </a:pPr>
            <a:r>
              <a:rPr lang="en-GB" dirty="0" smtClean="0"/>
              <a:t>Multiply simple fractions.</a:t>
            </a:r>
          </a:p>
          <a:p>
            <a:pPr marL="285750" indent="-285750">
              <a:buFont typeface="Arial" charset="0"/>
              <a:buChar char="•"/>
            </a:pPr>
            <a:r>
              <a:rPr lang="en-GB" dirty="0" smtClean="0"/>
              <a:t>Multiply a mixture of whole numbers, proper fractions and mixed numbers.</a:t>
            </a:r>
          </a:p>
          <a:p>
            <a:pPr marL="285750" indent="-285750">
              <a:buFont typeface="Arial" charset="0"/>
              <a:buChar char="•"/>
            </a:pPr>
            <a:r>
              <a:rPr lang="en-GB" dirty="0" smtClean="0"/>
              <a:t>Understand ‘cross cancelling’ with fractions, including with several fractions where there may be a pattern of cancelling.</a:t>
            </a:r>
          </a:p>
          <a:p>
            <a:pPr marL="285750" indent="-285750">
              <a:buFont typeface="Arial" charset="0"/>
              <a:buChar char="•"/>
            </a:pPr>
            <a:r>
              <a:rPr lang="en-GB" dirty="0" smtClean="0"/>
              <a:t>Find a fraction of an amount (including a fraction of a fraction).</a:t>
            </a:r>
          </a:p>
          <a:p>
            <a:pPr marL="285750" indent="-285750">
              <a:buFont typeface="Arial" charset="0"/>
              <a:buChar char="•"/>
            </a:pPr>
            <a:r>
              <a:rPr lang="en-GB" dirty="0" smtClean="0"/>
              <a:t>Understand how to deal with fractions nested inside fractions.</a:t>
            </a:r>
          </a:p>
          <a:p>
            <a:pPr marL="285750" indent="-285750">
              <a:buFont typeface="Arial" charset="0"/>
              <a:buChar char="•"/>
            </a:pPr>
            <a:r>
              <a:rPr lang="en-GB" dirty="0" smtClean="0"/>
              <a:t>Solve puzzles involving fractions, particularly involving successive fractions of an amount and what’s left.</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1979712" y="4365104"/>
                <a:ext cx="5976664" cy="11443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a:rPr>
                          </m:ctrlPr>
                        </m:fPr>
                        <m:num>
                          <m:r>
                            <a:rPr lang="en-GB" sz="3600" b="0" i="1" smtClean="0">
                              <a:latin typeface="Cambria Math"/>
                            </a:rPr>
                            <m:t>3</m:t>
                          </m:r>
                        </m:num>
                        <m:den>
                          <m:r>
                            <a:rPr lang="en-GB" sz="3600" b="0" i="1" smtClean="0">
                              <a:latin typeface="Cambria Math"/>
                            </a:rPr>
                            <m:t>4</m:t>
                          </m:r>
                        </m:den>
                      </m:f>
                      <m:r>
                        <a:rPr lang="en-GB" sz="3600" b="0" i="1" smtClean="0">
                          <a:latin typeface="Cambria Math"/>
                        </a:rPr>
                        <m:t>×</m:t>
                      </m:r>
                      <m:f>
                        <m:fPr>
                          <m:ctrlPr>
                            <a:rPr lang="en-GB" sz="3600" b="0" i="1" smtClean="0">
                              <a:latin typeface="Cambria Math"/>
                            </a:rPr>
                          </m:ctrlPr>
                        </m:fPr>
                        <m:num>
                          <m:r>
                            <a:rPr lang="en-GB" sz="3600" b="0" i="1" smtClean="0">
                              <a:latin typeface="Cambria Math"/>
                            </a:rPr>
                            <m:t>5</m:t>
                          </m:r>
                        </m:num>
                        <m:den>
                          <m:r>
                            <a:rPr lang="en-GB" sz="3600" b="0" i="1" smtClean="0">
                              <a:latin typeface="Cambria Math"/>
                            </a:rPr>
                            <m:t>7</m:t>
                          </m:r>
                        </m:den>
                      </m:f>
                      <m:r>
                        <a:rPr lang="en-GB" sz="3600" b="0" i="1" smtClean="0">
                          <a:latin typeface="Cambria Math"/>
                        </a:rPr>
                        <m:t>=</m:t>
                      </m:r>
                      <m:f>
                        <m:fPr>
                          <m:ctrlPr>
                            <a:rPr lang="en-GB" sz="3600" b="0" i="1" smtClean="0">
                              <a:latin typeface="Cambria Math"/>
                            </a:rPr>
                          </m:ctrlPr>
                        </m:fPr>
                        <m:num>
                          <m:r>
                            <a:rPr lang="en-GB" sz="3600" b="0" i="1" smtClean="0">
                              <a:latin typeface="Cambria Math"/>
                            </a:rPr>
                            <m:t>15</m:t>
                          </m:r>
                        </m:num>
                        <m:den>
                          <m:r>
                            <a:rPr lang="en-GB" sz="3600" b="0" i="1" smtClean="0">
                              <a:latin typeface="Cambria Math"/>
                            </a:rPr>
                            <m:t>28</m:t>
                          </m:r>
                        </m:den>
                      </m:f>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4365104"/>
                <a:ext cx="5976664" cy="1144352"/>
              </a:xfrm>
              <a:prstGeom prst="rect">
                <a:avLst/>
              </a:prstGeom>
              <a:blipFill rotWithShape="1">
                <a:blip r:embed="rId2"/>
                <a:stretch>
                  <a:fillRect/>
                </a:stretch>
              </a:blipFill>
            </p:spPr>
            <p:txBody>
              <a:bodyPr/>
              <a:lstStyle/>
              <a:p>
                <a:r>
                  <a:rPr lang="en-GB">
                    <a:noFill/>
                  </a:rPr>
                  <a:t> </a:t>
                </a:r>
              </a:p>
            </p:txBody>
          </p:sp>
        </mc:Fallback>
      </mc:AlternateContent>
      <p:sp>
        <p:nvSpPr>
          <p:cNvPr id="8" name="Rectangle 7"/>
          <p:cNvSpPr/>
          <p:nvPr/>
        </p:nvSpPr>
        <p:spPr>
          <a:xfrm>
            <a:off x="5508104" y="4242352"/>
            <a:ext cx="1296144" cy="1389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530659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Cross-Cancelling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208912" cy="923330"/>
          </a:xfrm>
          <a:prstGeom prst="rect">
            <a:avLst/>
          </a:prstGeom>
          <a:noFill/>
        </p:spPr>
        <p:txBody>
          <a:bodyPr wrap="square" rtlCol="0">
            <a:spAutoFit/>
          </a:bodyPr>
          <a:lstStyle/>
          <a:p>
            <a:r>
              <a:rPr lang="en-GB" dirty="0" smtClean="0"/>
              <a:t>Recall that we can simplify fractions by dividing top and bottom by a common factor.</a:t>
            </a:r>
          </a:p>
          <a:p>
            <a:r>
              <a:rPr lang="en-GB" dirty="0" smtClean="0"/>
              <a:t>Since numerators are being combined and denominators likewise, there’s nothing preventing us cancelling any numerator with any denominator.</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1763688" y="2132856"/>
                <a:ext cx="4824536" cy="1027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11</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55</m:t>
                          </m:r>
                        </m:num>
                        <m:den>
                          <m:r>
                            <a:rPr lang="en-GB" sz="3200" b="0" i="1" smtClean="0">
                              <a:latin typeface="Cambria Math" panose="02040503050406030204" pitchFamily="18" charset="0"/>
                            </a:rPr>
                            <m:t>18</m:t>
                          </m:r>
                        </m:den>
                      </m:f>
                      <m:r>
                        <a:rPr lang="en-GB" sz="3200" b="0"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𝟓</m:t>
                          </m:r>
                        </m:num>
                        <m:den>
                          <m:r>
                            <a:rPr lang="en-GB" sz="3200" b="1" i="1" smtClean="0">
                              <a:latin typeface="Cambria Math" panose="02040503050406030204" pitchFamily="18" charset="0"/>
                            </a:rPr>
                            <m:t>𝟑</m:t>
                          </m:r>
                        </m:den>
                      </m:f>
                    </m:oMath>
                  </m:oMathPara>
                </a14:m>
                <a:endParaRPr lang="en-GB" sz="3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763688" y="2132856"/>
                <a:ext cx="4824536" cy="1027525"/>
              </a:xfrm>
              <a:prstGeom prst="rect">
                <a:avLst/>
              </a:prstGeom>
              <a:blipFill rotWithShape="0">
                <a:blip r:embed="rId2"/>
                <a:stretch>
                  <a:fillRect/>
                </a:stretch>
              </a:blipFill>
            </p:spPr>
            <p:txBody>
              <a:bodyPr/>
              <a:lstStyle/>
              <a:p>
                <a:r>
                  <a:rPr lang="en-GB">
                    <a:noFill/>
                  </a:rPr>
                  <a:t> </a:t>
                </a:r>
              </a:p>
            </p:txBody>
          </p:sp>
        </mc:Fallback>
      </mc:AlternateContent>
      <p:cxnSp>
        <p:nvCxnSpPr>
          <p:cNvPr id="8" name="Straight Connector 7"/>
          <p:cNvCxnSpPr/>
          <p:nvPr/>
        </p:nvCxnSpPr>
        <p:spPr>
          <a:xfrm flipV="1">
            <a:off x="3059832" y="2276872"/>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993368" y="1956977"/>
            <a:ext cx="288032" cy="369332"/>
          </a:xfrm>
          <a:prstGeom prst="rect">
            <a:avLst/>
          </a:prstGeom>
          <a:noFill/>
        </p:spPr>
        <p:txBody>
          <a:bodyPr wrap="square" rtlCol="0">
            <a:spAutoFit/>
          </a:bodyPr>
          <a:lstStyle/>
          <a:p>
            <a:r>
              <a:rPr lang="en-GB" dirty="0" smtClean="0"/>
              <a:t>1</a:t>
            </a:r>
            <a:endParaRPr lang="en-GB" dirty="0"/>
          </a:p>
        </p:txBody>
      </p:sp>
      <p:cxnSp>
        <p:nvCxnSpPr>
          <p:cNvPr id="10" name="Straight Connector 9"/>
          <p:cNvCxnSpPr/>
          <p:nvPr/>
        </p:nvCxnSpPr>
        <p:spPr>
          <a:xfrm flipV="1">
            <a:off x="3923928" y="2252504"/>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857464" y="1932609"/>
            <a:ext cx="288032" cy="369332"/>
          </a:xfrm>
          <a:prstGeom prst="rect">
            <a:avLst/>
          </a:prstGeom>
          <a:noFill/>
        </p:spPr>
        <p:txBody>
          <a:bodyPr wrap="square" rtlCol="0">
            <a:spAutoFit/>
          </a:bodyPr>
          <a:lstStyle/>
          <a:p>
            <a:r>
              <a:rPr lang="en-GB" dirty="0" smtClean="0"/>
              <a:t>5</a:t>
            </a:r>
            <a:endParaRPr lang="en-GB" dirty="0"/>
          </a:p>
        </p:txBody>
      </p:sp>
      <p:cxnSp>
        <p:nvCxnSpPr>
          <p:cNvPr id="12" name="Straight Connector 11"/>
          <p:cNvCxnSpPr/>
          <p:nvPr/>
        </p:nvCxnSpPr>
        <p:spPr>
          <a:xfrm flipV="1">
            <a:off x="3029372" y="2839780"/>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765680" y="3033356"/>
            <a:ext cx="288032" cy="369332"/>
          </a:xfrm>
          <a:prstGeom prst="rect">
            <a:avLst/>
          </a:prstGeom>
          <a:noFill/>
        </p:spPr>
        <p:txBody>
          <a:bodyPr wrap="square" rtlCol="0">
            <a:spAutoFit/>
          </a:bodyPr>
          <a:lstStyle/>
          <a:p>
            <a:r>
              <a:rPr lang="en-GB" dirty="0" smtClean="0"/>
              <a:t>1</a:t>
            </a:r>
            <a:endParaRPr lang="en-GB" dirty="0"/>
          </a:p>
        </p:txBody>
      </p:sp>
      <p:cxnSp>
        <p:nvCxnSpPr>
          <p:cNvPr id="14" name="Straight Connector 13"/>
          <p:cNvCxnSpPr/>
          <p:nvPr/>
        </p:nvCxnSpPr>
        <p:spPr>
          <a:xfrm flipV="1">
            <a:off x="4012568" y="2815948"/>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802008" y="3066461"/>
            <a:ext cx="288032" cy="369332"/>
          </a:xfrm>
          <a:prstGeom prst="rect">
            <a:avLst/>
          </a:prstGeom>
          <a:noFill/>
        </p:spPr>
        <p:txBody>
          <a:bodyPr wrap="square" rtlCol="0">
            <a:spAutoFit/>
          </a:bodyPr>
          <a:lstStyle/>
          <a:p>
            <a:r>
              <a:rPr lang="en-GB" dirty="0" smtClean="0"/>
              <a:t>3</a:t>
            </a:r>
            <a:endParaRPr lang="en-GB" dirty="0"/>
          </a:p>
        </p:txBody>
      </p:sp>
      <p:sp>
        <p:nvSpPr>
          <p:cNvPr id="16" name="Rectangle 15"/>
          <p:cNvSpPr/>
          <p:nvPr/>
        </p:nvSpPr>
        <p:spPr>
          <a:xfrm>
            <a:off x="4941757" y="2080261"/>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mc:AlternateContent xmlns:mc="http://schemas.openxmlformats.org/markup-compatibility/2006" xmlns:a14="http://schemas.microsoft.com/office/drawing/2010/main">
        <mc:Choice Requires="a14">
          <p:sp>
            <p:nvSpPr>
              <p:cNvPr id="17" name="TextBox 16"/>
              <p:cNvSpPr txBox="1"/>
              <p:nvPr/>
            </p:nvSpPr>
            <p:spPr>
              <a:xfrm>
                <a:off x="1763688" y="3626163"/>
                <a:ext cx="4824536"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10</m:t>
                          </m:r>
                        </m:num>
                        <m:den>
                          <m:r>
                            <a:rPr lang="en-GB" sz="3200" b="0" i="1" smtClean="0">
                              <a:latin typeface="Cambria Math" panose="02040503050406030204" pitchFamily="18" charset="0"/>
                            </a:rPr>
                            <m:t>21</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14</m:t>
                          </m:r>
                        </m:num>
                        <m:den>
                          <m:r>
                            <a:rPr lang="en-GB" sz="3200" b="0" i="1" smtClean="0">
                              <a:latin typeface="Cambria Math" panose="02040503050406030204" pitchFamily="18" charset="0"/>
                            </a:rPr>
                            <m:t>15</m:t>
                          </m:r>
                        </m:den>
                      </m:f>
                      <m:r>
                        <a:rPr lang="en-GB" sz="3200" b="0"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𝟒</m:t>
                          </m:r>
                        </m:num>
                        <m:den>
                          <m:r>
                            <a:rPr lang="en-GB" sz="3200" b="1" i="1" smtClean="0">
                              <a:latin typeface="Cambria Math" panose="02040503050406030204" pitchFamily="18" charset="0"/>
                            </a:rPr>
                            <m:t>𝟗</m:t>
                          </m:r>
                        </m:den>
                      </m:f>
                    </m:oMath>
                  </m:oMathPara>
                </a14:m>
                <a:endParaRPr lang="en-GB" sz="3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1763688" y="3626163"/>
                <a:ext cx="4824536" cy="101752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11714" y="5056873"/>
                <a:ext cx="5319428"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𝑛</m:t>
                          </m:r>
                          <m:r>
                            <a:rPr lang="en-GB" sz="3200" b="0" i="1" smtClean="0">
                              <a:latin typeface="Cambria Math" panose="02040503050406030204" pitchFamily="18" charset="0"/>
                            </a:rPr>
                            <m:t>−1</m:t>
                          </m:r>
                        </m:num>
                        <m:den>
                          <m:r>
                            <a:rPr lang="en-GB" sz="3200" b="0" i="1" smtClean="0">
                              <a:latin typeface="Cambria Math" panose="02040503050406030204" pitchFamily="18" charset="0"/>
                            </a:rPr>
                            <m:t>𝑛</m:t>
                          </m:r>
                        </m:den>
                      </m:f>
                      <m:r>
                        <a:rPr lang="en-GB" sz="3200" b="0"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𝒏</m:t>
                          </m:r>
                        </m:den>
                      </m:f>
                    </m:oMath>
                  </m:oMathPara>
                </a14:m>
                <a:endParaRPr lang="en-GB" sz="3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911714" y="5056873"/>
                <a:ext cx="5319428" cy="1017523"/>
              </a:xfrm>
              <a:prstGeom prst="rect">
                <a:avLst/>
              </a:prstGeom>
              <a:blipFill rotWithShape="0">
                <a:blip r:embed="rId4"/>
                <a:stretch>
                  <a:fillRect/>
                </a:stretch>
              </a:blipFill>
            </p:spPr>
            <p:txBody>
              <a:bodyPr/>
              <a:lstStyle/>
              <a:p>
                <a:r>
                  <a:rPr lang="en-GB">
                    <a:noFill/>
                  </a:rPr>
                  <a:t> </a:t>
                </a:r>
              </a:p>
            </p:txBody>
          </p:sp>
        </mc:Fallback>
      </mc:AlternateContent>
      <p:sp>
        <p:nvSpPr>
          <p:cNvPr id="19" name="Rectangle 18"/>
          <p:cNvSpPr/>
          <p:nvPr/>
        </p:nvSpPr>
        <p:spPr>
          <a:xfrm>
            <a:off x="4941757" y="3573568"/>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0" name="Rectangle 19"/>
          <p:cNvSpPr/>
          <p:nvPr/>
        </p:nvSpPr>
        <p:spPr>
          <a:xfrm>
            <a:off x="6622858" y="4972979"/>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mc:AlternateContent xmlns:mc="http://schemas.openxmlformats.org/markup-compatibility/2006" xmlns:a14="http://schemas.microsoft.com/office/drawing/2010/main">
        <mc:Choice Requires="a14">
          <p:sp>
            <p:nvSpPr>
              <p:cNvPr id="7" name="TextBox 6"/>
              <p:cNvSpPr txBox="1"/>
              <p:nvPr/>
            </p:nvSpPr>
            <p:spPr>
              <a:xfrm>
                <a:off x="1356974" y="6116997"/>
                <a:ext cx="6972319" cy="646331"/>
              </a:xfrm>
              <a:prstGeom prst="rect">
                <a:avLst/>
              </a:prstGeom>
              <a:noFill/>
            </p:spPr>
            <p:txBody>
              <a:bodyPr wrap="square" rtlCol="0">
                <a:spAutoFit/>
              </a:bodyPr>
              <a:lstStyle/>
              <a:p>
                <a:r>
                  <a:rPr lang="en-GB" dirty="0" smtClean="0"/>
                  <a:t>We can see the numbers between 2 and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GB" dirty="0" smtClean="0"/>
                  <a:t> are common to top and bottom. This leaves just 1 in the numerator and </a:t>
                </a:r>
                <a14:m>
                  <m:oMath xmlns:m="http://schemas.openxmlformats.org/officeDocument/2006/math">
                    <m:r>
                      <a:rPr lang="en-GB" b="0" i="1" smtClean="0">
                        <a:latin typeface="Cambria Math" panose="02040503050406030204" pitchFamily="18" charset="0"/>
                      </a:rPr>
                      <m:t>𝑛</m:t>
                    </m:r>
                  </m:oMath>
                </a14:m>
                <a:r>
                  <a:rPr lang="en-GB" dirty="0" smtClean="0"/>
                  <a:t> in the denominator.</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1356974" y="6116997"/>
                <a:ext cx="6972319" cy="646331"/>
              </a:xfrm>
              <a:prstGeom prst="rect">
                <a:avLst/>
              </a:prstGeom>
              <a:blipFill rotWithShape="0">
                <a:blip r:embed="rId5"/>
                <a:stretch>
                  <a:fillRect l="-787"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999529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1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nextCondLst>
                <p:cond evt="onClick" delay="0">
                  <p:tgtEl>
                    <p:spTgt spid="20"/>
                  </p:tgtEl>
                </p:cond>
              </p:nextCondLst>
            </p:seq>
          </p:childTnLst>
        </p:cTn>
      </p:par>
    </p:tnLst>
    <p:bldLst>
      <p:bldP spid="9" grpId="0"/>
      <p:bldP spid="11" grpId="0"/>
      <p:bldP spid="13" grpId="0"/>
      <p:bldP spid="15" grpId="0"/>
      <p:bldP spid="16" grpId="0" animBg="1"/>
      <p:bldP spid="19" grpId="0" animBg="1"/>
      <p:bldP spid="20"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876256" y="764704"/>
            <a:ext cx="2088232" cy="646331"/>
          </a:xfrm>
          <a:prstGeom prst="rect">
            <a:avLst/>
          </a:prstGeom>
          <a:noFill/>
        </p:spPr>
        <p:txBody>
          <a:bodyPr wrap="square" rtlCol="0">
            <a:spAutoFit/>
          </a:bodyPr>
          <a:lstStyle/>
          <a:p>
            <a:r>
              <a:rPr lang="en-GB" dirty="0" smtClean="0"/>
              <a:t>Ensure you simplify your fraction.</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610988" y="908720"/>
                <a:ext cx="7920880" cy="399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11</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𝟏𝟓</m:t>
                          </m:r>
                        </m:num>
                        <m:den>
                          <m:r>
                            <a:rPr lang="en-GB" sz="2400" b="1" i="1" smtClean="0">
                              <a:latin typeface="Cambria Math" panose="02040503050406030204" pitchFamily="18" charset="0"/>
                            </a:rPr>
                            <m:t>𝟕𝟕</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13</m:t>
                          </m:r>
                        </m:num>
                        <m:den>
                          <m:r>
                            <a:rPr lang="en-GB" sz="2400" b="0" i="1" smtClean="0">
                              <a:latin typeface="Cambria Math" panose="02040503050406030204" pitchFamily="18" charset="0"/>
                            </a:rPr>
                            <m:t>80</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39</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𝟏𝟐</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14</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15</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998</m:t>
                          </m:r>
                        </m:num>
                        <m:den>
                          <m:r>
                            <a:rPr lang="en-GB" sz="2400" b="0" i="1" smtClean="0">
                              <a:latin typeface="Cambria Math" panose="02040503050406030204" pitchFamily="18" charset="0"/>
                            </a:rPr>
                            <m:t>1000</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𝟐</m:t>
                          </m:r>
                        </m:num>
                        <m:den>
                          <m:r>
                            <a:rPr lang="en-GB" sz="2400" b="1" i="1" smtClean="0">
                              <a:latin typeface="Cambria Math" panose="02040503050406030204" pitchFamily="18" charset="0"/>
                            </a:rPr>
                            <m:t>𝟗𝟗𝟗</m:t>
                          </m:r>
                          <m:r>
                            <a:rPr lang="en-GB" sz="2400" b="1" i="1" smtClean="0">
                              <a:latin typeface="Cambria Math" panose="02040503050406030204" pitchFamily="18" charset="0"/>
                            </a:rPr>
                            <m:t>×</m:t>
                          </m:r>
                          <m:r>
                            <a:rPr lang="en-GB" sz="2400" b="1" i="1" smtClean="0">
                              <a:latin typeface="Cambria Math" panose="02040503050406030204" pitchFamily="18" charset="0"/>
                            </a:rPr>
                            <m:t>𝟏𝟎𝟎𝟎</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𝟒𝟗𝟗𝟓𝟎𝟎</m:t>
                          </m:r>
                        </m:den>
                      </m:f>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0988" y="908720"/>
                <a:ext cx="7920880" cy="3996928"/>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2267744" y="5067013"/>
            <a:ext cx="4968552" cy="923330"/>
          </a:xfrm>
          <a:prstGeom prst="rect">
            <a:avLst/>
          </a:prstGeom>
          <a:noFill/>
        </p:spPr>
        <p:txBody>
          <a:bodyPr wrap="square" rtlCol="0">
            <a:spAutoFit/>
          </a:bodyPr>
          <a:lstStyle/>
          <a:p>
            <a:r>
              <a:rPr lang="en-GB" dirty="0" smtClean="0"/>
              <a:t>All numbers between 3 and 998 will cancel top and bottom. This leaves just 1 and 2 in the numerator and 999 and 1000 in the denominator.</a:t>
            </a:r>
            <a:endParaRPr lang="en-GB" dirty="0"/>
          </a:p>
        </p:txBody>
      </p:sp>
      <p:sp>
        <p:nvSpPr>
          <p:cNvPr id="8" name="Rectangle 7"/>
          <p:cNvSpPr/>
          <p:nvPr/>
        </p:nvSpPr>
        <p:spPr>
          <a:xfrm>
            <a:off x="2114336" y="902368"/>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 name="Rectangle 8"/>
          <p:cNvSpPr/>
          <p:nvPr/>
        </p:nvSpPr>
        <p:spPr>
          <a:xfrm>
            <a:off x="2267744" y="1998515"/>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2220762" y="3057001"/>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Rectangle 10"/>
          <p:cNvSpPr/>
          <p:nvPr/>
        </p:nvSpPr>
        <p:spPr>
          <a:xfrm>
            <a:off x="5076056" y="4115488"/>
            <a:ext cx="3312368"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2" name="Rectangle 11"/>
          <p:cNvSpPr/>
          <p:nvPr/>
        </p:nvSpPr>
        <p:spPr>
          <a:xfrm>
            <a:off x="179512" y="1124744"/>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A</a:t>
            </a:r>
            <a:endParaRPr lang="en-GB" dirty="0"/>
          </a:p>
        </p:txBody>
      </p:sp>
      <p:sp>
        <p:nvSpPr>
          <p:cNvPr id="13" name="Rectangle 12"/>
          <p:cNvSpPr/>
          <p:nvPr/>
        </p:nvSpPr>
        <p:spPr>
          <a:xfrm>
            <a:off x="179512" y="2082409"/>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B</a:t>
            </a:r>
            <a:endParaRPr lang="en-GB" dirty="0"/>
          </a:p>
        </p:txBody>
      </p:sp>
      <p:sp>
        <p:nvSpPr>
          <p:cNvPr id="14" name="Rectangle 13"/>
          <p:cNvSpPr/>
          <p:nvPr/>
        </p:nvSpPr>
        <p:spPr>
          <a:xfrm>
            <a:off x="179512" y="3236057"/>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C</a:t>
            </a:r>
            <a:endParaRPr lang="en-GB" dirty="0"/>
          </a:p>
        </p:txBody>
      </p:sp>
      <p:sp>
        <p:nvSpPr>
          <p:cNvPr id="15" name="Rectangle 14"/>
          <p:cNvSpPr/>
          <p:nvPr/>
        </p:nvSpPr>
        <p:spPr>
          <a:xfrm>
            <a:off x="179512" y="4294544"/>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Tree>
    <p:extLst>
      <p:ext uri="{BB962C8B-B14F-4D97-AF65-F5344CB8AC3E}">
        <p14:creationId xmlns:p14="http://schemas.microsoft.com/office/powerpoint/2010/main" val="2707570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nextCondLst>
                <p:cond evt="onClick" delay="0">
                  <p:tgtEl>
                    <p:spTgt spid="11"/>
                  </p:tgtEl>
                </p:cond>
              </p:nextCondLst>
            </p:seq>
          </p:childTnLst>
        </p:cTn>
      </p:par>
    </p:tnLst>
    <p:bldLst>
      <p:bldP spid="7" grpId="0"/>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2</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421904" y="689199"/>
                <a:ext cx="4823864" cy="6596614"/>
              </a:xfrm>
              <a:prstGeom prst="rect">
                <a:avLst/>
              </a:prstGeom>
              <a:noFill/>
            </p:spPr>
            <p:txBody>
              <a:bodyPr wrap="square" rtlCol="0">
                <a:spAutoFit/>
              </a:bodyPr>
              <a:lstStyle/>
              <a:p>
                <a:r>
                  <a:rPr lang="en-GB" sz="1600" dirty="0" smtClean="0"/>
                  <a:t>Convert the following to mixed numbers:</a:t>
                </a:r>
              </a:p>
              <a:p>
                <a14:m>
                  <m:oMath xmlns:m="http://schemas.openxmlformats.org/officeDocument/2006/math">
                    <m:f>
                      <m:fPr>
                        <m:ctrlPr>
                          <a:rPr lang="en-GB" b="0" i="1" smtClean="0">
                            <a:latin typeface="Cambria Math"/>
                          </a:rPr>
                        </m:ctrlPr>
                      </m:fPr>
                      <m:num>
                        <m:r>
                          <a:rPr lang="en-GB" b="0" i="1" smtClean="0">
                            <a:latin typeface="Cambria Math"/>
                          </a:rPr>
                          <m:t>8</m:t>
                        </m:r>
                      </m:num>
                      <m:den>
                        <m:r>
                          <a:rPr lang="en-GB" b="0" i="1" smtClean="0">
                            <a:latin typeface="Cambria Math"/>
                          </a:rPr>
                          <m:t>7</m:t>
                        </m:r>
                      </m:den>
                    </m:f>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7</m:t>
                        </m:r>
                      </m:den>
                    </m:f>
                  </m:oMath>
                </a14:m>
                <a:r>
                  <a:rPr lang="en-GB" dirty="0" smtClean="0"/>
                  <a:t>		</a:t>
                </a:r>
                <a14:m>
                  <m:oMath xmlns:m="http://schemas.openxmlformats.org/officeDocument/2006/math">
                    <m:f>
                      <m:fPr>
                        <m:ctrlPr>
                          <a:rPr lang="en-GB" b="0" i="1" smtClean="0">
                            <a:latin typeface="Cambria Math"/>
                          </a:rPr>
                        </m:ctrlPr>
                      </m:fPr>
                      <m:num>
                        <m:r>
                          <a:rPr lang="en-GB" b="0" i="1" smtClean="0">
                            <a:latin typeface="Cambria Math"/>
                          </a:rPr>
                          <m:t>8</m:t>
                        </m:r>
                      </m:num>
                      <m:den>
                        <m:r>
                          <a:rPr lang="en-GB" b="0" i="1" smtClean="0">
                            <a:latin typeface="Cambria Math"/>
                          </a:rPr>
                          <m:t>5</m:t>
                        </m:r>
                      </m:den>
                    </m:f>
                    <m:r>
                      <a:rPr lang="en-GB" b="0" i="1" smtClean="0">
                        <a:latin typeface="Cambria Math"/>
                      </a:rPr>
                      <m:t>⇒1</m:t>
                    </m:r>
                    <m:f>
                      <m:fPr>
                        <m:ctrlPr>
                          <a:rPr lang="en-GB" b="0" i="1" smtClean="0">
                            <a:latin typeface="Cambria Math"/>
                          </a:rPr>
                        </m:ctrlPr>
                      </m:fPr>
                      <m:num>
                        <m:r>
                          <a:rPr lang="en-GB" b="0" i="1" smtClean="0">
                            <a:latin typeface="Cambria Math"/>
                          </a:rPr>
                          <m:t>3</m:t>
                        </m:r>
                      </m:num>
                      <m:den>
                        <m:r>
                          <a:rPr lang="en-GB" b="0" i="1" smtClean="0">
                            <a:latin typeface="Cambria Math"/>
                          </a:rPr>
                          <m:t>5</m:t>
                        </m:r>
                      </m:den>
                    </m:f>
                  </m:oMath>
                </a14:m>
                <a:r>
                  <a:rPr lang="en-GB" dirty="0" smtClean="0"/>
                  <a:t>	</a:t>
                </a:r>
                <a:endParaRPr lang="en-GB" dirty="0"/>
              </a:p>
              <a:p>
                <a14:m>
                  <m:oMath xmlns:m="http://schemas.openxmlformats.org/officeDocument/2006/math">
                    <m:f>
                      <m:fPr>
                        <m:ctrlPr>
                          <a:rPr lang="en-GB" b="0" i="1" smtClean="0">
                            <a:latin typeface="Cambria Math"/>
                          </a:rPr>
                        </m:ctrlPr>
                      </m:fPr>
                      <m:num>
                        <m:r>
                          <a:rPr lang="en-GB" b="0" i="1" smtClean="0">
                            <a:latin typeface="Cambria Math"/>
                          </a:rPr>
                          <m:t>11</m:t>
                        </m:r>
                      </m:num>
                      <m:den>
                        <m:r>
                          <a:rPr lang="en-GB" b="0" i="1" smtClean="0">
                            <a:latin typeface="Cambria Math"/>
                          </a:rPr>
                          <m:t>3</m:t>
                        </m:r>
                      </m:den>
                    </m:f>
                    <m:r>
                      <a:rPr lang="en-GB" b="0" i="1" smtClean="0">
                        <a:latin typeface="Cambria Math"/>
                      </a:rPr>
                      <m:t>⇒3</m:t>
                    </m:r>
                    <m:f>
                      <m:fPr>
                        <m:ctrlPr>
                          <a:rPr lang="en-GB" b="0" i="1" smtClean="0">
                            <a:latin typeface="Cambria Math"/>
                          </a:rPr>
                        </m:ctrlPr>
                      </m:fPr>
                      <m:num>
                        <m:r>
                          <a:rPr lang="en-GB" b="0" i="1" smtClean="0">
                            <a:latin typeface="Cambria Math"/>
                          </a:rPr>
                          <m:t>2</m:t>
                        </m:r>
                      </m:num>
                      <m:den>
                        <m:r>
                          <a:rPr lang="en-GB" b="0" i="1" smtClean="0">
                            <a:latin typeface="Cambria Math"/>
                          </a:rPr>
                          <m:t>3</m:t>
                        </m:r>
                      </m:den>
                    </m:f>
                  </m:oMath>
                </a14:m>
                <a:r>
                  <a:rPr lang="en-GB" dirty="0" smtClean="0"/>
                  <a:t>		</a:t>
                </a:r>
                <a14:m>
                  <m:oMath xmlns:m="http://schemas.openxmlformats.org/officeDocument/2006/math">
                    <m:f>
                      <m:fPr>
                        <m:ctrlPr>
                          <a:rPr lang="en-GB" b="0" i="1" smtClean="0">
                            <a:latin typeface="Cambria Math"/>
                          </a:rPr>
                        </m:ctrlPr>
                      </m:fPr>
                      <m:num>
                        <m:r>
                          <a:rPr lang="en-GB" b="0" i="1" smtClean="0">
                            <a:latin typeface="Cambria Math"/>
                          </a:rPr>
                          <m:t>19</m:t>
                        </m:r>
                      </m:num>
                      <m:den>
                        <m:r>
                          <a:rPr lang="en-GB" b="0" i="1" smtClean="0">
                            <a:latin typeface="Cambria Math"/>
                          </a:rPr>
                          <m:t>4</m:t>
                        </m:r>
                      </m:den>
                    </m:f>
                    <m:r>
                      <a:rPr lang="en-GB" b="0" i="1" smtClean="0">
                        <a:latin typeface="Cambria Math"/>
                      </a:rPr>
                      <m:t>⇒4</m:t>
                    </m:r>
                    <m:f>
                      <m:fPr>
                        <m:ctrlPr>
                          <a:rPr lang="en-GB" b="0" i="1" smtClean="0">
                            <a:latin typeface="Cambria Math"/>
                          </a:rPr>
                        </m:ctrlPr>
                      </m:fPr>
                      <m:num>
                        <m:r>
                          <a:rPr lang="en-GB" b="0" i="1" smtClean="0">
                            <a:latin typeface="Cambria Math"/>
                          </a:rPr>
                          <m:t>3</m:t>
                        </m:r>
                      </m:num>
                      <m:den>
                        <m:r>
                          <a:rPr lang="en-GB" b="0" i="1" smtClean="0">
                            <a:latin typeface="Cambria Math"/>
                          </a:rPr>
                          <m:t>4</m:t>
                        </m:r>
                      </m:den>
                    </m:f>
                  </m:oMath>
                </a14:m>
                <a:endParaRPr lang="en-GB" dirty="0" smtClean="0"/>
              </a:p>
              <a:p>
                <a14:m>
                  <m:oMath xmlns:m="http://schemas.openxmlformats.org/officeDocument/2006/math">
                    <m:f>
                      <m:fPr>
                        <m:ctrlPr>
                          <a:rPr lang="en-GB" b="0" i="1" smtClean="0">
                            <a:latin typeface="Cambria Math"/>
                          </a:rPr>
                        </m:ctrlPr>
                      </m:fPr>
                      <m:num>
                        <m:r>
                          <a:rPr lang="en-GB" b="0" i="1" smtClean="0">
                            <a:latin typeface="Cambria Math"/>
                          </a:rPr>
                          <m:t>59</m:t>
                        </m:r>
                      </m:num>
                      <m:den>
                        <m:r>
                          <a:rPr lang="en-GB" b="0" i="1" smtClean="0">
                            <a:latin typeface="Cambria Math"/>
                          </a:rPr>
                          <m:t>6</m:t>
                        </m:r>
                      </m:den>
                    </m:f>
                    <m:r>
                      <a:rPr lang="en-GB" b="0" i="1" smtClean="0">
                        <a:latin typeface="Cambria Math"/>
                      </a:rPr>
                      <m:t>⇒9</m:t>
                    </m:r>
                    <m:f>
                      <m:fPr>
                        <m:ctrlPr>
                          <a:rPr lang="en-GB" b="0" i="1" smtClean="0">
                            <a:latin typeface="Cambria Math"/>
                          </a:rPr>
                        </m:ctrlPr>
                      </m:fPr>
                      <m:num>
                        <m:r>
                          <a:rPr lang="en-GB" b="0" i="1" smtClean="0">
                            <a:latin typeface="Cambria Math"/>
                          </a:rPr>
                          <m:t>5</m:t>
                        </m:r>
                      </m:num>
                      <m:den>
                        <m:r>
                          <a:rPr lang="en-GB" b="0" i="1" smtClean="0">
                            <a:latin typeface="Cambria Math"/>
                          </a:rPr>
                          <m:t>6</m:t>
                        </m:r>
                      </m:den>
                    </m:f>
                  </m:oMath>
                </a14:m>
                <a:r>
                  <a:rPr lang="en-GB" dirty="0" smtClean="0"/>
                  <a:t>		</a:t>
                </a:r>
                <a14:m>
                  <m:oMath xmlns:m="http://schemas.openxmlformats.org/officeDocument/2006/math">
                    <m:f>
                      <m:fPr>
                        <m:ctrlPr>
                          <a:rPr lang="en-GB" b="0" i="1" smtClean="0">
                            <a:latin typeface="Cambria Math"/>
                          </a:rPr>
                        </m:ctrlPr>
                      </m:fPr>
                      <m:num>
                        <m:r>
                          <a:rPr lang="en-GB" b="0" i="1" smtClean="0">
                            <a:latin typeface="Cambria Math"/>
                          </a:rPr>
                          <m:t>111</m:t>
                        </m:r>
                      </m:num>
                      <m:den>
                        <m:r>
                          <a:rPr lang="en-GB" b="0" i="1" smtClean="0">
                            <a:latin typeface="Cambria Math"/>
                          </a:rPr>
                          <m:t>5</m:t>
                        </m:r>
                      </m:den>
                    </m:f>
                    <m:r>
                      <a:rPr lang="en-GB" b="0" i="1" smtClean="0">
                        <a:latin typeface="Cambria Math"/>
                      </a:rPr>
                      <m:t>⇒22</m:t>
                    </m:r>
                    <m:f>
                      <m:fPr>
                        <m:ctrlPr>
                          <a:rPr lang="en-GB" b="0" i="1" smtClean="0">
                            <a:latin typeface="Cambria Math"/>
                          </a:rPr>
                        </m:ctrlPr>
                      </m:fPr>
                      <m:num>
                        <m:r>
                          <a:rPr lang="en-GB" b="0" i="1" smtClean="0">
                            <a:latin typeface="Cambria Math"/>
                          </a:rPr>
                          <m:t>1</m:t>
                        </m:r>
                      </m:num>
                      <m:den>
                        <m:r>
                          <a:rPr lang="en-GB" b="0" i="1" smtClean="0">
                            <a:latin typeface="Cambria Math"/>
                          </a:rPr>
                          <m:t>5</m:t>
                        </m:r>
                      </m:den>
                    </m:f>
                  </m:oMath>
                </a14:m>
                <a:endParaRPr lang="en-GB" dirty="0" smtClean="0"/>
              </a:p>
              <a:p>
                <a:r>
                  <a:rPr lang="en-GB" sz="1600" dirty="0" smtClean="0"/>
                  <a:t>Convert the following to improper fractions:</a:t>
                </a:r>
              </a:p>
              <a:p>
                <a14:m>
                  <m:oMath xmlns:m="http://schemas.openxmlformats.org/officeDocument/2006/math">
                    <m:r>
                      <a:rPr lang="en-GB" b="0" i="1" smtClean="0">
                        <a:latin typeface="Cambria Math"/>
                      </a:rPr>
                      <m:t>2</m:t>
                    </m:r>
                    <m:f>
                      <m:fPr>
                        <m:ctrlPr>
                          <a:rPr lang="en-GB" b="0" i="1" smtClean="0">
                            <a:latin typeface="Cambria Math"/>
                          </a:rPr>
                        </m:ctrlPr>
                      </m:fPr>
                      <m:num>
                        <m:r>
                          <a:rPr lang="en-GB" b="0" i="1" smtClean="0">
                            <a:latin typeface="Cambria Math"/>
                          </a:rPr>
                          <m:t>1</m:t>
                        </m:r>
                      </m:num>
                      <m:den>
                        <m:r>
                          <a:rPr lang="en-GB" b="0" i="1" smtClean="0">
                            <a:latin typeface="Cambria Math"/>
                          </a:rPr>
                          <m:t>2</m:t>
                        </m:r>
                      </m:den>
                    </m:f>
                    <m:r>
                      <a:rPr lang="en-GB" b="0" i="1" smtClean="0">
                        <a:latin typeface="Cambria Math"/>
                      </a:rPr>
                      <m:t>⇒</m:t>
                    </m:r>
                    <m:f>
                      <m:fPr>
                        <m:ctrlPr>
                          <a:rPr lang="en-GB" b="0" i="1" smtClean="0">
                            <a:latin typeface="Cambria Math"/>
                          </a:rPr>
                        </m:ctrlPr>
                      </m:fPr>
                      <m:num>
                        <m:r>
                          <a:rPr lang="en-GB" b="0" i="1" smtClean="0">
                            <a:latin typeface="Cambria Math"/>
                          </a:rPr>
                          <m:t>5</m:t>
                        </m:r>
                      </m:num>
                      <m:den>
                        <m:r>
                          <a:rPr lang="en-GB" b="0" i="1" smtClean="0">
                            <a:latin typeface="Cambria Math"/>
                          </a:rPr>
                          <m:t>2</m:t>
                        </m:r>
                      </m:den>
                    </m:f>
                  </m:oMath>
                </a14:m>
                <a:r>
                  <a:rPr lang="en-GB" b="0" dirty="0" smtClean="0"/>
                  <a:t>		</a:t>
                </a:r>
                <a14:m>
                  <m:oMath xmlns:m="http://schemas.openxmlformats.org/officeDocument/2006/math">
                    <m:r>
                      <a:rPr lang="en-GB" b="0" i="1" smtClean="0">
                        <a:latin typeface="Cambria Math"/>
                      </a:rPr>
                      <m:t>3</m:t>
                    </m:r>
                    <m:f>
                      <m:fPr>
                        <m:ctrlPr>
                          <a:rPr lang="en-GB" b="0" i="1" smtClean="0">
                            <a:latin typeface="Cambria Math"/>
                          </a:rPr>
                        </m:ctrlPr>
                      </m:fPr>
                      <m:num>
                        <m:r>
                          <a:rPr lang="en-GB" b="0" i="1" smtClean="0">
                            <a:latin typeface="Cambria Math"/>
                          </a:rPr>
                          <m:t>5</m:t>
                        </m:r>
                      </m:num>
                      <m:den>
                        <m:r>
                          <a:rPr lang="en-GB" b="0" i="1" smtClean="0">
                            <a:latin typeface="Cambria Math"/>
                          </a:rPr>
                          <m:t>9</m:t>
                        </m:r>
                      </m:den>
                    </m:f>
                    <m:r>
                      <a:rPr lang="en-GB" b="0" i="1" smtClean="0">
                        <a:latin typeface="Cambria Math"/>
                      </a:rPr>
                      <m:t>⇒</m:t>
                    </m:r>
                    <m:f>
                      <m:fPr>
                        <m:ctrlPr>
                          <a:rPr lang="en-GB" b="0" i="1" smtClean="0">
                            <a:latin typeface="Cambria Math"/>
                          </a:rPr>
                        </m:ctrlPr>
                      </m:fPr>
                      <m:num>
                        <m:r>
                          <a:rPr lang="en-GB" b="0" i="1" smtClean="0">
                            <a:latin typeface="Cambria Math"/>
                          </a:rPr>
                          <m:t>32</m:t>
                        </m:r>
                      </m:num>
                      <m:den>
                        <m:r>
                          <a:rPr lang="en-GB" b="0" i="1" smtClean="0">
                            <a:latin typeface="Cambria Math"/>
                          </a:rPr>
                          <m:t>9</m:t>
                        </m:r>
                      </m:den>
                    </m:f>
                  </m:oMath>
                </a14:m>
                <a:endParaRPr lang="en-GB" dirty="0" smtClean="0"/>
              </a:p>
              <a:p>
                <a14:m>
                  <m:oMath xmlns:m="http://schemas.openxmlformats.org/officeDocument/2006/math">
                    <m:r>
                      <a:rPr lang="en-GB" b="0" i="1" smtClean="0">
                        <a:latin typeface="Cambria Math"/>
                      </a:rPr>
                      <m:t>7</m:t>
                    </m:r>
                    <m:f>
                      <m:fPr>
                        <m:ctrlPr>
                          <a:rPr lang="en-GB" b="0" i="1" smtClean="0">
                            <a:latin typeface="Cambria Math"/>
                          </a:rPr>
                        </m:ctrlPr>
                      </m:fPr>
                      <m:num>
                        <m:r>
                          <a:rPr lang="en-GB" b="0" i="1" smtClean="0">
                            <a:latin typeface="Cambria Math"/>
                          </a:rPr>
                          <m:t>2</m:t>
                        </m:r>
                      </m:num>
                      <m:den>
                        <m:r>
                          <a:rPr lang="en-GB" b="0" i="1" smtClean="0">
                            <a:latin typeface="Cambria Math"/>
                          </a:rPr>
                          <m:t>3</m:t>
                        </m:r>
                      </m:den>
                    </m:f>
                    <m:r>
                      <a:rPr lang="en-GB" b="0" i="1" smtClean="0">
                        <a:latin typeface="Cambria Math"/>
                      </a:rPr>
                      <m:t>⇒</m:t>
                    </m:r>
                    <m:f>
                      <m:fPr>
                        <m:ctrlPr>
                          <a:rPr lang="en-GB" b="0" i="1" smtClean="0">
                            <a:latin typeface="Cambria Math"/>
                          </a:rPr>
                        </m:ctrlPr>
                      </m:fPr>
                      <m:num>
                        <m:r>
                          <a:rPr lang="en-GB" b="0" i="1" smtClean="0">
                            <a:latin typeface="Cambria Math"/>
                          </a:rPr>
                          <m:t>23</m:t>
                        </m:r>
                      </m:num>
                      <m:den>
                        <m:r>
                          <a:rPr lang="en-GB" b="0" i="1" smtClean="0">
                            <a:latin typeface="Cambria Math"/>
                          </a:rPr>
                          <m:t>3</m:t>
                        </m:r>
                      </m:den>
                    </m:f>
                  </m:oMath>
                </a14:m>
                <a:r>
                  <a:rPr lang="en-GB" dirty="0" smtClean="0"/>
                  <a:t>		</a:t>
                </a:r>
                <a14:m>
                  <m:oMath xmlns:m="http://schemas.openxmlformats.org/officeDocument/2006/math">
                    <m:r>
                      <a:rPr lang="en-GB" b="0" i="1" smtClean="0">
                        <a:latin typeface="Cambria Math"/>
                      </a:rPr>
                      <m:t>3</m:t>
                    </m:r>
                    <m:f>
                      <m:fPr>
                        <m:ctrlPr>
                          <a:rPr lang="en-GB" b="0" i="1" smtClean="0">
                            <a:latin typeface="Cambria Math"/>
                          </a:rPr>
                        </m:ctrlPr>
                      </m:fPr>
                      <m:num>
                        <m:r>
                          <a:rPr lang="en-GB" b="0" i="1" smtClean="0">
                            <a:latin typeface="Cambria Math"/>
                          </a:rPr>
                          <m:t>4</m:t>
                        </m:r>
                      </m:num>
                      <m:den>
                        <m:r>
                          <a:rPr lang="en-GB" b="0" i="1" smtClean="0">
                            <a:latin typeface="Cambria Math"/>
                          </a:rPr>
                          <m:t>5</m:t>
                        </m:r>
                      </m:den>
                    </m:f>
                    <m:r>
                      <a:rPr lang="en-GB" b="0" i="1" smtClean="0">
                        <a:latin typeface="Cambria Math"/>
                      </a:rPr>
                      <m:t>⇒</m:t>
                    </m:r>
                    <m:f>
                      <m:fPr>
                        <m:ctrlPr>
                          <a:rPr lang="en-GB" b="0" i="1" smtClean="0">
                            <a:latin typeface="Cambria Math"/>
                          </a:rPr>
                        </m:ctrlPr>
                      </m:fPr>
                      <m:num>
                        <m:r>
                          <a:rPr lang="en-GB" b="0" i="1" smtClean="0">
                            <a:latin typeface="Cambria Math"/>
                          </a:rPr>
                          <m:t>19</m:t>
                        </m:r>
                      </m:num>
                      <m:den>
                        <m:r>
                          <a:rPr lang="en-GB" b="0" i="1" smtClean="0">
                            <a:latin typeface="Cambria Math"/>
                          </a:rPr>
                          <m:t>5</m:t>
                        </m:r>
                      </m:den>
                    </m:f>
                  </m:oMath>
                </a14:m>
                <a:endParaRPr lang="en-GB" dirty="0" smtClean="0"/>
              </a:p>
              <a:p>
                <a:endParaRPr lang="en-GB" sz="1600" dirty="0" smtClean="0"/>
              </a:p>
              <a:p>
                <a:r>
                  <a:rPr lang="en-GB" sz="1600" dirty="0" smtClean="0"/>
                  <a:t>Calculate the following (leave answer as mixed number)</a:t>
                </a:r>
              </a:p>
              <a:p>
                <a14:m>
                  <m:oMath xmlns:m="http://schemas.openxmlformats.org/officeDocument/2006/math">
                    <m:r>
                      <a:rPr lang="en-GB" b="0" i="1" smtClean="0">
                        <a:latin typeface="Cambria Math"/>
                      </a:rPr>
                      <m:t>2</m:t>
                    </m:r>
                    <m:f>
                      <m:fPr>
                        <m:ctrlPr>
                          <a:rPr lang="en-GB" b="0" i="1" smtClean="0">
                            <a:latin typeface="Cambria Math"/>
                          </a:rPr>
                        </m:ctrlPr>
                      </m:fPr>
                      <m:num>
                        <m:r>
                          <a:rPr lang="en-GB" b="0" i="1" smtClean="0">
                            <a:latin typeface="Cambria Math"/>
                          </a:rPr>
                          <m:t>1</m:t>
                        </m:r>
                      </m:num>
                      <m:den>
                        <m:r>
                          <a:rPr lang="en-GB" b="0" i="1" smtClean="0">
                            <a:latin typeface="Cambria Math"/>
                          </a:rPr>
                          <m:t>2</m:t>
                        </m:r>
                      </m:den>
                    </m:f>
                    <m:r>
                      <a:rPr lang="en-GB" b="0" i="1" smtClean="0">
                        <a:latin typeface="Cambria Math"/>
                      </a:rPr>
                      <m:t>+</m:t>
                    </m:r>
                    <m:f>
                      <m:fPr>
                        <m:ctrlPr>
                          <a:rPr lang="en-GB" b="0" i="1" smtClean="0">
                            <a:latin typeface="Cambria Math"/>
                          </a:rPr>
                        </m:ctrlPr>
                      </m:fPr>
                      <m:num>
                        <m:r>
                          <a:rPr lang="en-GB" b="0" i="1" smtClean="0">
                            <a:latin typeface="Cambria Math"/>
                          </a:rPr>
                          <m:t>3</m:t>
                        </m:r>
                      </m:num>
                      <m:den>
                        <m:r>
                          <a:rPr lang="en-GB" b="0" i="1" smtClean="0">
                            <a:latin typeface="Cambria Math"/>
                          </a:rPr>
                          <m:t>4</m:t>
                        </m:r>
                      </m:den>
                    </m:f>
                    <m:r>
                      <a:rPr lang="en-GB" b="0" i="1" smtClean="0">
                        <a:latin typeface="Cambria Math"/>
                      </a:rPr>
                      <m:t>=3</m:t>
                    </m:r>
                    <m:f>
                      <m:fPr>
                        <m:ctrlPr>
                          <a:rPr lang="en-GB" b="0" i="1" smtClean="0">
                            <a:latin typeface="Cambria Math"/>
                          </a:rPr>
                        </m:ctrlPr>
                      </m:fPr>
                      <m:num>
                        <m:r>
                          <a:rPr lang="en-GB" b="0" i="1" smtClean="0">
                            <a:latin typeface="Cambria Math"/>
                          </a:rPr>
                          <m:t>1</m:t>
                        </m:r>
                      </m:num>
                      <m:den>
                        <m:r>
                          <a:rPr lang="en-GB" b="0" i="1" smtClean="0">
                            <a:latin typeface="Cambria Math"/>
                          </a:rPr>
                          <m:t>4</m:t>
                        </m:r>
                      </m:den>
                    </m:f>
                  </m:oMath>
                </a14:m>
                <a:r>
                  <a:rPr lang="en-GB" dirty="0" smtClean="0"/>
                  <a:t>	</a:t>
                </a:r>
                <a14:m>
                  <m:oMath xmlns:m="http://schemas.openxmlformats.org/officeDocument/2006/math">
                    <m:r>
                      <a:rPr lang="en-GB" i="1">
                        <a:latin typeface="Cambria Math"/>
                      </a:rPr>
                      <m:t>5</m:t>
                    </m:r>
                    <m:f>
                      <m:fPr>
                        <m:ctrlPr>
                          <a:rPr lang="en-GB" b="0" i="1" smtClean="0">
                            <a:latin typeface="Cambria Math"/>
                          </a:rPr>
                        </m:ctrlPr>
                      </m:fPr>
                      <m:num>
                        <m:r>
                          <a:rPr lang="en-GB" b="0" i="1" smtClean="0">
                            <a:latin typeface="Cambria Math"/>
                          </a:rPr>
                          <m:t>3</m:t>
                        </m:r>
                      </m:num>
                      <m:den>
                        <m:r>
                          <a:rPr lang="en-GB" b="0" i="1" smtClean="0">
                            <a:latin typeface="Cambria Math"/>
                          </a:rPr>
                          <m:t>4</m:t>
                        </m:r>
                      </m:den>
                    </m:f>
                    <m:r>
                      <a:rPr lang="en-GB" b="0" i="1" smtClean="0">
                        <a:latin typeface="Cambria Math"/>
                      </a:rPr>
                      <m:t>+2</m:t>
                    </m:r>
                    <m:f>
                      <m:fPr>
                        <m:ctrlPr>
                          <a:rPr lang="en-GB" b="0" i="1" smtClean="0">
                            <a:latin typeface="Cambria Math"/>
                          </a:rPr>
                        </m:ctrlPr>
                      </m:fPr>
                      <m:num>
                        <m:r>
                          <a:rPr lang="en-GB" b="0" i="1" smtClean="0">
                            <a:latin typeface="Cambria Math"/>
                          </a:rPr>
                          <m:t>2</m:t>
                        </m:r>
                      </m:num>
                      <m:den>
                        <m:r>
                          <a:rPr lang="en-GB" b="0" i="1" smtClean="0">
                            <a:latin typeface="Cambria Math"/>
                          </a:rPr>
                          <m:t>5</m:t>
                        </m:r>
                      </m:den>
                    </m:f>
                    <m:r>
                      <a:rPr lang="en-GB" b="0" i="1" smtClean="0">
                        <a:latin typeface="Cambria Math"/>
                      </a:rPr>
                      <m:t>=8</m:t>
                    </m:r>
                    <m:f>
                      <m:fPr>
                        <m:ctrlPr>
                          <a:rPr lang="en-GB" b="0" i="1" smtClean="0">
                            <a:latin typeface="Cambria Math"/>
                          </a:rPr>
                        </m:ctrlPr>
                      </m:fPr>
                      <m:num>
                        <m:r>
                          <a:rPr lang="en-GB" b="0" i="1" smtClean="0">
                            <a:latin typeface="Cambria Math"/>
                          </a:rPr>
                          <m:t>3</m:t>
                        </m:r>
                      </m:num>
                      <m:den>
                        <m:r>
                          <a:rPr lang="en-GB" b="0" i="1" smtClean="0">
                            <a:latin typeface="Cambria Math"/>
                          </a:rPr>
                          <m:t>20</m:t>
                        </m:r>
                      </m:den>
                    </m:f>
                  </m:oMath>
                </a14:m>
                <a:endParaRPr lang="en-GB" dirty="0" smtClean="0"/>
              </a:p>
              <a:p>
                <a14:m>
                  <m:oMath xmlns:m="http://schemas.openxmlformats.org/officeDocument/2006/math">
                    <m:r>
                      <a:rPr lang="en-GB" b="0" i="1" smtClean="0">
                        <a:latin typeface="Cambria Math"/>
                      </a:rPr>
                      <m:t>4</m:t>
                    </m:r>
                    <m:f>
                      <m:fPr>
                        <m:ctrlPr>
                          <a:rPr lang="en-GB" b="0" i="1" smtClean="0">
                            <a:latin typeface="Cambria Math"/>
                          </a:rPr>
                        </m:ctrlPr>
                      </m:fPr>
                      <m:num>
                        <m:r>
                          <a:rPr lang="en-GB" b="0" i="1" smtClean="0">
                            <a:latin typeface="Cambria Math"/>
                          </a:rPr>
                          <m:t>1</m:t>
                        </m:r>
                      </m:num>
                      <m:den>
                        <m:r>
                          <a:rPr lang="en-GB" b="0" i="1" smtClean="0">
                            <a:latin typeface="Cambria Math"/>
                          </a:rPr>
                          <m:t>5</m:t>
                        </m:r>
                      </m:den>
                    </m:f>
                    <m:r>
                      <a:rPr lang="en-GB" b="0" i="1" smtClean="0">
                        <a:latin typeface="Cambria Math"/>
                      </a:rPr>
                      <m:t>−</m:t>
                    </m:r>
                    <m:f>
                      <m:fPr>
                        <m:ctrlPr>
                          <a:rPr lang="en-GB" b="0" i="1" smtClean="0">
                            <a:latin typeface="Cambria Math"/>
                          </a:rPr>
                        </m:ctrlPr>
                      </m:fPr>
                      <m:num>
                        <m:r>
                          <a:rPr lang="en-GB" b="0" i="1" smtClean="0">
                            <a:latin typeface="Cambria Math"/>
                          </a:rPr>
                          <m:t>2</m:t>
                        </m:r>
                      </m:num>
                      <m:den>
                        <m:r>
                          <a:rPr lang="en-GB" b="0" i="1" smtClean="0">
                            <a:latin typeface="Cambria Math"/>
                          </a:rPr>
                          <m:t>3</m:t>
                        </m:r>
                      </m:den>
                    </m:f>
                    <m:r>
                      <a:rPr lang="en-GB" b="0" i="1" smtClean="0">
                        <a:latin typeface="Cambria Math"/>
                      </a:rPr>
                      <m:t>=3</m:t>
                    </m:r>
                    <m:f>
                      <m:fPr>
                        <m:ctrlPr>
                          <a:rPr lang="en-GB" b="0" i="1" smtClean="0">
                            <a:latin typeface="Cambria Math"/>
                          </a:rPr>
                        </m:ctrlPr>
                      </m:fPr>
                      <m:num>
                        <m:r>
                          <a:rPr lang="en-GB" b="0" i="1" smtClean="0">
                            <a:latin typeface="Cambria Math"/>
                          </a:rPr>
                          <m:t>8</m:t>
                        </m:r>
                      </m:num>
                      <m:den>
                        <m:r>
                          <a:rPr lang="en-GB" b="0" i="1" smtClean="0">
                            <a:latin typeface="Cambria Math"/>
                          </a:rPr>
                          <m:t>15</m:t>
                        </m:r>
                      </m:den>
                    </m:f>
                  </m:oMath>
                </a14:m>
                <a:r>
                  <a:rPr lang="en-GB" dirty="0" smtClean="0"/>
                  <a:t>	</a:t>
                </a:r>
                <a14:m>
                  <m:oMath xmlns:m="http://schemas.openxmlformats.org/officeDocument/2006/math">
                    <m:r>
                      <a:rPr lang="en-GB" b="0" i="1" smtClean="0">
                        <a:latin typeface="Cambria Math"/>
                      </a:rPr>
                      <m:t>8</m:t>
                    </m:r>
                    <m:f>
                      <m:fPr>
                        <m:ctrlPr>
                          <a:rPr lang="en-GB" b="0" i="1" smtClean="0">
                            <a:latin typeface="Cambria Math"/>
                          </a:rPr>
                        </m:ctrlPr>
                      </m:fPr>
                      <m:num>
                        <m:r>
                          <a:rPr lang="en-GB" b="0" i="1" smtClean="0">
                            <a:latin typeface="Cambria Math"/>
                          </a:rPr>
                          <m:t>1</m:t>
                        </m:r>
                      </m:num>
                      <m:den>
                        <m:r>
                          <a:rPr lang="en-GB" b="0" i="1" smtClean="0">
                            <a:latin typeface="Cambria Math"/>
                          </a:rPr>
                          <m:t>2</m:t>
                        </m:r>
                      </m:den>
                    </m:f>
                    <m:r>
                      <a:rPr lang="en-GB" b="0" i="1" smtClean="0">
                        <a:latin typeface="Cambria Math"/>
                      </a:rPr>
                      <m:t>−4</m:t>
                    </m:r>
                    <m:f>
                      <m:fPr>
                        <m:ctrlPr>
                          <a:rPr lang="en-GB" b="0" i="1" smtClean="0">
                            <a:latin typeface="Cambria Math"/>
                          </a:rPr>
                        </m:ctrlPr>
                      </m:fPr>
                      <m:num>
                        <m:r>
                          <a:rPr lang="en-GB" b="0" i="1" smtClean="0">
                            <a:latin typeface="Cambria Math"/>
                          </a:rPr>
                          <m:t>5</m:t>
                        </m:r>
                      </m:num>
                      <m:den>
                        <m:r>
                          <a:rPr lang="en-GB" b="0" i="1" smtClean="0">
                            <a:latin typeface="Cambria Math"/>
                          </a:rPr>
                          <m:t>6</m:t>
                        </m:r>
                      </m:den>
                    </m:f>
                    <m:r>
                      <a:rPr lang="en-GB" b="0" i="1" smtClean="0">
                        <a:latin typeface="Cambria Math"/>
                      </a:rPr>
                      <m:t>=3</m:t>
                    </m:r>
                    <m:f>
                      <m:fPr>
                        <m:ctrlPr>
                          <a:rPr lang="en-GB" b="0" i="1" smtClean="0">
                            <a:latin typeface="Cambria Math"/>
                          </a:rPr>
                        </m:ctrlPr>
                      </m:fPr>
                      <m:num>
                        <m:r>
                          <a:rPr lang="en-GB" b="0" i="1" smtClean="0">
                            <a:latin typeface="Cambria Math"/>
                          </a:rPr>
                          <m:t>2</m:t>
                        </m:r>
                      </m:num>
                      <m:den>
                        <m:r>
                          <a:rPr lang="en-GB" b="0" i="1" smtClean="0">
                            <a:latin typeface="Cambria Math"/>
                          </a:rPr>
                          <m:t>3</m:t>
                        </m:r>
                      </m:den>
                    </m:f>
                  </m:oMath>
                </a14:m>
                <a:endParaRPr lang="en-GB" dirty="0" smtClean="0"/>
              </a:p>
              <a:p>
                <a14:m>
                  <m:oMath xmlns:m="http://schemas.openxmlformats.org/officeDocument/2006/math">
                    <m:r>
                      <a:rPr lang="en-GB" b="0" i="1" smtClean="0">
                        <a:latin typeface="Cambria Math"/>
                      </a:rPr>
                      <m:t>7</m:t>
                    </m:r>
                    <m:f>
                      <m:fPr>
                        <m:ctrlPr>
                          <a:rPr lang="en-GB" b="0" i="1" smtClean="0">
                            <a:latin typeface="Cambria Math"/>
                          </a:rPr>
                        </m:ctrlPr>
                      </m:fPr>
                      <m:num>
                        <m:r>
                          <a:rPr lang="en-GB" b="0" i="1" smtClean="0">
                            <a:latin typeface="Cambria Math"/>
                          </a:rPr>
                          <m:t>3</m:t>
                        </m:r>
                      </m:num>
                      <m:den>
                        <m:r>
                          <a:rPr lang="en-GB" b="0" i="1" smtClean="0">
                            <a:latin typeface="Cambria Math"/>
                          </a:rPr>
                          <m:t>7</m:t>
                        </m:r>
                      </m:den>
                    </m:f>
                    <m:r>
                      <a:rPr lang="en-GB" b="0" i="1" smtClean="0">
                        <a:latin typeface="Cambria Math"/>
                      </a:rPr>
                      <m:t>+10</m:t>
                    </m:r>
                    <m:f>
                      <m:fPr>
                        <m:ctrlPr>
                          <a:rPr lang="en-GB" b="0" i="1" smtClean="0">
                            <a:latin typeface="Cambria Math"/>
                          </a:rPr>
                        </m:ctrlPr>
                      </m:fPr>
                      <m:num>
                        <m:r>
                          <a:rPr lang="en-GB" b="0" i="1" smtClean="0">
                            <a:latin typeface="Cambria Math"/>
                          </a:rPr>
                          <m:t>1</m:t>
                        </m:r>
                      </m:num>
                      <m:den>
                        <m:r>
                          <a:rPr lang="en-GB" b="0" i="1" smtClean="0">
                            <a:latin typeface="Cambria Math"/>
                          </a:rPr>
                          <m:t>3</m:t>
                        </m:r>
                      </m:den>
                    </m:f>
                    <m:r>
                      <a:rPr lang="en-GB" b="0" i="1" smtClean="0">
                        <a:latin typeface="Cambria Math"/>
                      </a:rPr>
                      <m:t>=17</m:t>
                    </m:r>
                    <m:f>
                      <m:fPr>
                        <m:ctrlPr>
                          <a:rPr lang="en-GB" b="0" i="1" smtClean="0">
                            <a:latin typeface="Cambria Math"/>
                          </a:rPr>
                        </m:ctrlPr>
                      </m:fPr>
                      <m:num>
                        <m:r>
                          <a:rPr lang="en-GB" b="0" i="1" smtClean="0">
                            <a:latin typeface="Cambria Math"/>
                          </a:rPr>
                          <m:t>16</m:t>
                        </m:r>
                      </m:num>
                      <m:den>
                        <m:r>
                          <a:rPr lang="en-GB" b="0" i="1" smtClean="0">
                            <a:latin typeface="Cambria Math"/>
                          </a:rPr>
                          <m:t>21</m:t>
                        </m:r>
                      </m:den>
                    </m:f>
                  </m:oMath>
                </a14:m>
                <a:r>
                  <a:rPr lang="en-GB" dirty="0" smtClean="0"/>
                  <a:t> 		</a:t>
                </a:r>
                <a14:m>
                  <m:oMath xmlns:m="http://schemas.openxmlformats.org/officeDocument/2006/math">
                    <m:r>
                      <a:rPr lang="en-GB" b="0" i="0" smtClean="0">
                        <a:latin typeface="Cambria Math"/>
                      </a:rPr>
                      <m:t>10</m:t>
                    </m:r>
                    <m:f>
                      <m:fPr>
                        <m:ctrlPr>
                          <a:rPr lang="en-GB" b="0" i="1" smtClean="0">
                            <a:latin typeface="Cambria Math"/>
                          </a:rPr>
                        </m:ctrlPr>
                      </m:fPr>
                      <m:num>
                        <m:r>
                          <a:rPr lang="en-GB" b="0" i="0" smtClean="0">
                            <a:latin typeface="Cambria Math"/>
                          </a:rPr>
                          <m:t>2</m:t>
                        </m:r>
                      </m:num>
                      <m:den>
                        <m:r>
                          <a:rPr lang="en-GB" b="0" i="0" smtClean="0">
                            <a:latin typeface="Cambria Math"/>
                          </a:rPr>
                          <m:t>5</m:t>
                        </m:r>
                      </m:den>
                    </m:f>
                    <m:r>
                      <a:rPr lang="en-GB" b="0" i="0" smtClean="0">
                        <a:latin typeface="Cambria Math"/>
                      </a:rPr>
                      <m:t>−7</m:t>
                    </m:r>
                    <m:f>
                      <m:fPr>
                        <m:ctrlPr>
                          <a:rPr lang="en-GB" b="0" i="1" smtClean="0">
                            <a:latin typeface="Cambria Math"/>
                          </a:rPr>
                        </m:ctrlPr>
                      </m:fPr>
                      <m:num>
                        <m:r>
                          <a:rPr lang="en-GB" b="0" i="0" smtClean="0">
                            <a:latin typeface="Cambria Math"/>
                          </a:rPr>
                          <m:t>3</m:t>
                        </m:r>
                      </m:num>
                      <m:den>
                        <m:r>
                          <a:rPr lang="en-GB" b="0" i="0" smtClean="0">
                            <a:latin typeface="Cambria Math"/>
                          </a:rPr>
                          <m:t>4</m:t>
                        </m:r>
                      </m:den>
                    </m:f>
                    <m:r>
                      <a:rPr lang="en-GB" b="0" i="0" smtClean="0">
                        <a:latin typeface="Cambria Math"/>
                      </a:rPr>
                      <m:t>=2</m:t>
                    </m:r>
                    <m:f>
                      <m:fPr>
                        <m:ctrlPr>
                          <a:rPr lang="en-GB" b="0" i="1" smtClean="0">
                            <a:latin typeface="Cambria Math"/>
                          </a:rPr>
                        </m:ctrlPr>
                      </m:fPr>
                      <m:num>
                        <m:r>
                          <a:rPr lang="en-GB" b="0" i="0" smtClean="0">
                            <a:latin typeface="Cambria Math"/>
                          </a:rPr>
                          <m:t>13</m:t>
                        </m:r>
                      </m:num>
                      <m:den>
                        <m:r>
                          <a:rPr lang="en-GB" b="0" i="0" smtClean="0">
                            <a:latin typeface="Cambria Math"/>
                          </a:rPr>
                          <m:t>20</m:t>
                        </m:r>
                      </m:den>
                    </m:f>
                    <m:r>
                      <a:rPr lang="en-GB" b="0" i="1" smtClean="0">
                        <a:latin typeface="Cambria Math"/>
                      </a:rPr>
                      <m:t> </m:t>
                    </m:r>
                  </m:oMath>
                </a14:m>
                <a:endParaRPr lang="en-GB" dirty="0" smtClean="0"/>
              </a:p>
              <a:p>
                <a14:m>
                  <m:oMath xmlns:m="http://schemas.openxmlformats.org/officeDocument/2006/math">
                    <m:r>
                      <a:rPr lang="en-GB" b="0" i="1" smtClean="0">
                        <a:latin typeface="Cambria Math" panose="02040503050406030204" pitchFamily="18" charset="0"/>
                      </a:rPr>
                      <m:t>68</m:t>
                    </m:r>
                    <m:f>
                      <m:fPr>
                        <m:ctrlPr>
                          <a:rPr lang="en-GB" b="0" i="1" smtClean="0">
                            <a:latin typeface="Cambria Math"/>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0" i="1" smtClean="0">
                        <a:latin typeface="Cambria Math" panose="02040503050406030204" pitchFamily="18" charset="0"/>
                      </a:rPr>
                      <m:t>−17</m:t>
                    </m:r>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r>
                      <a:rPr lang="en-GB" b="0" i="1" smtClean="0">
                        <a:latin typeface="Cambria Math" panose="02040503050406030204" pitchFamily="18" charset="0"/>
                      </a:rPr>
                      <m:t>=</m:t>
                    </m:r>
                    <m:r>
                      <a:rPr lang="en-GB" b="1" i="1" smtClean="0">
                        <a:latin typeface="Cambria Math"/>
                      </a:rPr>
                      <m:t>𝟓𝟏</m:t>
                    </m:r>
                    <m:f>
                      <m:fPr>
                        <m:ctrlPr>
                          <a:rPr lang="en-GB" b="1" i="1" smtClean="0">
                            <a:latin typeface="Cambria Math"/>
                          </a:rPr>
                        </m:ctrlPr>
                      </m:fPr>
                      <m:num>
                        <m:r>
                          <a:rPr lang="en-GB" b="1" i="1" smtClean="0">
                            <a:latin typeface="Cambria Math"/>
                          </a:rPr>
                          <m:t>𝟏𝟔</m:t>
                        </m:r>
                      </m:num>
                      <m:den>
                        <m:r>
                          <a:rPr lang="en-GB" b="1" i="1" smtClean="0">
                            <a:latin typeface="Cambria Math"/>
                          </a:rPr>
                          <m:t>𝟑𝟓</m:t>
                        </m:r>
                      </m:den>
                    </m:f>
                  </m:oMath>
                </a14:m>
                <a:r>
                  <a:rPr lang="en-GB" dirty="0" smtClean="0"/>
                  <a:t>            </a:t>
                </a:r>
                <a14:m>
                  <m:oMath xmlns:m="http://schemas.openxmlformats.org/officeDocument/2006/math">
                    <m:r>
                      <a:rPr lang="en-GB" b="0" i="1" dirty="0" smtClean="0">
                        <a:latin typeface="Cambria Math" panose="02040503050406030204" pitchFamily="18" charset="0"/>
                      </a:rPr>
                      <m:t>39</m:t>
                    </m:r>
                    <m:f>
                      <m:fPr>
                        <m:ctrlPr>
                          <a:rPr lang="en-GB" b="0" i="1" dirty="0" smtClean="0">
                            <a:latin typeface="Cambria Math"/>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5</m:t>
                        </m:r>
                      </m:den>
                    </m:f>
                    <m:r>
                      <a:rPr lang="en-GB" b="0" i="1" dirty="0" smtClean="0">
                        <a:latin typeface="Cambria Math" panose="02040503050406030204" pitchFamily="18" charset="0"/>
                      </a:rPr>
                      <m:t>−29</m:t>
                    </m:r>
                    <m:f>
                      <m:fPr>
                        <m:ctrlPr>
                          <a:rPr lang="en-GB" b="0" i="1" dirty="0" smtClean="0">
                            <a:latin typeface="Cambria Math"/>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r>
                      <a:rPr lang="en-GB" b="0" i="1" dirty="0" smtClean="0">
                        <a:latin typeface="Cambria Math" panose="02040503050406030204" pitchFamily="18" charset="0"/>
                      </a:rPr>
                      <m:t>=</m:t>
                    </m:r>
                    <m:r>
                      <a:rPr lang="en-GB" b="1" i="1" dirty="0" smtClean="0">
                        <a:latin typeface="Cambria Math"/>
                      </a:rPr>
                      <m:t>𝟗</m:t>
                    </m:r>
                    <m:f>
                      <m:fPr>
                        <m:ctrlPr>
                          <a:rPr lang="en-GB" b="1" i="1" dirty="0" smtClean="0">
                            <a:latin typeface="Cambria Math"/>
                          </a:rPr>
                        </m:ctrlPr>
                      </m:fPr>
                      <m:num>
                        <m:r>
                          <a:rPr lang="en-GB" b="1" i="1" dirty="0" smtClean="0">
                            <a:latin typeface="Cambria Math"/>
                          </a:rPr>
                          <m:t>𝟏𝟗</m:t>
                        </m:r>
                      </m:num>
                      <m:den>
                        <m:r>
                          <a:rPr lang="en-GB" b="1" i="1" dirty="0" smtClean="0">
                            <a:latin typeface="Cambria Math"/>
                          </a:rPr>
                          <m:t>𝟐𝟎</m:t>
                        </m:r>
                      </m:den>
                    </m:f>
                  </m:oMath>
                </a14:m>
                <a:endParaRPr lang="en-GB" b="1" dirty="0" smtClean="0"/>
              </a:p>
              <a:p>
                <a:endParaRPr lang="en-GB" dirty="0"/>
              </a:p>
              <a:p>
                <a:r>
                  <a:rPr lang="en-GB" sz="1600" dirty="0" smtClean="0"/>
                  <a:t>Calculate (and simplify):</a:t>
                </a:r>
              </a:p>
              <a:p>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12</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𝟓</m:t>
                        </m:r>
                      </m:den>
                    </m:f>
                  </m:oMath>
                </a14:m>
                <a:r>
                  <a:rPr lang="en-GB" sz="1600" dirty="0" smtClean="0"/>
                  <a:t>                    </a:t>
                </a:r>
                <a14:m>
                  <m:oMath xmlns:m="http://schemas.openxmlformats.org/officeDocument/2006/math">
                    <m:f>
                      <m:fPr>
                        <m:ctrlPr>
                          <a:rPr lang="en-GB" sz="1600" b="0" i="1" dirty="0" smtClean="0">
                            <a:latin typeface="Cambria Math"/>
                          </a:rPr>
                        </m:ctrlPr>
                      </m:fPr>
                      <m:num>
                        <m:r>
                          <a:rPr lang="en-GB" sz="1600" b="0" i="1" dirty="0" smtClean="0">
                            <a:latin typeface="Cambria Math" panose="02040503050406030204" pitchFamily="18" charset="0"/>
                          </a:rPr>
                          <m:t>7</m:t>
                        </m:r>
                      </m:num>
                      <m:den>
                        <m:r>
                          <a:rPr lang="en-GB" sz="1600" b="0" i="1" dirty="0" smtClean="0">
                            <a:latin typeface="Cambria Math" panose="02040503050406030204" pitchFamily="18" charset="0"/>
                          </a:rPr>
                          <m:t>6</m:t>
                        </m:r>
                      </m:den>
                    </m:f>
                    <m:r>
                      <a:rPr lang="en-GB" sz="1600" b="0" i="1" dirty="0" smtClean="0">
                        <a:latin typeface="Cambria Math" panose="02040503050406030204" pitchFamily="18" charset="0"/>
                      </a:rPr>
                      <m:t>×</m:t>
                    </m:r>
                    <m:f>
                      <m:fPr>
                        <m:ctrlPr>
                          <a:rPr lang="en-GB" sz="1600" b="0" i="1" dirty="0" smtClean="0">
                            <a:latin typeface="Cambria Math"/>
                          </a:rPr>
                        </m:ctrlPr>
                      </m:fPr>
                      <m:num>
                        <m:r>
                          <a:rPr lang="en-GB" sz="1600" b="0" i="1" dirty="0" smtClean="0">
                            <a:latin typeface="Cambria Math" panose="02040503050406030204" pitchFamily="18" charset="0"/>
                          </a:rPr>
                          <m:t>24</m:t>
                        </m:r>
                      </m:num>
                      <m:den>
                        <m:r>
                          <a:rPr lang="en-GB" sz="1600" b="0" i="1" dirty="0" smtClean="0">
                            <a:latin typeface="Cambria Math" panose="02040503050406030204" pitchFamily="18" charset="0"/>
                          </a:rPr>
                          <m:t>21</m:t>
                        </m:r>
                      </m:den>
                    </m:f>
                    <m:r>
                      <a:rPr lang="en-GB" sz="1600" b="0" i="1" dirty="0" smtClean="0">
                        <a:latin typeface="Cambria Math" panose="02040503050406030204" pitchFamily="18" charset="0"/>
                      </a:rPr>
                      <m:t>=</m:t>
                    </m:r>
                    <m:f>
                      <m:fPr>
                        <m:ctrlPr>
                          <a:rPr lang="en-GB" sz="1600" b="1" i="1" dirty="0" smtClean="0">
                            <a:latin typeface="Cambria Math"/>
                          </a:rPr>
                        </m:ctrlPr>
                      </m:fPr>
                      <m:num>
                        <m:r>
                          <a:rPr lang="en-GB" sz="1600" b="1" i="1" dirty="0" smtClean="0">
                            <a:latin typeface="Cambria Math" panose="02040503050406030204" pitchFamily="18" charset="0"/>
                          </a:rPr>
                          <m:t>𝟒</m:t>
                        </m:r>
                      </m:num>
                      <m:den>
                        <m:r>
                          <a:rPr lang="en-GB" sz="1600" b="1" i="1" dirty="0" smtClean="0">
                            <a:latin typeface="Cambria Math" panose="02040503050406030204" pitchFamily="18" charset="0"/>
                          </a:rPr>
                          <m:t>𝟑</m:t>
                        </m:r>
                      </m:den>
                    </m:f>
                  </m:oMath>
                </a14:m>
                <a:endParaRPr lang="en-GB" sz="1600" b="1" dirty="0" smtClean="0"/>
              </a:p>
              <a:p>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10</m:t>
                        </m:r>
                      </m:num>
                      <m:den>
                        <m:r>
                          <a:rPr lang="en-GB" sz="1600" b="0" i="1" smtClean="0">
                            <a:latin typeface="Cambria Math" panose="02040503050406030204" pitchFamily="18" charset="0"/>
                          </a:rPr>
                          <m:t>11</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33</m:t>
                        </m:r>
                      </m:num>
                      <m:den>
                        <m:r>
                          <a:rPr lang="en-GB" sz="1600" b="0" i="1" smtClean="0">
                            <a:latin typeface="Cambria Math" panose="02040503050406030204" pitchFamily="18" charset="0"/>
                          </a:rPr>
                          <m:t>100</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𝟏𝟎</m:t>
                        </m:r>
                      </m:den>
                    </m:f>
                  </m:oMath>
                </a14:m>
                <a:r>
                  <a:rPr lang="en-GB" sz="1600" dirty="0" smtClean="0"/>
                  <a:t>                      </a:t>
                </a:r>
                <a14:m>
                  <m:oMath xmlns:m="http://schemas.openxmlformats.org/officeDocument/2006/math">
                    <m:f>
                      <m:fPr>
                        <m:ctrlPr>
                          <a:rPr lang="en-GB" sz="1600" b="0" i="1" dirty="0" smtClean="0">
                            <a:latin typeface="Cambria Math"/>
                          </a:rPr>
                        </m:ctrlPr>
                      </m:fPr>
                      <m:num>
                        <m:r>
                          <a:rPr lang="en-GB" sz="1600" b="0" i="1" dirty="0" smtClean="0">
                            <a:latin typeface="Cambria Math" panose="02040503050406030204" pitchFamily="18" charset="0"/>
                          </a:rPr>
                          <m:t>18</m:t>
                        </m:r>
                      </m:num>
                      <m:den>
                        <m:r>
                          <a:rPr lang="en-GB" sz="1600" b="0" i="1" dirty="0" smtClean="0">
                            <a:latin typeface="Cambria Math" panose="02040503050406030204" pitchFamily="18" charset="0"/>
                          </a:rPr>
                          <m:t>13</m:t>
                        </m:r>
                      </m:den>
                    </m:f>
                    <m:r>
                      <a:rPr lang="en-GB" sz="1600" b="0" i="1" dirty="0" smtClean="0">
                        <a:latin typeface="Cambria Math" panose="02040503050406030204" pitchFamily="18" charset="0"/>
                      </a:rPr>
                      <m:t>×</m:t>
                    </m:r>
                    <m:f>
                      <m:fPr>
                        <m:ctrlPr>
                          <a:rPr lang="en-GB" sz="1600" b="0" i="1" dirty="0" smtClean="0">
                            <a:latin typeface="Cambria Math"/>
                          </a:rPr>
                        </m:ctrlPr>
                      </m:fPr>
                      <m:num>
                        <m:r>
                          <a:rPr lang="en-GB" sz="1600" b="0" i="1" dirty="0" smtClean="0">
                            <a:latin typeface="Cambria Math" panose="02040503050406030204" pitchFamily="18" charset="0"/>
                          </a:rPr>
                          <m:t>39</m:t>
                        </m:r>
                      </m:num>
                      <m:den>
                        <m:r>
                          <a:rPr lang="en-GB" sz="1600" b="0" i="1" dirty="0" smtClean="0">
                            <a:latin typeface="Cambria Math" panose="02040503050406030204" pitchFamily="18" charset="0"/>
                          </a:rPr>
                          <m:t>12</m:t>
                        </m:r>
                      </m:den>
                    </m:f>
                    <m:r>
                      <a:rPr lang="en-GB" sz="1600" b="0" i="1" dirty="0" smtClean="0">
                        <a:latin typeface="Cambria Math" panose="02040503050406030204" pitchFamily="18" charset="0"/>
                      </a:rPr>
                      <m:t>=</m:t>
                    </m:r>
                    <m:f>
                      <m:fPr>
                        <m:ctrlPr>
                          <a:rPr lang="en-GB" sz="1600" b="1" i="1" dirty="0" smtClean="0">
                            <a:latin typeface="Cambria Math"/>
                          </a:rPr>
                        </m:ctrlPr>
                      </m:fPr>
                      <m:num>
                        <m:r>
                          <a:rPr lang="en-GB" sz="1600" b="1" i="1" dirty="0" smtClean="0">
                            <a:latin typeface="Cambria Math" panose="02040503050406030204" pitchFamily="18" charset="0"/>
                          </a:rPr>
                          <m:t>𝟗</m:t>
                        </m:r>
                      </m:num>
                      <m:den>
                        <m:r>
                          <a:rPr lang="en-GB" sz="1600" b="1" i="1" dirty="0" smtClean="0">
                            <a:latin typeface="Cambria Math" panose="02040503050406030204" pitchFamily="18" charset="0"/>
                          </a:rPr>
                          <m:t>𝟐</m:t>
                        </m:r>
                      </m:den>
                    </m:f>
                  </m:oMath>
                </a14:m>
                <a:endParaRPr lang="en-GB" sz="1600" b="1" dirty="0" smtClean="0"/>
              </a:p>
              <a:p>
                <a14:m>
                  <m:oMath xmlns:m="http://schemas.openxmlformats.org/officeDocument/2006/math">
                    <m:f>
                      <m:fPr>
                        <m:ctrlPr>
                          <a:rPr lang="en-GB" sz="1600" b="0" i="1" smtClean="0">
                            <a:latin typeface="Cambria Math"/>
                          </a:rPr>
                        </m:ctrlPr>
                      </m:fPr>
                      <m:num>
                        <m:r>
                          <a:rPr lang="en-GB" sz="1600" b="0" i="1" smtClean="0">
                            <a:latin typeface="Cambria Math"/>
                          </a:rPr>
                          <m:t>54</m:t>
                        </m:r>
                      </m:num>
                      <m:den>
                        <m:r>
                          <a:rPr lang="en-GB" sz="1600" b="0" i="1" smtClean="0">
                            <a:latin typeface="Cambria Math"/>
                          </a:rPr>
                          <m:t>55</m:t>
                        </m:r>
                      </m:den>
                    </m:f>
                    <m:r>
                      <a:rPr lang="en-GB" sz="1600" b="0" i="1" smtClean="0">
                        <a:latin typeface="Cambria Math"/>
                      </a:rPr>
                      <m:t>×</m:t>
                    </m:r>
                    <m:f>
                      <m:fPr>
                        <m:ctrlPr>
                          <a:rPr lang="en-GB" sz="1600" b="0" i="1" smtClean="0">
                            <a:latin typeface="Cambria Math"/>
                          </a:rPr>
                        </m:ctrlPr>
                      </m:fPr>
                      <m:num>
                        <m:r>
                          <a:rPr lang="en-GB" sz="1600" b="0" i="1" smtClean="0">
                            <a:latin typeface="Cambria Math"/>
                          </a:rPr>
                          <m:t>77</m:t>
                        </m:r>
                      </m:num>
                      <m:den>
                        <m:r>
                          <a:rPr lang="en-GB" sz="1600" b="0" i="1" smtClean="0">
                            <a:latin typeface="Cambria Math"/>
                          </a:rPr>
                          <m:t>27</m:t>
                        </m:r>
                      </m:den>
                    </m:f>
                    <m:r>
                      <a:rPr lang="en-GB" sz="1600" b="0" i="1" smtClean="0">
                        <a:latin typeface="Cambria Math"/>
                      </a:rPr>
                      <m:t>=</m:t>
                    </m:r>
                    <m:f>
                      <m:fPr>
                        <m:ctrlPr>
                          <a:rPr lang="en-GB" sz="1600" b="1" i="1" smtClean="0">
                            <a:latin typeface="Cambria Math"/>
                          </a:rPr>
                        </m:ctrlPr>
                      </m:fPr>
                      <m:num>
                        <m:r>
                          <a:rPr lang="en-GB" sz="1600" b="1" i="1" smtClean="0">
                            <a:latin typeface="Cambria Math"/>
                          </a:rPr>
                          <m:t>𝟏𝟒</m:t>
                        </m:r>
                      </m:num>
                      <m:den>
                        <m:r>
                          <a:rPr lang="en-GB" sz="1600" b="1" i="1" smtClean="0">
                            <a:latin typeface="Cambria Math"/>
                          </a:rPr>
                          <m:t>𝟓</m:t>
                        </m:r>
                      </m:den>
                    </m:f>
                  </m:oMath>
                </a14:m>
                <a:r>
                  <a:rPr lang="en-GB" sz="1600" dirty="0" smtClean="0"/>
                  <a:t>                        </a:t>
                </a:r>
                <a14:m>
                  <m:oMath xmlns:m="http://schemas.openxmlformats.org/officeDocument/2006/math">
                    <m:f>
                      <m:fPr>
                        <m:ctrlPr>
                          <a:rPr lang="en-GB" sz="1600" b="0" i="1" dirty="0" smtClean="0">
                            <a:latin typeface="Cambria Math"/>
                          </a:rPr>
                        </m:ctrlPr>
                      </m:fPr>
                      <m:num>
                        <m:r>
                          <a:rPr lang="en-GB" sz="1600" b="0" i="1" dirty="0" smtClean="0">
                            <a:latin typeface="Cambria Math"/>
                          </a:rPr>
                          <m:t>81</m:t>
                        </m:r>
                      </m:num>
                      <m:den>
                        <m:r>
                          <a:rPr lang="en-GB" sz="1600" b="0" i="1" dirty="0" smtClean="0">
                            <a:latin typeface="Cambria Math"/>
                          </a:rPr>
                          <m:t>51</m:t>
                        </m:r>
                      </m:den>
                    </m:f>
                    <m:r>
                      <a:rPr lang="en-GB" sz="1600" b="0" i="1" dirty="0" smtClean="0">
                        <a:latin typeface="Cambria Math"/>
                      </a:rPr>
                      <m:t>×</m:t>
                    </m:r>
                    <m:f>
                      <m:fPr>
                        <m:ctrlPr>
                          <a:rPr lang="en-GB" sz="1600" b="0" i="1" dirty="0" smtClean="0">
                            <a:latin typeface="Cambria Math"/>
                          </a:rPr>
                        </m:ctrlPr>
                      </m:fPr>
                      <m:num>
                        <m:r>
                          <a:rPr lang="en-GB" sz="1600" b="0" i="1" dirty="0" smtClean="0">
                            <a:latin typeface="Cambria Math"/>
                          </a:rPr>
                          <m:t>17</m:t>
                        </m:r>
                      </m:num>
                      <m:den>
                        <m:r>
                          <a:rPr lang="en-GB" sz="1600" b="0" i="1" dirty="0" smtClean="0">
                            <a:latin typeface="Cambria Math"/>
                          </a:rPr>
                          <m:t>56</m:t>
                        </m:r>
                      </m:den>
                    </m:f>
                    <m:r>
                      <a:rPr lang="en-GB" sz="1600" b="0" i="1" dirty="0" smtClean="0">
                        <a:latin typeface="Cambria Math"/>
                      </a:rPr>
                      <m:t>=</m:t>
                    </m:r>
                    <m:f>
                      <m:fPr>
                        <m:ctrlPr>
                          <a:rPr lang="en-GB" sz="1600" b="1" i="1" dirty="0" smtClean="0">
                            <a:latin typeface="Cambria Math"/>
                          </a:rPr>
                        </m:ctrlPr>
                      </m:fPr>
                      <m:num>
                        <m:r>
                          <a:rPr lang="en-GB" sz="1600" b="1" i="1" dirty="0" smtClean="0">
                            <a:latin typeface="Cambria Math"/>
                          </a:rPr>
                          <m:t>𝟐𝟕</m:t>
                        </m:r>
                      </m:num>
                      <m:den>
                        <m:r>
                          <a:rPr lang="en-GB" sz="1600" b="1" i="1" dirty="0" smtClean="0">
                            <a:latin typeface="Cambria Math"/>
                          </a:rPr>
                          <m:t>𝟓𝟔</m:t>
                        </m:r>
                      </m:den>
                    </m:f>
                  </m:oMath>
                </a14:m>
                <a:endParaRPr lang="en-GB" sz="1600" b="1" dirty="0"/>
              </a:p>
              <a:p>
                <a:endParaRPr lang="en-GB"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421904" y="689199"/>
                <a:ext cx="4823864" cy="6596614"/>
              </a:xfrm>
              <a:prstGeom prst="rect">
                <a:avLst/>
              </a:prstGeom>
              <a:blipFill rotWithShape="1">
                <a:blip r:embed="rId3"/>
                <a:stretch>
                  <a:fillRect l="-631" t="-277"/>
                </a:stretch>
              </a:blipFill>
            </p:spPr>
            <p:txBody>
              <a:bodyPr/>
              <a:lstStyle/>
              <a:p>
                <a:r>
                  <a:rPr lang="en-GB">
                    <a:noFill/>
                  </a:rPr>
                  <a:t> </a:t>
                </a:r>
              </a:p>
            </p:txBody>
          </p:sp>
        </mc:Fallback>
      </mc:AlternateContent>
      <p:sp>
        <p:nvSpPr>
          <p:cNvPr id="13" name="Rectangle 12"/>
          <p:cNvSpPr/>
          <p:nvPr/>
        </p:nvSpPr>
        <p:spPr>
          <a:xfrm>
            <a:off x="129700" y="69161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4" name="Rectangle 13"/>
          <p:cNvSpPr/>
          <p:nvPr/>
        </p:nvSpPr>
        <p:spPr>
          <a:xfrm>
            <a:off x="129700" y="216314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5" name="Rectangle 14"/>
          <p:cNvSpPr/>
          <p:nvPr/>
        </p:nvSpPr>
        <p:spPr>
          <a:xfrm>
            <a:off x="126682" y="337250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22" name="Rectangle 21"/>
          <p:cNvSpPr/>
          <p:nvPr/>
        </p:nvSpPr>
        <p:spPr>
          <a:xfrm>
            <a:off x="129700" y="97864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23" name="Rectangle 22"/>
          <p:cNvSpPr/>
          <p:nvPr/>
        </p:nvSpPr>
        <p:spPr>
          <a:xfrm>
            <a:off x="129700" y="141069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24" name="Rectangle 23"/>
          <p:cNvSpPr/>
          <p:nvPr/>
        </p:nvSpPr>
        <p:spPr>
          <a:xfrm>
            <a:off x="129700" y="184274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25" name="Rectangle 24"/>
          <p:cNvSpPr/>
          <p:nvPr/>
        </p:nvSpPr>
        <p:spPr>
          <a:xfrm>
            <a:off x="1921371" y="104888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26" name="Rectangle 25"/>
          <p:cNvSpPr/>
          <p:nvPr/>
        </p:nvSpPr>
        <p:spPr>
          <a:xfrm>
            <a:off x="1930896" y="142037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27" name="Rectangle 26"/>
          <p:cNvSpPr/>
          <p:nvPr/>
        </p:nvSpPr>
        <p:spPr>
          <a:xfrm>
            <a:off x="1930896" y="18121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a:t>
            </a:r>
            <a:endParaRPr lang="en-GB" dirty="0"/>
          </a:p>
        </p:txBody>
      </p:sp>
      <p:sp>
        <p:nvSpPr>
          <p:cNvPr id="28" name="Rectangle 27"/>
          <p:cNvSpPr/>
          <p:nvPr/>
        </p:nvSpPr>
        <p:spPr>
          <a:xfrm>
            <a:off x="139225" y="246335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29" name="Rectangle 28"/>
          <p:cNvSpPr/>
          <p:nvPr/>
        </p:nvSpPr>
        <p:spPr>
          <a:xfrm>
            <a:off x="139225" y="289540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30" name="Rectangle 29"/>
          <p:cNvSpPr/>
          <p:nvPr/>
        </p:nvSpPr>
        <p:spPr>
          <a:xfrm>
            <a:off x="1930896" y="253359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31" name="Rectangle 30"/>
          <p:cNvSpPr/>
          <p:nvPr/>
        </p:nvSpPr>
        <p:spPr>
          <a:xfrm>
            <a:off x="1940421" y="290508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32" name="Rectangle 31"/>
          <p:cNvSpPr/>
          <p:nvPr/>
        </p:nvSpPr>
        <p:spPr>
          <a:xfrm>
            <a:off x="126682" y="370283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33" name="Rectangle 32"/>
          <p:cNvSpPr/>
          <p:nvPr/>
        </p:nvSpPr>
        <p:spPr>
          <a:xfrm>
            <a:off x="126682" y="409869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34" name="Rectangle 33"/>
          <p:cNvSpPr/>
          <p:nvPr/>
        </p:nvSpPr>
        <p:spPr>
          <a:xfrm>
            <a:off x="126682" y="446294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35" name="Rectangle 34"/>
          <p:cNvSpPr/>
          <p:nvPr/>
        </p:nvSpPr>
        <p:spPr>
          <a:xfrm>
            <a:off x="1993871" y="37240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36" name="Rectangle 35"/>
          <p:cNvSpPr/>
          <p:nvPr/>
        </p:nvSpPr>
        <p:spPr>
          <a:xfrm>
            <a:off x="1996377" y="410027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37" name="Rectangle 36"/>
          <p:cNvSpPr/>
          <p:nvPr/>
        </p:nvSpPr>
        <p:spPr>
          <a:xfrm>
            <a:off x="2745709" y="450207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a:t>
            </a:r>
            <a:endParaRPr lang="en-GB" dirty="0"/>
          </a:p>
        </p:txBody>
      </p:sp>
      <p:sp>
        <p:nvSpPr>
          <p:cNvPr id="47" name="Rectangle 46"/>
          <p:cNvSpPr/>
          <p:nvPr/>
        </p:nvSpPr>
        <p:spPr>
          <a:xfrm>
            <a:off x="910203" y="943465"/>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8" name="Rectangle 47"/>
          <p:cNvSpPr/>
          <p:nvPr/>
        </p:nvSpPr>
        <p:spPr>
          <a:xfrm>
            <a:off x="2749966" y="97408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9" name="Rectangle 48"/>
          <p:cNvSpPr/>
          <p:nvPr/>
        </p:nvSpPr>
        <p:spPr>
          <a:xfrm>
            <a:off x="985701" y="1345316"/>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0" name="Rectangle 49"/>
          <p:cNvSpPr/>
          <p:nvPr/>
        </p:nvSpPr>
        <p:spPr>
          <a:xfrm>
            <a:off x="2794896" y="1345316"/>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1" name="Rectangle 50"/>
          <p:cNvSpPr/>
          <p:nvPr/>
        </p:nvSpPr>
        <p:spPr>
          <a:xfrm>
            <a:off x="1040064" y="1761187"/>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2" name="Rectangle 51"/>
          <p:cNvSpPr/>
          <p:nvPr/>
        </p:nvSpPr>
        <p:spPr>
          <a:xfrm>
            <a:off x="2907098" y="175014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3" name="Rectangle 52"/>
          <p:cNvSpPr/>
          <p:nvPr/>
        </p:nvSpPr>
        <p:spPr>
          <a:xfrm>
            <a:off x="1057263" y="2410093"/>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4" name="Rectangle 53"/>
          <p:cNvSpPr/>
          <p:nvPr/>
        </p:nvSpPr>
        <p:spPr>
          <a:xfrm>
            <a:off x="1047256" y="2802401"/>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5" name="Rectangle 54"/>
          <p:cNvSpPr/>
          <p:nvPr/>
        </p:nvSpPr>
        <p:spPr>
          <a:xfrm>
            <a:off x="2896544" y="2410093"/>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6" name="Rectangle 55"/>
          <p:cNvSpPr/>
          <p:nvPr/>
        </p:nvSpPr>
        <p:spPr>
          <a:xfrm>
            <a:off x="2896544" y="279141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7" name="Rectangle 56"/>
          <p:cNvSpPr/>
          <p:nvPr/>
        </p:nvSpPr>
        <p:spPr>
          <a:xfrm>
            <a:off x="1422977" y="3676599"/>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8" name="Rectangle 57"/>
          <p:cNvSpPr/>
          <p:nvPr/>
        </p:nvSpPr>
        <p:spPr>
          <a:xfrm>
            <a:off x="1430437" y="4073923"/>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9" name="Rectangle 58"/>
          <p:cNvSpPr/>
          <p:nvPr/>
        </p:nvSpPr>
        <p:spPr>
          <a:xfrm>
            <a:off x="1731140" y="4457530"/>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0" name="Rectangle 59"/>
          <p:cNvSpPr/>
          <p:nvPr/>
        </p:nvSpPr>
        <p:spPr>
          <a:xfrm>
            <a:off x="3441728" y="3675902"/>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1" name="Rectangle 60"/>
          <p:cNvSpPr/>
          <p:nvPr/>
        </p:nvSpPr>
        <p:spPr>
          <a:xfrm>
            <a:off x="3453759" y="4064926"/>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2" name="Rectangle 61"/>
          <p:cNvSpPr/>
          <p:nvPr/>
        </p:nvSpPr>
        <p:spPr>
          <a:xfrm>
            <a:off x="4480376" y="4458157"/>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1" name="Rectangle 40"/>
          <p:cNvSpPr/>
          <p:nvPr/>
        </p:nvSpPr>
        <p:spPr>
          <a:xfrm>
            <a:off x="126682" y="48822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g</a:t>
            </a:r>
            <a:endParaRPr lang="en-GB" dirty="0"/>
          </a:p>
        </p:txBody>
      </p:sp>
      <p:sp>
        <p:nvSpPr>
          <p:cNvPr id="42" name="Rectangle 41"/>
          <p:cNvSpPr/>
          <p:nvPr/>
        </p:nvSpPr>
        <p:spPr>
          <a:xfrm>
            <a:off x="2611892" y="48822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h</a:t>
            </a:r>
            <a:endParaRPr lang="en-GB" dirty="0"/>
          </a:p>
        </p:txBody>
      </p:sp>
      <p:sp>
        <p:nvSpPr>
          <p:cNvPr id="43" name="Rectangle 42"/>
          <p:cNvSpPr/>
          <p:nvPr/>
        </p:nvSpPr>
        <p:spPr>
          <a:xfrm>
            <a:off x="126682" y="548303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44" name="Rectangle 43"/>
          <p:cNvSpPr/>
          <p:nvPr/>
        </p:nvSpPr>
        <p:spPr>
          <a:xfrm>
            <a:off x="4786120" y="509480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endParaRPr lang="en-GB" dirty="0">
              <a:latin typeface="Wingdings" panose="05000000000000000000" pitchFamily="2" charset="2"/>
            </a:endParaRPr>
          </a:p>
        </p:txBody>
      </p:sp>
      <mc:AlternateContent xmlns:mc="http://schemas.openxmlformats.org/markup-compatibility/2006" xmlns:a14="http://schemas.microsoft.com/office/drawing/2010/main">
        <mc:Choice Requires="a14">
          <p:sp>
            <p:nvSpPr>
              <p:cNvPr id="5" name="TextBox 4"/>
              <p:cNvSpPr txBox="1"/>
              <p:nvPr/>
            </p:nvSpPr>
            <p:spPr>
              <a:xfrm>
                <a:off x="4988028" y="5063126"/>
                <a:ext cx="4134731" cy="1754519"/>
              </a:xfrm>
              <a:prstGeom prst="rect">
                <a:avLst/>
              </a:prstGeom>
              <a:noFill/>
            </p:spPr>
            <p:txBody>
              <a:bodyPr wrap="square" rtlCol="0">
                <a:spAutoFit/>
              </a:bodyPr>
              <a:lstStyle/>
              <a:p>
                <a:r>
                  <a:rPr lang="en-GB" dirty="0" smtClean="0"/>
                  <a:t>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6</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7</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oMath>
                  </m:oMathPara>
                </a14:m>
                <a:endParaRPr lang="en-GB" dirty="0" smtClean="0"/>
              </a:p>
              <a:p>
                <a:r>
                  <a:rPr lang="en-GB" sz="1600" b="1" dirty="0" smtClean="0"/>
                  <a:t>After the first fraction, each pair of fractions cancel. This leaves just the first and last fraction, giving </a:t>
                </a:r>
                <a14:m>
                  <m:oMath xmlns:m="http://schemas.openxmlformats.org/officeDocument/2006/math">
                    <m:f>
                      <m:fPr>
                        <m:ctrlPr>
                          <a:rPr lang="en-GB" sz="1600" b="1" i="1" smtClean="0">
                            <a:latin typeface="Cambria Math"/>
                          </a:rPr>
                        </m:ctrlPr>
                      </m:fPr>
                      <m:num>
                        <m:r>
                          <a:rPr lang="en-GB" sz="1600" b="1" i="1" smtClean="0">
                            <a:latin typeface="Cambria Math"/>
                          </a:rPr>
                          <m:t>𝟑</m:t>
                        </m:r>
                        <m:d>
                          <m:dPr>
                            <m:ctrlPr>
                              <a:rPr lang="en-GB" sz="1600" b="1" i="1" smtClean="0">
                                <a:latin typeface="Cambria Math"/>
                              </a:rPr>
                            </m:ctrlPr>
                          </m:dPr>
                          <m:e>
                            <m:r>
                              <a:rPr lang="en-GB" sz="1600" b="1" i="1" smtClean="0">
                                <a:latin typeface="Cambria Math"/>
                              </a:rPr>
                              <m:t>𝒏</m:t>
                            </m:r>
                            <m:r>
                              <a:rPr lang="en-GB" sz="1600" b="1" i="1" smtClean="0">
                                <a:latin typeface="Cambria Math"/>
                              </a:rPr>
                              <m:t>+</m:t>
                            </m:r>
                            <m:r>
                              <a:rPr lang="en-GB" sz="1600" b="1" i="1" smtClean="0">
                                <a:latin typeface="Cambria Math"/>
                              </a:rPr>
                              <m:t>𝟏</m:t>
                            </m:r>
                          </m:e>
                        </m:d>
                      </m:num>
                      <m:den>
                        <m:r>
                          <a:rPr lang="en-GB" sz="1600" b="1" i="1" smtClean="0">
                            <a:latin typeface="Cambria Math"/>
                          </a:rPr>
                          <m:t>𝟒</m:t>
                        </m:r>
                        <m:r>
                          <a:rPr lang="en-GB" sz="1600" b="1" i="1" smtClean="0">
                            <a:latin typeface="Cambria Math"/>
                          </a:rPr>
                          <m:t>𝒏</m:t>
                        </m:r>
                      </m:den>
                    </m:f>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4988028" y="5063126"/>
                <a:ext cx="4134731" cy="1754519"/>
              </a:xfrm>
              <a:prstGeom prst="rect">
                <a:avLst/>
              </a:prstGeom>
              <a:blipFill rotWithShape="1">
                <a:blip r:embed="rId4"/>
                <a:stretch>
                  <a:fillRect l="-1178" t="-1742" b="-1045"/>
                </a:stretch>
              </a:blipFill>
            </p:spPr>
            <p:txBody>
              <a:bodyPr/>
              <a:lstStyle/>
              <a:p>
                <a:r>
                  <a:rPr lang="en-GB">
                    <a:noFill/>
                  </a:rPr>
                  <a:t> </a:t>
                </a:r>
              </a:p>
            </p:txBody>
          </p:sp>
        </mc:Fallback>
      </mc:AlternateContent>
      <p:sp>
        <p:nvSpPr>
          <p:cNvPr id="46" name="Rectangle 45"/>
          <p:cNvSpPr/>
          <p:nvPr/>
        </p:nvSpPr>
        <p:spPr>
          <a:xfrm>
            <a:off x="4604678" y="77576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4849599" y="761853"/>
                <a:ext cx="4274304" cy="4026102"/>
              </a:xfrm>
              <a:prstGeom prst="rect">
                <a:avLst/>
              </a:prstGeom>
              <a:noFill/>
            </p:spPr>
            <p:txBody>
              <a:bodyPr wrap="square" rtlCol="0">
                <a:spAutoFit/>
              </a:bodyPr>
              <a:lstStyle/>
              <a:p>
                <a:r>
                  <a:rPr lang="en-GB" sz="1600" dirty="0" smtClean="0"/>
                  <a:t>Bob and Dave go to </a:t>
                </a:r>
                <a:r>
                  <a:rPr lang="en-GB" sz="1600" dirty="0" err="1" smtClean="0"/>
                  <a:t>PizzaScoff</a:t>
                </a:r>
                <a:r>
                  <a:rPr lang="en-GB" sz="1600" dirty="0" smtClean="0"/>
                  <a:t>. Starting with 35 pizzas, Bob eats </a:t>
                </a:r>
                <a14:m>
                  <m:oMath xmlns:m="http://schemas.openxmlformats.org/officeDocument/2006/math">
                    <m:r>
                      <a:rPr lang="en-GB" sz="1600" b="0" i="1" smtClean="0">
                        <a:latin typeface="Cambria Math"/>
                      </a:rPr>
                      <m:t>6</m:t>
                    </m:r>
                    <m:f>
                      <m:fPr>
                        <m:ctrlPr>
                          <a:rPr lang="en-GB" sz="1600" b="0" i="1" smtClean="0">
                            <a:latin typeface="Cambria Math"/>
                          </a:rPr>
                        </m:ctrlPr>
                      </m:fPr>
                      <m:num>
                        <m:r>
                          <a:rPr lang="en-GB" sz="1600" b="0" i="1" smtClean="0">
                            <a:latin typeface="Cambria Math"/>
                          </a:rPr>
                          <m:t>4</m:t>
                        </m:r>
                      </m:num>
                      <m:den>
                        <m:r>
                          <a:rPr lang="en-GB" sz="1600" b="0" i="1" smtClean="0">
                            <a:latin typeface="Cambria Math"/>
                          </a:rPr>
                          <m:t>5</m:t>
                        </m:r>
                      </m:den>
                    </m:f>
                  </m:oMath>
                </a14:m>
                <a:r>
                  <a:rPr lang="en-GB" sz="1600" dirty="0" smtClean="0"/>
                  <a:t> pizzas and Dave eats </a:t>
                </a:r>
                <a14:m>
                  <m:oMath xmlns:m="http://schemas.openxmlformats.org/officeDocument/2006/math">
                    <m:r>
                      <a:rPr lang="en-GB" sz="1600" b="0" i="1" smtClean="0">
                        <a:latin typeface="Cambria Math"/>
                      </a:rPr>
                      <m:t>8</m:t>
                    </m:r>
                    <m:f>
                      <m:fPr>
                        <m:ctrlPr>
                          <a:rPr lang="en-GB" sz="1600" b="0" i="1" smtClean="0">
                            <a:latin typeface="Cambria Math"/>
                          </a:rPr>
                        </m:ctrlPr>
                      </m:fPr>
                      <m:num>
                        <m:r>
                          <a:rPr lang="en-GB" sz="1600" b="0" i="1" smtClean="0">
                            <a:latin typeface="Cambria Math"/>
                          </a:rPr>
                          <m:t>1</m:t>
                        </m:r>
                      </m:num>
                      <m:den>
                        <m:r>
                          <a:rPr lang="en-GB" sz="1600" b="0" i="1" smtClean="0">
                            <a:latin typeface="Cambria Math"/>
                          </a:rPr>
                          <m:t>3</m:t>
                        </m:r>
                      </m:den>
                    </m:f>
                  </m:oMath>
                </a14:m>
                <a:r>
                  <a:rPr lang="en-GB" sz="1600" dirty="0" smtClean="0"/>
                  <a:t> pizzas. How many are left? </a:t>
                </a:r>
                <a14:m>
                  <m:oMath xmlns:m="http://schemas.openxmlformats.org/officeDocument/2006/math">
                    <m:r>
                      <a:rPr lang="en-GB" sz="1600" b="1" i="1" smtClean="0">
                        <a:latin typeface="Cambria Math"/>
                      </a:rPr>
                      <m:t>𝟏𝟗</m:t>
                    </m:r>
                    <m:f>
                      <m:fPr>
                        <m:ctrlPr>
                          <a:rPr lang="en-GB" sz="1600" b="1" i="1" smtClean="0">
                            <a:latin typeface="Cambria Math"/>
                          </a:rPr>
                        </m:ctrlPr>
                      </m:fPr>
                      <m:num>
                        <m:r>
                          <a:rPr lang="en-GB" sz="1600" b="1" i="1" smtClean="0">
                            <a:latin typeface="Cambria Math"/>
                          </a:rPr>
                          <m:t>𝟏𝟑</m:t>
                        </m:r>
                      </m:num>
                      <m:den>
                        <m:r>
                          <a:rPr lang="en-GB" sz="1600" b="1" i="1" smtClean="0">
                            <a:latin typeface="Cambria Math"/>
                          </a:rPr>
                          <m:t>𝟏𝟓</m:t>
                        </m:r>
                      </m:den>
                    </m:f>
                  </m:oMath>
                </a14:m>
                <a:endParaRPr lang="en-GB" sz="1600" b="1" dirty="0" smtClean="0"/>
              </a:p>
              <a:p>
                <a:endParaRPr lang="en-GB" sz="1600" b="1" dirty="0" smtClean="0"/>
              </a:p>
              <a:p>
                <a:r>
                  <a:rPr lang="en-GB" sz="1600" dirty="0" smtClean="0"/>
                  <a:t>The perimeter of a rectangle is 20. If its width is </a:t>
                </a:r>
                <a14:m>
                  <m:oMath xmlns:m="http://schemas.openxmlformats.org/officeDocument/2006/math">
                    <m:r>
                      <a:rPr lang="en-GB" sz="1600" b="0" i="1" smtClean="0">
                        <a:latin typeface="Cambria Math"/>
                      </a:rPr>
                      <m:t>3</m:t>
                    </m:r>
                    <m:f>
                      <m:fPr>
                        <m:ctrlPr>
                          <a:rPr lang="en-GB" sz="1600" b="0" i="1" smtClean="0">
                            <a:latin typeface="Cambria Math"/>
                          </a:rPr>
                        </m:ctrlPr>
                      </m:fPr>
                      <m:num>
                        <m:r>
                          <a:rPr lang="en-GB" sz="1600" b="0" i="1" smtClean="0">
                            <a:latin typeface="Cambria Math"/>
                          </a:rPr>
                          <m:t>3</m:t>
                        </m:r>
                      </m:num>
                      <m:den>
                        <m:r>
                          <a:rPr lang="en-GB" sz="1600" b="0" i="1" smtClean="0">
                            <a:latin typeface="Cambria Math"/>
                          </a:rPr>
                          <m:t>7</m:t>
                        </m:r>
                      </m:den>
                    </m:f>
                  </m:oMath>
                </a14:m>
                <a:r>
                  <a:rPr lang="en-GB" sz="1600" dirty="0" smtClean="0"/>
                  <a:t>, what is its height?   </a:t>
                </a:r>
                <a14:m>
                  <m:oMath xmlns:m="http://schemas.openxmlformats.org/officeDocument/2006/math">
                    <m:r>
                      <a:rPr lang="en-GB" sz="1600" b="1" i="1" smtClean="0">
                        <a:latin typeface="Cambria Math"/>
                      </a:rPr>
                      <m:t>𝟔</m:t>
                    </m:r>
                    <m:f>
                      <m:fPr>
                        <m:ctrlPr>
                          <a:rPr lang="en-GB" sz="1600" b="1" i="1" smtClean="0">
                            <a:latin typeface="Cambria Math"/>
                          </a:rPr>
                        </m:ctrlPr>
                      </m:fPr>
                      <m:num>
                        <m:r>
                          <a:rPr lang="en-GB" sz="1600" b="1" i="1" smtClean="0">
                            <a:latin typeface="Cambria Math"/>
                          </a:rPr>
                          <m:t>𝟒</m:t>
                        </m:r>
                      </m:num>
                      <m:den>
                        <m:r>
                          <a:rPr lang="en-GB" sz="1600" b="1" i="1" smtClean="0">
                            <a:latin typeface="Cambria Math"/>
                          </a:rPr>
                          <m:t>𝟕</m:t>
                        </m:r>
                      </m:den>
                    </m:f>
                  </m:oMath>
                </a14:m>
                <a:endParaRPr lang="en-GB" sz="1600" b="1" dirty="0" smtClean="0"/>
              </a:p>
              <a:p>
                <a:endParaRPr lang="en-GB" sz="1600" b="1" dirty="0"/>
              </a:p>
              <a:p>
                <a:r>
                  <a:rPr lang="en-GB" sz="1600" dirty="0" smtClean="0"/>
                  <a:t>         Calculate and simplify:</a:t>
                </a:r>
              </a:p>
              <a:p>
                <a:pPr/>
                <a14:m>
                  <m:oMathPara xmlns:m="http://schemas.openxmlformats.org/officeDocument/2006/math">
                    <m:oMathParaPr>
                      <m:jc m:val="centerGroup"/>
                    </m:oMathParaPr>
                    <m:oMath xmlns:m="http://schemas.openxmlformats.org/officeDocument/2006/math">
                      <m:f>
                        <m:fPr>
                          <m:ctrlPr>
                            <a:rPr lang="en-GB" sz="1600" i="1" smtClean="0">
                              <a:latin typeface="Cambria Math"/>
                            </a:rPr>
                          </m:ctrlPr>
                        </m:fPr>
                        <m:num>
                          <m:r>
                            <a:rPr lang="en-GB" sz="1600" b="0" i="1" smtClean="0">
                              <a:latin typeface="Cambria Math"/>
                            </a:rPr>
                            <m:t>3</m:t>
                          </m:r>
                        </m:num>
                        <m:den>
                          <m:r>
                            <a:rPr lang="en-GB" sz="1600" b="0" i="1" smtClean="0">
                              <a:latin typeface="Cambria Math"/>
                            </a:rPr>
                            <m:t>4</m:t>
                          </m:r>
                        </m:den>
                      </m:f>
                      <m:r>
                        <a:rPr lang="en-GB" sz="1600" b="0" i="1" smtClean="0">
                          <a:latin typeface="Cambria Math"/>
                        </a:rPr>
                        <m:t>×</m:t>
                      </m:r>
                      <m:f>
                        <m:fPr>
                          <m:ctrlPr>
                            <a:rPr lang="en-GB" sz="1600" i="1" smtClean="0">
                              <a:latin typeface="Cambria Math"/>
                            </a:rPr>
                          </m:ctrlPr>
                        </m:fPr>
                        <m:num>
                          <m:r>
                            <a:rPr lang="en-GB" sz="1600" b="0" i="1" smtClean="0">
                              <a:latin typeface="Cambria Math"/>
                            </a:rPr>
                            <m:t>16</m:t>
                          </m:r>
                        </m:num>
                        <m:den>
                          <m:r>
                            <a:rPr lang="en-GB" sz="1600" b="0" i="1" smtClean="0">
                              <a:latin typeface="Cambria Math"/>
                            </a:rPr>
                            <m:t>5</m:t>
                          </m:r>
                        </m:den>
                      </m:f>
                      <m:r>
                        <a:rPr lang="en-GB" sz="1600" b="0" i="1" smtClean="0">
                          <a:latin typeface="Cambria Math"/>
                        </a:rPr>
                        <m:t>×</m:t>
                      </m:r>
                      <m:f>
                        <m:fPr>
                          <m:ctrlPr>
                            <a:rPr lang="en-GB" sz="1600" i="1" smtClean="0">
                              <a:latin typeface="Cambria Math"/>
                            </a:rPr>
                          </m:ctrlPr>
                        </m:fPr>
                        <m:num>
                          <m:r>
                            <a:rPr lang="en-GB" sz="1600" b="0" i="1" smtClean="0">
                              <a:latin typeface="Cambria Math"/>
                            </a:rPr>
                            <m:t>15</m:t>
                          </m:r>
                        </m:num>
                        <m:den>
                          <m:r>
                            <a:rPr lang="en-GB" sz="1600" b="0" i="1" smtClean="0">
                              <a:latin typeface="Cambria Math"/>
                            </a:rPr>
                            <m:t>9</m:t>
                          </m:r>
                        </m:den>
                      </m:f>
                      <m:r>
                        <a:rPr lang="en-GB" sz="1600" b="0" i="1" smtClean="0">
                          <a:latin typeface="Cambria Math"/>
                        </a:rPr>
                        <m:t>=</m:t>
                      </m:r>
                      <m:r>
                        <a:rPr lang="en-GB" sz="1600" b="1" i="1" smtClean="0">
                          <a:latin typeface="Cambria Math"/>
                        </a:rPr>
                        <m:t>𝟒</m:t>
                      </m:r>
                    </m:oMath>
                    <m:oMath xmlns:m="http://schemas.openxmlformats.org/officeDocument/2006/math">
                      <m:f>
                        <m:fPr>
                          <m:ctrlPr>
                            <a:rPr lang="en-GB" sz="1600" i="1" smtClean="0">
                              <a:latin typeface="Cambria Math"/>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m:t>
                      </m:r>
                      <m:f>
                        <m:fPr>
                          <m:ctrlPr>
                            <a:rPr lang="en-GB" sz="1600" i="1" smtClean="0">
                              <a:latin typeface="Cambria Math"/>
                            </a:rPr>
                          </m:ctrlPr>
                        </m:fPr>
                        <m:num>
                          <m:r>
                            <a:rPr lang="en-GB" sz="1600" b="0" i="1" smtClean="0">
                              <a:latin typeface="Cambria Math"/>
                            </a:rPr>
                            <m:t>2</m:t>
                          </m:r>
                        </m:num>
                        <m:den>
                          <m:r>
                            <a:rPr lang="en-GB" sz="1600" b="0" i="1" smtClean="0">
                              <a:latin typeface="Cambria Math"/>
                            </a:rPr>
                            <m:t>4</m:t>
                          </m:r>
                        </m:den>
                      </m:f>
                      <m:r>
                        <a:rPr lang="en-GB" sz="1600" b="0" i="1" smtClean="0">
                          <a:latin typeface="Cambria Math"/>
                        </a:rPr>
                        <m:t>×</m:t>
                      </m:r>
                      <m:f>
                        <m:fPr>
                          <m:ctrlPr>
                            <a:rPr lang="en-GB" sz="1600" i="1" smtClean="0">
                              <a:latin typeface="Cambria Math"/>
                            </a:rPr>
                          </m:ctrlPr>
                        </m:fPr>
                        <m:num>
                          <m:r>
                            <a:rPr lang="en-GB" sz="1600" b="0" i="1" smtClean="0">
                              <a:latin typeface="Cambria Math"/>
                            </a:rPr>
                            <m:t>3</m:t>
                          </m:r>
                        </m:num>
                        <m:den>
                          <m:r>
                            <a:rPr lang="en-GB" sz="1600" b="0" i="1" smtClean="0">
                              <a:latin typeface="Cambria Math"/>
                            </a:rPr>
                            <m:t>5</m:t>
                          </m:r>
                        </m:den>
                      </m:f>
                      <m:r>
                        <a:rPr lang="en-GB" sz="1600" b="0" i="1" smtClean="0">
                          <a:latin typeface="Cambria Math"/>
                        </a:rPr>
                        <m:t>×…×</m:t>
                      </m:r>
                      <m:f>
                        <m:fPr>
                          <m:ctrlPr>
                            <a:rPr lang="en-GB" sz="1600" i="1" smtClean="0">
                              <a:latin typeface="Cambria Math"/>
                            </a:rPr>
                          </m:ctrlPr>
                        </m:fPr>
                        <m:num>
                          <m:r>
                            <a:rPr lang="en-GB" sz="1600" b="0" i="1" smtClean="0">
                              <a:latin typeface="Cambria Math"/>
                            </a:rPr>
                            <m:t>98</m:t>
                          </m:r>
                        </m:num>
                        <m:den>
                          <m:r>
                            <a:rPr lang="en-GB" sz="1600" b="0" i="1" smtClean="0">
                              <a:latin typeface="Cambria Math"/>
                            </a:rPr>
                            <m:t>100</m:t>
                          </m:r>
                        </m:den>
                      </m:f>
                      <m:r>
                        <a:rPr lang="en-GB" sz="1600" b="1" i="1" smtClean="0">
                          <a:latin typeface="Cambria Math"/>
                        </a:rPr>
                        <m:t>=</m:t>
                      </m:r>
                      <m:f>
                        <m:fPr>
                          <m:ctrlPr>
                            <a:rPr lang="en-GB" sz="1600" b="1" i="1" smtClean="0">
                              <a:latin typeface="Cambria Math"/>
                            </a:rPr>
                          </m:ctrlPr>
                        </m:fPr>
                        <m:num>
                          <m:r>
                            <a:rPr lang="en-GB" sz="1600" b="1" i="1" smtClean="0">
                              <a:latin typeface="Cambria Math"/>
                            </a:rPr>
                            <m:t>𝟏</m:t>
                          </m:r>
                        </m:num>
                        <m:den>
                          <m:r>
                            <a:rPr lang="en-GB" sz="1600" b="1" i="1" smtClean="0">
                              <a:latin typeface="Cambria Math"/>
                            </a:rPr>
                            <m:t>𝟒𝟗𝟓𝟎</m:t>
                          </m:r>
                        </m:den>
                      </m:f>
                    </m:oMath>
                    <m:oMath xmlns:m="http://schemas.openxmlformats.org/officeDocument/2006/math">
                      <m:f>
                        <m:fPr>
                          <m:ctrlPr>
                            <a:rPr lang="en-GB" sz="1600" i="1" smtClean="0">
                              <a:latin typeface="Cambria Math"/>
                            </a:rPr>
                          </m:ctrlPr>
                        </m:fPr>
                        <m:num>
                          <m:r>
                            <a:rPr lang="en-GB" sz="1600" b="0" i="1" smtClean="0">
                              <a:latin typeface="Cambria Math"/>
                            </a:rPr>
                            <m:t>5</m:t>
                          </m:r>
                        </m:num>
                        <m:den>
                          <m:r>
                            <a:rPr lang="en-GB" sz="1600" b="0" i="1" smtClean="0">
                              <a:latin typeface="Cambria Math"/>
                            </a:rPr>
                            <m:t>1</m:t>
                          </m:r>
                        </m:den>
                      </m:f>
                      <m:r>
                        <a:rPr lang="en-GB" sz="1600" b="0" i="1" smtClean="0">
                          <a:latin typeface="Cambria Math"/>
                        </a:rPr>
                        <m:t>×</m:t>
                      </m:r>
                      <m:f>
                        <m:fPr>
                          <m:ctrlPr>
                            <a:rPr lang="en-GB" sz="1600" i="1" smtClean="0">
                              <a:latin typeface="Cambria Math"/>
                            </a:rPr>
                          </m:ctrlPr>
                        </m:fPr>
                        <m:num>
                          <m:r>
                            <a:rPr lang="en-GB" sz="1600" b="0" i="1" smtClean="0">
                              <a:latin typeface="Cambria Math"/>
                            </a:rPr>
                            <m:t>7</m:t>
                          </m:r>
                        </m:num>
                        <m:den>
                          <m:r>
                            <a:rPr lang="en-GB" sz="1600" b="0" i="1" smtClean="0">
                              <a:latin typeface="Cambria Math"/>
                            </a:rPr>
                            <m:t>3</m:t>
                          </m:r>
                        </m:den>
                      </m:f>
                      <m:r>
                        <a:rPr lang="en-GB" sz="1600" b="0" i="1" smtClean="0">
                          <a:latin typeface="Cambria Math"/>
                        </a:rPr>
                        <m:t>×</m:t>
                      </m:r>
                      <m:f>
                        <m:fPr>
                          <m:ctrlPr>
                            <a:rPr lang="en-GB" sz="1600" i="1" smtClean="0">
                              <a:latin typeface="Cambria Math"/>
                            </a:rPr>
                          </m:ctrlPr>
                        </m:fPr>
                        <m:num>
                          <m:r>
                            <a:rPr lang="en-GB" sz="1600" b="0" i="1" smtClean="0">
                              <a:latin typeface="Cambria Math"/>
                            </a:rPr>
                            <m:t>9</m:t>
                          </m:r>
                        </m:num>
                        <m:den>
                          <m:r>
                            <a:rPr lang="en-GB" sz="1600" b="0" i="1" smtClean="0">
                              <a:latin typeface="Cambria Math"/>
                            </a:rPr>
                            <m:t>5</m:t>
                          </m:r>
                        </m:den>
                      </m:f>
                      <m:r>
                        <a:rPr lang="en-GB" sz="1600" b="0" i="1" smtClean="0">
                          <a:latin typeface="Cambria Math"/>
                        </a:rPr>
                        <m:t>×</m:t>
                      </m:r>
                      <m:f>
                        <m:fPr>
                          <m:ctrlPr>
                            <a:rPr lang="en-GB" sz="1600" i="1" smtClean="0">
                              <a:latin typeface="Cambria Math"/>
                            </a:rPr>
                          </m:ctrlPr>
                        </m:fPr>
                        <m:num>
                          <m:r>
                            <a:rPr lang="en-GB" sz="1600" b="0" i="1" smtClean="0">
                              <a:latin typeface="Cambria Math"/>
                            </a:rPr>
                            <m:t>11</m:t>
                          </m:r>
                        </m:num>
                        <m:den>
                          <m:r>
                            <a:rPr lang="en-GB" sz="1600" b="0" i="1" smtClean="0">
                              <a:latin typeface="Cambria Math"/>
                            </a:rPr>
                            <m:t>7</m:t>
                          </m:r>
                        </m:den>
                      </m:f>
                      <m:r>
                        <a:rPr lang="en-GB" sz="1600" b="0" i="1" smtClean="0">
                          <a:latin typeface="Cambria Math"/>
                        </a:rPr>
                        <m:t>×…×</m:t>
                      </m:r>
                      <m:f>
                        <m:fPr>
                          <m:ctrlPr>
                            <a:rPr lang="en-GB" sz="1600" i="1" smtClean="0">
                              <a:latin typeface="Cambria Math"/>
                            </a:rPr>
                          </m:ctrlPr>
                        </m:fPr>
                        <m:num>
                          <m:r>
                            <a:rPr lang="en-GB" sz="1600" b="0" i="1" smtClean="0">
                              <a:latin typeface="Cambria Math"/>
                            </a:rPr>
                            <m:t>101</m:t>
                          </m:r>
                        </m:num>
                        <m:den>
                          <m:r>
                            <a:rPr lang="en-GB" sz="1600" b="0" i="1" smtClean="0">
                              <a:latin typeface="Cambria Math"/>
                            </a:rPr>
                            <m:t>97</m:t>
                          </m:r>
                        </m:den>
                      </m:f>
                      <m:r>
                        <a:rPr lang="en-GB" sz="1600" b="1" i="1" smtClean="0">
                          <a:latin typeface="Cambria Math"/>
                        </a:rPr>
                        <m:t>=</m:t>
                      </m:r>
                      <m:r>
                        <a:rPr lang="en-GB" sz="1600" b="1" i="1" smtClean="0">
                          <a:latin typeface="Cambria Math"/>
                        </a:rPr>
                        <m:t>𝟑𝟑𝟑𝟑</m:t>
                      </m:r>
                    </m:oMath>
                  </m:oMathPara>
                </a14:m>
                <a:r>
                  <a:rPr lang="en-GB" sz="1600" b="1" dirty="0" smtClean="0"/>
                  <a:t/>
                </a:r>
                <a:br>
                  <a:rPr lang="en-GB" sz="1600" b="1" dirty="0" smtClean="0"/>
                </a:br>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849599" y="761853"/>
                <a:ext cx="4274304" cy="4026102"/>
              </a:xfrm>
              <a:prstGeom prst="rect">
                <a:avLst/>
              </a:prstGeom>
              <a:blipFill rotWithShape="1">
                <a:blip r:embed="rId5"/>
                <a:stretch>
                  <a:fillRect l="-856" t="-455"/>
                </a:stretch>
              </a:blipFill>
            </p:spPr>
            <p:txBody>
              <a:bodyPr/>
              <a:lstStyle/>
              <a:p>
                <a:r>
                  <a:rPr lang="en-GB">
                    <a:noFill/>
                  </a:rPr>
                  <a:t> </a:t>
                </a:r>
              </a:p>
            </p:txBody>
          </p:sp>
        </mc:Fallback>
      </mc:AlternateContent>
      <p:sp>
        <p:nvSpPr>
          <p:cNvPr id="63" name="Rectangle 62"/>
          <p:cNvSpPr/>
          <p:nvPr/>
        </p:nvSpPr>
        <p:spPr>
          <a:xfrm>
            <a:off x="4581965" y="1955699"/>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6</a:t>
            </a:r>
            <a:endParaRPr lang="en-GB" dirty="0"/>
          </a:p>
        </p:txBody>
      </p:sp>
      <p:sp>
        <p:nvSpPr>
          <p:cNvPr id="64" name="Rectangle 63"/>
          <p:cNvSpPr/>
          <p:nvPr/>
        </p:nvSpPr>
        <p:spPr>
          <a:xfrm>
            <a:off x="4978134" y="279963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7</a:t>
            </a:r>
            <a:endParaRPr lang="en-GB" dirty="0"/>
          </a:p>
        </p:txBody>
      </p:sp>
      <p:sp>
        <p:nvSpPr>
          <p:cNvPr id="65" name="Rectangle 64"/>
          <p:cNvSpPr/>
          <p:nvPr/>
        </p:nvSpPr>
        <p:spPr>
          <a:xfrm>
            <a:off x="5132048" y="321398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66" name="Rectangle 65"/>
          <p:cNvSpPr/>
          <p:nvPr/>
        </p:nvSpPr>
        <p:spPr>
          <a:xfrm>
            <a:off x="5132048" y="36585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67" name="Rectangle 66"/>
          <p:cNvSpPr/>
          <p:nvPr/>
        </p:nvSpPr>
        <p:spPr>
          <a:xfrm>
            <a:off x="5132048" y="405459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Wingdings" panose="05000000000000000000" pitchFamily="2" charset="2"/>
              </a:rPr>
              <a:t>N</a:t>
            </a:r>
            <a:endParaRPr lang="en-GB" dirty="0">
              <a:latin typeface="Wingdings" panose="05000000000000000000" pitchFamily="2" charset="2"/>
            </a:endParaRPr>
          </a:p>
        </p:txBody>
      </p:sp>
      <p:sp>
        <p:nvSpPr>
          <p:cNvPr id="68" name="Rectangle 67"/>
          <p:cNvSpPr/>
          <p:nvPr/>
        </p:nvSpPr>
        <p:spPr>
          <a:xfrm>
            <a:off x="154270" y="57968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69" name="Rectangle 68"/>
          <p:cNvSpPr/>
          <p:nvPr/>
        </p:nvSpPr>
        <p:spPr>
          <a:xfrm>
            <a:off x="154270" y="61927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70" name="Rectangle 69"/>
          <p:cNvSpPr/>
          <p:nvPr/>
        </p:nvSpPr>
        <p:spPr>
          <a:xfrm>
            <a:off x="154270" y="65569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71" name="Rectangle 70"/>
          <p:cNvSpPr/>
          <p:nvPr/>
        </p:nvSpPr>
        <p:spPr>
          <a:xfrm>
            <a:off x="2230582" y="57968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72" name="Rectangle 71"/>
          <p:cNvSpPr/>
          <p:nvPr/>
        </p:nvSpPr>
        <p:spPr>
          <a:xfrm>
            <a:off x="2230582" y="61927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73" name="Rectangle 72"/>
          <p:cNvSpPr/>
          <p:nvPr/>
        </p:nvSpPr>
        <p:spPr>
          <a:xfrm>
            <a:off x="2230582" y="65569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a:t>
            </a:r>
            <a:endParaRPr lang="en-GB" dirty="0"/>
          </a:p>
        </p:txBody>
      </p:sp>
      <p:sp>
        <p:nvSpPr>
          <p:cNvPr id="78" name="Rectangle 77"/>
          <p:cNvSpPr/>
          <p:nvPr/>
        </p:nvSpPr>
        <p:spPr>
          <a:xfrm>
            <a:off x="1810363" y="4829478"/>
            <a:ext cx="581145"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9" name="Rectangle 78"/>
          <p:cNvSpPr/>
          <p:nvPr/>
        </p:nvSpPr>
        <p:spPr>
          <a:xfrm>
            <a:off x="4314106" y="4829478"/>
            <a:ext cx="40862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0" name="Rectangle 79"/>
          <p:cNvSpPr/>
          <p:nvPr/>
        </p:nvSpPr>
        <p:spPr>
          <a:xfrm>
            <a:off x="1587757" y="5757704"/>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1" name="Rectangle 80"/>
          <p:cNvSpPr/>
          <p:nvPr/>
        </p:nvSpPr>
        <p:spPr>
          <a:xfrm>
            <a:off x="1386882" y="6083902"/>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2" name="Rectangle 81"/>
          <p:cNvSpPr/>
          <p:nvPr/>
        </p:nvSpPr>
        <p:spPr>
          <a:xfrm>
            <a:off x="1327857" y="6456010"/>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3" name="Rectangle 82"/>
          <p:cNvSpPr/>
          <p:nvPr/>
        </p:nvSpPr>
        <p:spPr>
          <a:xfrm>
            <a:off x="3313951" y="5733171"/>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4" name="Rectangle 83"/>
          <p:cNvSpPr/>
          <p:nvPr/>
        </p:nvSpPr>
        <p:spPr>
          <a:xfrm>
            <a:off x="3425112" y="6073959"/>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5" name="Rectangle 84"/>
          <p:cNvSpPr/>
          <p:nvPr/>
        </p:nvSpPr>
        <p:spPr>
          <a:xfrm>
            <a:off x="3441728" y="6455259"/>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6" name="Rectangle 85"/>
          <p:cNvSpPr/>
          <p:nvPr/>
        </p:nvSpPr>
        <p:spPr>
          <a:xfrm>
            <a:off x="7214529" y="1344028"/>
            <a:ext cx="522702" cy="454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7" name="Rectangle 86"/>
          <p:cNvSpPr/>
          <p:nvPr/>
        </p:nvSpPr>
        <p:spPr>
          <a:xfrm>
            <a:off x="6876256" y="2222487"/>
            <a:ext cx="522702" cy="454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8" name="Rectangle 87"/>
          <p:cNvSpPr/>
          <p:nvPr/>
        </p:nvSpPr>
        <p:spPr>
          <a:xfrm>
            <a:off x="6794042" y="3104941"/>
            <a:ext cx="531206" cy="358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9" name="Rectangle 88"/>
          <p:cNvSpPr/>
          <p:nvPr/>
        </p:nvSpPr>
        <p:spPr>
          <a:xfrm>
            <a:off x="7515885" y="3516594"/>
            <a:ext cx="562989" cy="4839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0" name="Rectangle 89"/>
          <p:cNvSpPr/>
          <p:nvPr/>
        </p:nvSpPr>
        <p:spPr>
          <a:xfrm>
            <a:off x="7956376" y="4000395"/>
            <a:ext cx="562989" cy="462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1" name="Rectangle 90"/>
          <p:cNvSpPr/>
          <p:nvPr/>
        </p:nvSpPr>
        <p:spPr>
          <a:xfrm>
            <a:off x="5083619" y="5940384"/>
            <a:ext cx="3808861" cy="8656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189400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4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5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2"/>
                                        </p:tgtEl>
                                      </p:cBhvr>
                                    </p:animEffect>
                                    <p:set>
                                      <p:cBhvr>
                                        <p:cTn id="3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8" restart="whenNotActive" fill="hold" evtFilter="cancelBubble" nodeType="interactiveSeq">
                <p:stCondLst>
                  <p:cond evt="onClick" delay="0">
                    <p:tgtEl>
                      <p:spTgt spid="5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4" restart="whenNotActive" fill="hold" evtFilter="cancelBubble" nodeType="interactiveSeq">
                <p:stCondLst>
                  <p:cond evt="onClick" delay="0">
                    <p:tgtEl>
                      <p:spTgt spid="5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4"/>
                                        </p:tgtEl>
                                      </p:cBhvr>
                                    </p:animEffect>
                                    <p:set>
                                      <p:cBhvr>
                                        <p:cTn id="4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0" restart="whenNotActive" fill="hold" evtFilter="cancelBubble" nodeType="interactiveSeq">
                <p:stCondLst>
                  <p:cond evt="onClick" delay="0">
                    <p:tgtEl>
                      <p:spTgt spid="5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6" restart="whenNotActive" fill="hold" evtFilter="cancelBubble" nodeType="interactiveSeq">
                <p:stCondLst>
                  <p:cond evt="onClick" delay="0">
                    <p:tgtEl>
                      <p:spTgt spid="5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2" restart="whenNotActive" fill="hold" evtFilter="cancelBubble" nodeType="interactiveSeq">
                <p:stCondLst>
                  <p:cond evt="onClick" delay="0">
                    <p:tgtEl>
                      <p:spTgt spid="5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4" restart="whenNotActive" fill="hold" evtFilter="cancelBubble" nodeType="interactiveSeq">
                <p:stCondLst>
                  <p:cond evt="onClick" delay="0">
                    <p:tgtEl>
                      <p:spTgt spid="5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59"/>
                                        </p:tgtEl>
                                      </p:cBhvr>
                                    </p:animEffect>
                                    <p:set>
                                      <p:cBhvr>
                                        <p:cTn id="7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0" restart="whenNotActive" fill="hold" evtFilter="cancelBubble" nodeType="interactiveSeq">
                <p:stCondLst>
                  <p:cond evt="onClick" delay="0">
                    <p:tgtEl>
                      <p:spTgt spid="6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0"/>
                                        </p:tgtEl>
                                      </p:cBhvr>
                                    </p:animEffect>
                                    <p:set>
                                      <p:cBhvr>
                                        <p:cTn id="8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6" restart="whenNotActive" fill="hold" evtFilter="cancelBubble" nodeType="interactiveSeq">
                <p:stCondLst>
                  <p:cond evt="onClick" delay="0">
                    <p:tgtEl>
                      <p:spTgt spid="6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1"/>
                                        </p:tgtEl>
                                      </p:cBhvr>
                                    </p:animEffect>
                                    <p:set>
                                      <p:cBhvr>
                                        <p:cTn id="9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2" restart="whenNotActive" fill="hold" evtFilter="cancelBubble" nodeType="interactiveSeq">
                <p:stCondLst>
                  <p:cond evt="onClick" delay="0">
                    <p:tgtEl>
                      <p:spTgt spid="6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62"/>
                                        </p:tgtEl>
                                      </p:cBhvr>
                                    </p:animEffect>
                                    <p:set>
                                      <p:cBhvr>
                                        <p:cTn id="9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8" restart="whenNotActive" fill="hold" evtFilter="cancelBubble" nodeType="interactiveSeq">
                <p:stCondLst>
                  <p:cond evt="onClick" delay="0">
                    <p:tgtEl>
                      <p:spTgt spid="78"/>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04" restart="whenNotActive" fill="hold" evtFilter="cancelBubble" nodeType="interactiveSeq">
                <p:stCondLst>
                  <p:cond evt="onClick" delay="0">
                    <p:tgtEl>
                      <p:spTgt spid="7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10" restart="whenNotActive" fill="hold" evtFilter="cancelBubble" nodeType="interactiveSeq">
                <p:stCondLst>
                  <p:cond evt="onClick" delay="0">
                    <p:tgtEl>
                      <p:spTgt spid="80"/>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6" restart="whenNotActive" fill="hold" evtFilter="cancelBubble" nodeType="interactiveSeq">
                <p:stCondLst>
                  <p:cond evt="onClick" delay="0">
                    <p:tgtEl>
                      <p:spTgt spid="81"/>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1"/>
                                        </p:tgtEl>
                                      </p:cBhvr>
                                    </p:animEffect>
                                    <p:set>
                                      <p:cBhvr>
                                        <p:cTn id="12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8" restart="whenNotActive" fill="hold" evtFilter="cancelBubble" nodeType="interactiveSeq">
                <p:stCondLst>
                  <p:cond evt="onClick" delay="0">
                    <p:tgtEl>
                      <p:spTgt spid="83"/>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34" restart="whenNotActive" fill="hold" evtFilter="cancelBubble" nodeType="interactiveSeq">
                <p:stCondLst>
                  <p:cond evt="onClick" delay="0">
                    <p:tgtEl>
                      <p:spTgt spid="84"/>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84"/>
                                        </p:tgtEl>
                                      </p:cBhvr>
                                    </p:animEffect>
                                    <p:set>
                                      <p:cBhvr>
                                        <p:cTn id="13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0" restart="whenNotActive" fill="hold" evtFilter="cancelBubble" nodeType="interactiveSeq">
                <p:stCondLst>
                  <p:cond evt="onClick" delay="0">
                    <p:tgtEl>
                      <p:spTgt spid="8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85"/>
                                        </p:tgtEl>
                                      </p:cBhvr>
                                    </p:animEffect>
                                    <p:set>
                                      <p:cBhvr>
                                        <p:cTn id="1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6" restart="whenNotActive" fill="hold" evtFilter="cancelBubble" nodeType="interactiveSeq">
                <p:stCondLst>
                  <p:cond evt="onClick" delay="0">
                    <p:tgtEl>
                      <p:spTgt spid="86"/>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86"/>
                                        </p:tgtEl>
                                      </p:cBhvr>
                                    </p:animEffect>
                                    <p:set>
                                      <p:cBhvr>
                                        <p:cTn id="15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52" restart="whenNotActive" fill="hold" evtFilter="cancelBubble" nodeType="interactiveSeq">
                <p:stCondLst>
                  <p:cond evt="onClick" delay="0">
                    <p:tgtEl>
                      <p:spTgt spid="87"/>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87"/>
                                        </p:tgtEl>
                                      </p:cBhvr>
                                    </p:animEffect>
                                    <p:set>
                                      <p:cBhvr>
                                        <p:cTn id="15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58" restart="whenNotActive" fill="hold" evtFilter="cancelBubble" nodeType="interactiveSeq">
                <p:stCondLst>
                  <p:cond evt="onClick" delay="0">
                    <p:tgtEl>
                      <p:spTgt spid="88"/>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88"/>
                                        </p:tgtEl>
                                      </p:cBhvr>
                                    </p:animEffect>
                                    <p:set>
                                      <p:cBhvr>
                                        <p:cTn id="16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64" restart="whenNotActive" fill="hold" evtFilter="cancelBubble" nodeType="interactiveSeq">
                <p:stCondLst>
                  <p:cond evt="onClick" delay="0">
                    <p:tgtEl>
                      <p:spTgt spid="89"/>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89"/>
                                        </p:tgtEl>
                                      </p:cBhvr>
                                    </p:animEffect>
                                    <p:set>
                                      <p:cBhvr>
                                        <p:cTn id="16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70" restart="whenNotActive" fill="hold" evtFilter="cancelBubble" nodeType="interactiveSeq">
                <p:stCondLst>
                  <p:cond evt="onClick" delay="0">
                    <p:tgtEl>
                      <p:spTgt spid="90"/>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90"/>
                                        </p:tgtEl>
                                      </p:cBhvr>
                                    </p:animEffect>
                                    <p:set>
                                      <p:cBhvr>
                                        <p:cTn id="17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6" restart="whenNotActive" fill="hold" evtFilter="cancelBubble" nodeType="interactiveSeq">
                <p:stCondLst>
                  <p:cond evt="onClick" delay="0">
                    <p:tgtEl>
                      <p:spTgt spid="91"/>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91"/>
                                        </p:tgtEl>
                                      </p:cBhvr>
                                    </p:animEffect>
                                    <p:set>
                                      <p:cBhvr>
                                        <p:cTn id="18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Multiplying Mixed Numbers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36712"/>
            <a:ext cx="8208912" cy="369332"/>
          </a:xfrm>
          <a:prstGeom prst="rect">
            <a:avLst/>
          </a:prstGeom>
          <a:noFill/>
        </p:spPr>
        <p:txBody>
          <a:bodyPr wrap="square" rtlCol="0">
            <a:spAutoFit/>
          </a:bodyPr>
          <a:lstStyle/>
          <a:p>
            <a:r>
              <a:rPr lang="en-GB" dirty="0" smtClean="0"/>
              <a:t>If the numbers are not improper fractions, convert them into improper fractions.</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611560" y="2132856"/>
                <a:ext cx="4464496" cy="3382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3</m:t>
                      </m:r>
                      <m:f>
                        <m:fPr>
                          <m:ctrlPr>
                            <a:rPr lang="en-GB" sz="2800" b="0" i="1" smtClean="0">
                              <a:latin typeface="Cambria Math"/>
                            </a:rPr>
                          </m:ctrlPr>
                        </m:fPr>
                        <m:num>
                          <m:r>
                            <a:rPr lang="en-GB" sz="2800" b="0" i="1" smtClean="0">
                              <a:latin typeface="Cambria Math"/>
                            </a:rPr>
                            <m:t>1</m:t>
                          </m:r>
                        </m:num>
                        <m:den>
                          <m:r>
                            <a:rPr lang="en-GB" sz="2800" b="0" i="1" smtClean="0">
                              <a:latin typeface="Cambria Math"/>
                            </a:rPr>
                            <m:t>2</m:t>
                          </m:r>
                        </m:den>
                      </m:f>
                      <m:r>
                        <a:rPr lang="en-GB" sz="2800" b="0" i="1" smtClean="0">
                          <a:latin typeface="Cambria Math"/>
                        </a:rPr>
                        <m:t>×2</m:t>
                      </m:r>
                      <m:f>
                        <m:fPr>
                          <m:ctrlPr>
                            <a:rPr lang="en-GB" sz="2800" b="0" i="1" smtClean="0">
                              <a:latin typeface="Cambria Math"/>
                            </a:rPr>
                          </m:ctrlPr>
                        </m:fPr>
                        <m:num>
                          <m:r>
                            <a:rPr lang="en-GB" sz="2800" b="0" i="1" smtClean="0">
                              <a:latin typeface="Cambria Math"/>
                            </a:rPr>
                            <m:t>1</m:t>
                          </m:r>
                        </m:num>
                        <m:den>
                          <m:r>
                            <a:rPr lang="en-GB" sz="2800" b="0" i="1" smtClean="0">
                              <a:latin typeface="Cambria Math"/>
                            </a:rPr>
                            <m:t>4</m:t>
                          </m:r>
                        </m:den>
                      </m:f>
                      <m:r>
                        <a:rPr lang="en-GB" sz="2800" b="0" i="1" smtClean="0">
                          <a:latin typeface="Cambria Math"/>
                        </a:rPr>
                        <m:t>=</m:t>
                      </m:r>
                      <m:f>
                        <m:fPr>
                          <m:ctrlPr>
                            <a:rPr lang="en-GB" sz="2800" b="1" i="1" smtClean="0">
                              <a:latin typeface="Cambria Math"/>
                            </a:rPr>
                          </m:ctrlPr>
                        </m:fPr>
                        <m:num>
                          <m:r>
                            <a:rPr lang="en-GB" sz="2800" b="1" i="1" smtClean="0">
                              <a:latin typeface="Cambria Math"/>
                            </a:rPr>
                            <m:t>𝟕</m:t>
                          </m:r>
                        </m:num>
                        <m:den>
                          <m:r>
                            <a:rPr lang="en-GB" sz="2800" b="1" i="1" smtClean="0">
                              <a:latin typeface="Cambria Math"/>
                            </a:rPr>
                            <m:t>𝟐</m:t>
                          </m:r>
                        </m:den>
                      </m:f>
                      <m:r>
                        <a:rPr lang="en-GB" sz="2800" b="1" i="1" smtClean="0">
                          <a:latin typeface="Cambria Math"/>
                        </a:rPr>
                        <m:t>×</m:t>
                      </m:r>
                      <m:f>
                        <m:fPr>
                          <m:ctrlPr>
                            <a:rPr lang="en-GB" sz="2800" b="1" i="1" smtClean="0">
                              <a:latin typeface="Cambria Math"/>
                            </a:rPr>
                          </m:ctrlPr>
                        </m:fPr>
                        <m:num>
                          <m:r>
                            <a:rPr lang="en-GB" sz="2800" b="1" i="1" smtClean="0">
                              <a:latin typeface="Cambria Math"/>
                            </a:rPr>
                            <m:t>𝟗</m:t>
                          </m:r>
                        </m:num>
                        <m:den>
                          <m:r>
                            <a:rPr lang="en-GB" sz="2800" b="1" i="1" smtClean="0">
                              <a:latin typeface="Cambria Math"/>
                            </a:rPr>
                            <m:t>𝟒</m:t>
                          </m:r>
                        </m:den>
                      </m:f>
                      <m:r>
                        <a:rPr lang="en-GB" sz="2800" b="1" i="1" smtClean="0">
                          <a:latin typeface="Cambria Math"/>
                        </a:rPr>
                        <m:t>=</m:t>
                      </m:r>
                      <m:f>
                        <m:fPr>
                          <m:ctrlPr>
                            <a:rPr lang="en-GB" sz="2800" b="1" i="1" smtClean="0">
                              <a:latin typeface="Cambria Math"/>
                            </a:rPr>
                          </m:ctrlPr>
                        </m:fPr>
                        <m:num>
                          <m:r>
                            <a:rPr lang="en-GB" sz="2800" b="1" i="1" smtClean="0">
                              <a:latin typeface="Cambria Math"/>
                            </a:rPr>
                            <m:t>𝟔𝟑</m:t>
                          </m:r>
                        </m:num>
                        <m:den>
                          <m:r>
                            <a:rPr lang="en-GB" sz="2800" b="1" i="1" smtClean="0">
                              <a:latin typeface="Cambria Math"/>
                            </a:rPr>
                            <m:t>𝟖</m:t>
                          </m:r>
                        </m:den>
                      </m:f>
                    </m:oMath>
                  </m:oMathPara>
                </a14:m>
                <a:endParaRPr lang="en-GB" sz="2800" b="1" dirty="0" smtClean="0"/>
              </a:p>
              <a:p>
                <a:pPr/>
                <a:r>
                  <a:rPr lang="en-GB" sz="2800" b="0" dirty="0" smtClean="0"/>
                  <a:t/>
                </a:r>
                <a:br>
                  <a:rPr lang="en-GB" sz="2800" b="0" dirty="0" smtClean="0"/>
                </a:br>
                <a14:m>
                  <m:oMathPara xmlns:m="http://schemas.openxmlformats.org/officeDocument/2006/math">
                    <m:oMathParaPr>
                      <m:jc m:val="centerGroup"/>
                    </m:oMathParaPr>
                    <m:oMath xmlns:m="http://schemas.openxmlformats.org/officeDocument/2006/math">
                      <m:r>
                        <a:rPr lang="en-GB" sz="2800" b="0" i="1" smtClean="0">
                          <a:latin typeface="Cambria Math"/>
                        </a:rPr>
                        <m:t>4×3</m:t>
                      </m:r>
                      <m:f>
                        <m:fPr>
                          <m:ctrlPr>
                            <a:rPr lang="en-GB" sz="2800" b="0" i="1" smtClean="0">
                              <a:latin typeface="Cambria Math"/>
                            </a:rPr>
                          </m:ctrlPr>
                        </m:fPr>
                        <m:num>
                          <m:r>
                            <a:rPr lang="en-GB" sz="2800" b="0" i="1" smtClean="0">
                              <a:latin typeface="Cambria Math"/>
                            </a:rPr>
                            <m:t>2</m:t>
                          </m:r>
                        </m:num>
                        <m:den>
                          <m:r>
                            <a:rPr lang="en-GB" sz="2800" b="0" i="1" smtClean="0">
                              <a:latin typeface="Cambria Math"/>
                            </a:rPr>
                            <m:t>5</m:t>
                          </m:r>
                        </m:den>
                      </m:f>
                      <m:r>
                        <a:rPr lang="en-GB" sz="2800" b="0" i="1" smtClean="0">
                          <a:latin typeface="Cambria Math"/>
                        </a:rPr>
                        <m:t>=</m:t>
                      </m:r>
                      <m:f>
                        <m:fPr>
                          <m:ctrlPr>
                            <a:rPr lang="en-GB" sz="2800" b="1" i="1" smtClean="0">
                              <a:latin typeface="Cambria Math"/>
                            </a:rPr>
                          </m:ctrlPr>
                        </m:fPr>
                        <m:num>
                          <m:r>
                            <a:rPr lang="en-GB" sz="2800" b="1" i="1" smtClean="0">
                              <a:latin typeface="Cambria Math"/>
                            </a:rPr>
                            <m:t>𝟒</m:t>
                          </m:r>
                        </m:num>
                        <m:den>
                          <m:r>
                            <a:rPr lang="en-GB" sz="2800" b="1" i="1" smtClean="0">
                              <a:latin typeface="Cambria Math"/>
                            </a:rPr>
                            <m:t>𝟏</m:t>
                          </m:r>
                        </m:den>
                      </m:f>
                      <m:r>
                        <a:rPr lang="en-GB" sz="2800" b="1" i="1" smtClean="0">
                          <a:latin typeface="Cambria Math"/>
                        </a:rPr>
                        <m:t>×</m:t>
                      </m:r>
                      <m:f>
                        <m:fPr>
                          <m:ctrlPr>
                            <a:rPr lang="en-GB" sz="2800" b="1" i="1" smtClean="0">
                              <a:latin typeface="Cambria Math"/>
                            </a:rPr>
                          </m:ctrlPr>
                        </m:fPr>
                        <m:num>
                          <m:r>
                            <a:rPr lang="en-GB" sz="2800" b="1" i="1" smtClean="0">
                              <a:latin typeface="Cambria Math"/>
                            </a:rPr>
                            <m:t>𝟏𝟕</m:t>
                          </m:r>
                        </m:num>
                        <m:den>
                          <m:r>
                            <a:rPr lang="en-GB" sz="2800" b="1" i="1" smtClean="0">
                              <a:latin typeface="Cambria Math"/>
                            </a:rPr>
                            <m:t>𝟓</m:t>
                          </m:r>
                        </m:den>
                      </m:f>
                      <m:r>
                        <a:rPr lang="en-GB" sz="2800" b="1" i="1" smtClean="0">
                          <a:latin typeface="Cambria Math"/>
                        </a:rPr>
                        <m:t>=</m:t>
                      </m:r>
                      <m:f>
                        <m:fPr>
                          <m:ctrlPr>
                            <a:rPr lang="en-GB" sz="2800" b="1" i="1" smtClean="0">
                              <a:latin typeface="Cambria Math"/>
                            </a:rPr>
                          </m:ctrlPr>
                        </m:fPr>
                        <m:num>
                          <m:r>
                            <a:rPr lang="en-GB" sz="2800" b="1" i="1" smtClean="0">
                              <a:latin typeface="Cambria Math"/>
                            </a:rPr>
                            <m:t>𝟔𝟖</m:t>
                          </m:r>
                        </m:num>
                        <m:den>
                          <m:r>
                            <a:rPr lang="en-GB" sz="2800" b="1" i="1" smtClean="0">
                              <a:latin typeface="Cambria Math"/>
                            </a:rPr>
                            <m:t>𝟓</m:t>
                          </m:r>
                        </m:den>
                      </m:f>
                    </m:oMath>
                  </m:oMathPara>
                </a14:m>
                <a:endParaRPr lang="en-GB" sz="2800" b="1" dirty="0" smtClean="0"/>
              </a:p>
              <a:p>
                <a:pPr/>
                <a:r>
                  <a:rPr lang="en-GB" sz="2800" b="0" dirty="0" smtClean="0"/>
                  <a:t/>
                </a:r>
                <a:br>
                  <a:rPr lang="en-GB" sz="2800" b="0" dirty="0" smtClean="0"/>
                </a:br>
                <a14:m>
                  <m:oMathPara xmlns:m="http://schemas.openxmlformats.org/officeDocument/2006/math">
                    <m:oMathParaPr>
                      <m:jc m:val="centerGroup"/>
                    </m:oMathParaPr>
                    <m:oMath xmlns:m="http://schemas.openxmlformats.org/officeDocument/2006/math">
                      <m:r>
                        <a:rPr lang="en-GB" sz="2800" b="0" i="1" smtClean="0">
                          <a:latin typeface="Cambria Math"/>
                        </a:rPr>
                        <m:t>7</m:t>
                      </m:r>
                      <m:f>
                        <m:fPr>
                          <m:ctrlPr>
                            <a:rPr lang="en-GB" sz="2800" b="0" i="1" smtClean="0">
                              <a:latin typeface="Cambria Math"/>
                            </a:rPr>
                          </m:ctrlPr>
                        </m:fPr>
                        <m:num>
                          <m:r>
                            <a:rPr lang="en-GB" sz="2800" b="0" i="1" smtClean="0">
                              <a:latin typeface="Cambria Math"/>
                            </a:rPr>
                            <m:t>2</m:t>
                          </m:r>
                        </m:num>
                        <m:den>
                          <m:r>
                            <a:rPr lang="en-GB" sz="2800" b="0" i="1" smtClean="0">
                              <a:latin typeface="Cambria Math"/>
                            </a:rPr>
                            <m:t>3</m:t>
                          </m:r>
                        </m:den>
                      </m:f>
                      <m:r>
                        <a:rPr lang="en-GB" sz="2800" b="0" i="1" smtClean="0">
                          <a:latin typeface="Cambria Math"/>
                        </a:rPr>
                        <m:t>×2=</m:t>
                      </m:r>
                      <m:f>
                        <m:fPr>
                          <m:ctrlPr>
                            <a:rPr lang="en-GB" sz="2800" b="1" i="1" smtClean="0">
                              <a:latin typeface="Cambria Math"/>
                            </a:rPr>
                          </m:ctrlPr>
                        </m:fPr>
                        <m:num>
                          <m:r>
                            <a:rPr lang="en-GB" sz="2800" b="1" i="1" smtClean="0">
                              <a:latin typeface="Cambria Math"/>
                            </a:rPr>
                            <m:t>𝟐𝟑</m:t>
                          </m:r>
                        </m:num>
                        <m:den>
                          <m:r>
                            <a:rPr lang="en-GB" sz="2800" b="1" i="1" smtClean="0">
                              <a:latin typeface="Cambria Math"/>
                            </a:rPr>
                            <m:t>𝟑</m:t>
                          </m:r>
                        </m:den>
                      </m:f>
                      <m:r>
                        <a:rPr lang="en-GB" sz="2800" b="1" i="1" smtClean="0">
                          <a:latin typeface="Cambria Math"/>
                        </a:rPr>
                        <m:t>×</m:t>
                      </m:r>
                      <m:f>
                        <m:fPr>
                          <m:ctrlPr>
                            <a:rPr lang="en-GB" sz="2800" b="1" i="1" smtClean="0">
                              <a:latin typeface="Cambria Math"/>
                            </a:rPr>
                          </m:ctrlPr>
                        </m:fPr>
                        <m:num>
                          <m:r>
                            <a:rPr lang="en-GB" sz="2800" b="1" i="1" smtClean="0">
                              <a:latin typeface="Cambria Math"/>
                            </a:rPr>
                            <m:t>𝟐</m:t>
                          </m:r>
                        </m:num>
                        <m:den>
                          <m:r>
                            <a:rPr lang="en-GB" sz="2800" b="1" i="1" smtClean="0">
                              <a:latin typeface="Cambria Math"/>
                            </a:rPr>
                            <m:t>𝟏</m:t>
                          </m:r>
                        </m:den>
                      </m:f>
                      <m:r>
                        <a:rPr lang="en-GB" sz="2800" b="1" i="1" smtClean="0">
                          <a:latin typeface="Cambria Math"/>
                        </a:rPr>
                        <m:t>=</m:t>
                      </m:r>
                      <m:f>
                        <m:fPr>
                          <m:ctrlPr>
                            <a:rPr lang="en-GB" sz="2800" b="1" i="1" smtClean="0">
                              <a:latin typeface="Cambria Math"/>
                            </a:rPr>
                          </m:ctrlPr>
                        </m:fPr>
                        <m:num>
                          <m:r>
                            <a:rPr lang="en-GB" sz="2800" b="1" i="1" smtClean="0">
                              <a:latin typeface="Cambria Math"/>
                            </a:rPr>
                            <m:t>𝟒𝟔</m:t>
                          </m:r>
                        </m:num>
                        <m:den>
                          <m:r>
                            <a:rPr lang="en-GB" sz="2800" b="1" i="1" smtClean="0">
                              <a:latin typeface="Cambria Math"/>
                            </a:rPr>
                            <m:t>𝟑</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2132856"/>
                <a:ext cx="4464496" cy="3382464"/>
              </a:xfrm>
              <a:prstGeom prst="rect">
                <a:avLst/>
              </a:prstGeom>
              <a:blipFill rotWithShape="1">
                <a:blip r:embed="rId2"/>
                <a:stretch>
                  <a:fillRect/>
                </a:stretch>
              </a:blipFill>
            </p:spPr>
            <p:txBody>
              <a:bodyPr/>
              <a:lstStyle/>
              <a:p>
                <a:r>
                  <a:rPr lang="en-GB">
                    <a:noFill/>
                  </a:rPr>
                  <a:t> </a:t>
                </a:r>
              </a:p>
            </p:txBody>
          </p:sp>
        </mc:Fallback>
      </mc:AlternateContent>
      <p:sp>
        <p:nvSpPr>
          <p:cNvPr id="7" name="TextBox 6"/>
          <p:cNvSpPr txBox="1"/>
          <p:nvPr/>
        </p:nvSpPr>
        <p:spPr>
          <a:xfrm>
            <a:off x="611560" y="1516142"/>
            <a:ext cx="18722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smtClean="0"/>
              <a:t>Examples:</a:t>
            </a:r>
            <a:endParaRPr lang="en-GB" dirty="0"/>
          </a:p>
        </p:txBody>
      </p:sp>
      <p:sp>
        <p:nvSpPr>
          <p:cNvPr id="8" name="TextBox 7"/>
          <p:cNvSpPr txBox="1"/>
          <p:nvPr/>
        </p:nvSpPr>
        <p:spPr>
          <a:xfrm>
            <a:off x="5436096" y="1481935"/>
            <a:ext cx="314305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err="1" smtClean="0"/>
              <a:t>Quickfire</a:t>
            </a:r>
            <a:r>
              <a:rPr lang="en-GB" dirty="0" smtClean="0"/>
              <a:t> Questions:</a:t>
            </a:r>
            <a:endParaRPr lang="en-GB" dirty="0"/>
          </a:p>
        </p:txBody>
      </p:sp>
      <p:cxnSp>
        <p:nvCxnSpPr>
          <p:cNvPr id="10" name="Straight Connector 9"/>
          <p:cNvCxnSpPr/>
          <p:nvPr/>
        </p:nvCxnSpPr>
        <p:spPr>
          <a:xfrm>
            <a:off x="5076056" y="2276872"/>
            <a:ext cx="0" cy="29523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436096" y="2132856"/>
                <a:ext cx="3024336" cy="4364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a:rPr>
                          </m:ctrlPr>
                        </m:fPr>
                        <m:num>
                          <m:r>
                            <a:rPr lang="en-GB" b="0" i="1" smtClean="0">
                              <a:latin typeface="Cambria Math"/>
                            </a:rPr>
                            <m:t>4</m:t>
                          </m:r>
                        </m:num>
                        <m:den>
                          <m:r>
                            <a:rPr lang="en-GB" b="0" i="1" smtClean="0">
                              <a:latin typeface="Cambria Math"/>
                            </a:rPr>
                            <m:t>3</m:t>
                          </m:r>
                        </m:den>
                      </m:f>
                      <m:r>
                        <a:rPr lang="en-GB" b="0" i="1" smtClean="0">
                          <a:latin typeface="Cambria Math"/>
                        </a:rPr>
                        <m:t>=</m:t>
                      </m:r>
                      <m:f>
                        <m:fPr>
                          <m:ctrlPr>
                            <a:rPr lang="en-GB" b="1" i="1" smtClean="0">
                              <a:latin typeface="Cambria Math"/>
                            </a:rPr>
                          </m:ctrlPr>
                        </m:fPr>
                        <m:num>
                          <m:r>
                            <a:rPr lang="en-GB" b="1" i="1" smtClean="0">
                              <a:latin typeface="Cambria Math"/>
                            </a:rPr>
                            <m:t>𝟖</m:t>
                          </m:r>
                        </m:num>
                        <m:den>
                          <m:r>
                            <a:rPr lang="en-GB" b="1" i="1" smtClean="0">
                              <a:latin typeface="Cambria Math"/>
                            </a:rPr>
                            <m:t>𝟑</m:t>
                          </m:r>
                        </m:den>
                      </m:f>
                    </m:oMath>
                  </m:oMathPara>
                </a14:m>
                <a:endParaRPr lang="en-GB" b="1" dirty="0" smtClean="0"/>
              </a:p>
              <a:p>
                <a:endParaRPr lang="en-GB" dirty="0" smtClean="0"/>
              </a:p>
              <a:p>
                <a:pPr/>
                <a14:m>
                  <m:oMathPara xmlns:m="http://schemas.openxmlformats.org/officeDocument/2006/math">
                    <m:oMathParaPr>
                      <m:jc m:val="centerGroup"/>
                    </m:oMathParaPr>
                    <m:oMath xmlns:m="http://schemas.openxmlformats.org/officeDocument/2006/math">
                      <m:f>
                        <m:fPr>
                          <m:ctrlPr>
                            <a:rPr lang="en-GB" b="0" i="1" smtClean="0">
                              <a:latin typeface="Cambria Math"/>
                            </a:rPr>
                          </m:ctrlPr>
                        </m:fPr>
                        <m:num>
                          <m:r>
                            <a:rPr lang="en-GB" b="0" i="1" smtClean="0">
                              <a:latin typeface="Cambria Math"/>
                            </a:rPr>
                            <m:t>5</m:t>
                          </m:r>
                        </m:num>
                        <m:den>
                          <m:r>
                            <a:rPr lang="en-GB" b="0" i="1" smtClean="0">
                              <a:latin typeface="Cambria Math"/>
                            </a:rPr>
                            <m:t>7</m:t>
                          </m:r>
                        </m:den>
                      </m:f>
                      <m:r>
                        <a:rPr lang="en-GB" b="0" i="1" smtClean="0">
                          <a:latin typeface="Cambria Math"/>
                        </a:rPr>
                        <m:t>×2=</m:t>
                      </m:r>
                      <m:f>
                        <m:fPr>
                          <m:ctrlPr>
                            <a:rPr lang="en-GB" b="1" i="1" smtClean="0">
                              <a:latin typeface="Cambria Math"/>
                            </a:rPr>
                          </m:ctrlPr>
                        </m:fPr>
                        <m:num>
                          <m:r>
                            <a:rPr lang="en-GB" b="1" i="1" smtClean="0">
                              <a:latin typeface="Cambria Math"/>
                            </a:rPr>
                            <m:t>𝟏𝟎</m:t>
                          </m:r>
                        </m:num>
                        <m:den>
                          <m:r>
                            <a:rPr lang="en-GB" b="1" i="1" smtClean="0">
                              <a:latin typeface="Cambria Math"/>
                            </a:rPr>
                            <m:t>𝟕</m:t>
                          </m:r>
                        </m:den>
                      </m:f>
                    </m:oMath>
                  </m:oMathPara>
                </a14:m>
                <a:endParaRPr lang="en-GB" b="1"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a:rPr>
                          </m:ctrlPr>
                        </m:fPr>
                        <m:num>
                          <m:r>
                            <a:rPr lang="en-GB" b="0" i="1" smtClean="0">
                              <a:latin typeface="Cambria Math"/>
                            </a:rPr>
                            <m:t>1</m:t>
                          </m:r>
                        </m:num>
                        <m:den>
                          <m:r>
                            <a:rPr lang="en-GB" b="0" i="1" smtClean="0">
                              <a:latin typeface="Cambria Math"/>
                            </a:rPr>
                            <m:t>3</m:t>
                          </m:r>
                        </m:den>
                      </m:f>
                      <m:r>
                        <a:rPr lang="en-GB" b="0" i="1" smtClean="0">
                          <a:latin typeface="Cambria Math"/>
                        </a:rPr>
                        <m:t>×</m:t>
                      </m:r>
                      <m:f>
                        <m:fPr>
                          <m:ctrlPr>
                            <a:rPr lang="en-GB" b="0" i="1" smtClean="0">
                              <a:latin typeface="Cambria Math"/>
                            </a:rPr>
                          </m:ctrlPr>
                        </m:fPr>
                        <m:num>
                          <m:r>
                            <a:rPr lang="en-GB" b="0" i="1" smtClean="0">
                              <a:latin typeface="Cambria Math"/>
                            </a:rPr>
                            <m:t>4</m:t>
                          </m:r>
                        </m:num>
                        <m:den>
                          <m:r>
                            <a:rPr lang="en-GB" b="0" i="1" smtClean="0">
                              <a:latin typeface="Cambria Math"/>
                            </a:rPr>
                            <m:t>5</m:t>
                          </m:r>
                        </m:den>
                      </m:f>
                      <m:r>
                        <a:rPr lang="en-GB" b="0" i="1" smtClean="0">
                          <a:latin typeface="Cambria Math"/>
                        </a:rPr>
                        <m:t>=</m:t>
                      </m:r>
                      <m:f>
                        <m:fPr>
                          <m:ctrlPr>
                            <a:rPr lang="en-GB" b="1" i="1" smtClean="0">
                              <a:latin typeface="Cambria Math"/>
                            </a:rPr>
                          </m:ctrlPr>
                        </m:fPr>
                        <m:num>
                          <m:r>
                            <a:rPr lang="en-GB" b="1" i="1" smtClean="0">
                              <a:latin typeface="Cambria Math"/>
                            </a:rPr>
                            <m:t>𝟕</m:t>
                          </m:r>
                        </m:num>
                        <m:den>
                          <m:r>
                            <a:rPr lang="en-GB" b="1" i="1" smtClean="0">
                              <a:latin typeface="Cambria Math"/>
                            </a:rPr>
                            <m:t>𝟑</m:t>
                          </m:r>
                        </m:den>
                      </m:f>
                      <m:r>
                        <a:rPr lang="en-GB" b="1" i="1" smtClean="0">
                          <a:latin typeface="Cambria Math"/>
                        </a:rPr>
                        <m:t>×</m:t>
                      </m:r>
                      <m:f>
                        <m:fPr>
                          <m:ctrlPr>
                            <a:rPr lang="en-GB" b="1" i="1" smtClean="0">
                              <a:latin typeface="Cambria Math"/>
                            </a:rPr>
                          </m:ctrlPr>
                        </m:fPr>
                        <m:num>
                          <m:r>
                            <a:rPr lang="en-GB" b="1" i="1" smtClean="0">
                              <a:latin typeface="Cambria Math"/>
                            </a:rPr>
                            <m:t>𝟒</m:t>
                          </m:r>
                        </m:num>
                        <m:den>
                          <m:r>
                            <a:rPr lang="en-GB" b="1" i="1" smtClean="0">
                              <a:latin typeface="Cambria Math"/>
                            </a:rPr>
                            <m:t>𝟓</m:t>
                          </m:r>
                        </m:den>
                      </m:f>
                      <m:r>
                        <a:rPr lang="en-GB" b="1" i="1" smtClean="0">
                          <a:latin typeface="Cambria Math"/>
                        </a:rPr>
                        <m:t>=</m:t>
                      </m:r>
                      <m:f>
                        <m:fPr>
                          <m:ctrlPr>
                            <a:rPr lang="en-GB" b="1" i="1" smtClean="0">
                              <a:latin typeface="Cambria Math"/>
                            </a:rPr>
                          </m:ctrlPr>
                        </m:fPr>
                        <m:num>
                          <m:r>
                            <a:rPr lang="en-GB" b="1" i="1" smtClean="0">
                              <a:latin typeface="Cambria Math"/>
                            </a:rPr>
                            <m:t>𝟐𝟖</m:t>
                          </m:r>
                        </m:num>
                        <m:den>
                          <m:r>
                            <a:rPr lang="en-GB" b="1" i="1" smtClean="0">
                              <a:latin typeface="Cambria Math"/>
                            </a:rPr>
                            <m:t>𝟏𝟓</m:t>
                          </m:r>
                        </m:den>
                      </m:f>
                    </m:oMath>
                  </m:oMathPara>
                </a14:m>
                <a:endParaRPr lang="en-GB" b="1"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1</m:t>
                      </m:r>
                      <m:f>
                        <m:fPr>
                          <m:ctrlPr>
                            <a:rPr lang="en-GB" b="0" i="1" smtClean="0">
                              <a:latin typeface="Cambria Math"/>
                            </a:rPr>
                          </m:ctrlPr>
                        </m:fPr>
                        <m:num>
                          <m:r>
                            <a:rPr lang="en-GB" b="0" i="1" smtClean="0">
                              <a:latin typeface="Cambria Math"/>
                            </a:rPr>
                            <m:t>1</m:t>
                          </m:r>
                        </m:num>
                        <m:den>
                          <m:r>
                            <a:rPr lang="en-GB" b="0" i="1" smtClean="0">
                              <a:latin typeface="Cambria Math"/>
                            </a:rPr>
                            <m:t>3</m:t>
                          </m:r>
                        </m:den>
                      </m:f>
                      <m:r>
                        <a:rPr lang="en-GB" b="0" i="1" smtClean="0">
                          <a:latin typeface="Cambria Math"/>
                        </a:rPr>
                        <m:t>×2</m:t>
                      </m:r>
                      <m:f>
                        <m:fPr>
                          <m:ctrlPr>
                            <a:rPr lang="en-GB" b="0" i="1" smtClean="0">
                              <a:latin typeface="Cambria Math"/>
                            </a:rPr>
                          </m:ctrlPr>
                        </m:fPr>
                        <m:num>
                          <m:r>
                            <a:rPr lang="en-GB" b="0" i="1" smtClean="0">
                              <a:latin typeface="Cambria Math"/>
                            </a:rPr>
                            <m:t>3</m:t>
                          </m:r>
                        </m:num>
                        <m:den>
                          <m:r>
                            <a:rPr lang="en-GB" b="0" i="1" smtClean="0">
                              <a:latin typeface="Cambria Math"/>
                            </a:rPr>
                            <m:t>5</m:t>
                          </m:r>
                        </m:den>
                      </m:f>
                      <m:r>
                        <a:rPr lang="en-GB" b="0" i="1" smtClean="0">
                          <a:latin typeface="Cambria Math"/>
                        </a:rPr>
                        <m:t>=</m:t>
                      </m:r>
                      <m:f>
                        <m:fPr>
                          <m:ctrlPr>
                            <a:rPr lang="en-GB" b="1" i="1" smtClean="0">
                              <a:latin typeface="Cambria Math"/>
                            </a:rPr>
                          </m:ctrlPr>
                        </m:fPr>
                        <m:num>
                          <m:r>
                            <a:rPr lang="en-GB" b="1" i="1" smtClean="0">
                              <a:latin typeface="Cambria Math"/>
                            </a:rPr>
                            <m:t>𝟒</m:t>
                          </m:r>
                        </m:num>
                        <m:den>
                          <m:r>
                            <a:rPr lang="en-GB" b="1" i="1" smtClean="0">
                              <a:latin typeface="Cambria Math"/>
                            </a:rPr>
                            <m:t>𝟑</m:t>
                          </m:r>
                        </m:den>
                      </m:f>
                      <m:r>
                        <a:rPr lang="en-GB" b="1" i="1" smtClean="0">
                          <a:latin typeface="Cambria Math"/>
                        </a:rPr>
                        <m:t>×</m:t>
                      </m:r>
                      <m:f>
                        <m:fPr>
                          <m:ctrlPr>
                            <a:rPr lang="en-GB" b="1" i="1" smtClean="0">
                              <a:latin typeface="Cambria Math"/>
                            </a:rPr>
                          </m:ctrlPr>
                        </m:fPr>
                        <m:num>
                          <m:r>
                            <a:rPr lang="en-GB" b="1" i="1" smtClean="0">
                              <a:latin typeface="Cambria Math"/>
                            </a:rPr>
                            <m:t>𝟏𝟑</m:t>
                          </m:r>
                        </m:num>
                        <m:den>
                          <m:r>
                            <a:rPr lang="en-GB" b="1" i="1" smtClean="0">
                              <a:latin typeface="Cambria Math"/>
                            </a:rPr>
                            <m:t>𝟓</m:t>
                          </m:r>
                        </m:den>
                      </m:f>
                      <m:r>
                        <a:rPr lang="en-GB" b="1" i="1" smtClean="0">
                          <a:latin typeface="Cambria Math"/>
                        </a:rPr>
                        <m:t>=</m:t>
                      </m:r>
                      <m:f>
                        <m:fPr>
                          <m:ctrlPr>
                            <a:rPr lang="en-GB" b="1" i="1" smtClean="0">
                              <a:latin typeface="Cambria Math"/>
                            </a:rPr>
                          </m:ctrlPr>
                        </m:fPr>
                        <m:num>
                          <m:r>
                            <a:rPr lang="en-GB" b="1" i="1" smtClean="0">
                              <a:latin typeface="Cambria Math"/>
                            </a:rPr>
                            <m:t>𝟓𝟐</m:t>
                          </m:r>
                        </m:num>
                        <m:den>
                          <m:r>
                            <a:rPr lang="en-GB" b="1" i="1" smtClean="0">
                              <a:latin typeface="Cambria Math"/>
                            </a:rPr>
                            <m:t>𝟏𝟓</m:t>
                          </m:r>
                        </m:den>
                      </m:f>
                    </m:oMath>
                  </m:oMathPara>
                </a14:m>
                <a:endParaRPr lang="en-GB" b="1" dirty="0" smtClean="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3</m:t>
                      </m:r>
                      <m:f>
                        <m:fPr>
                          <m:ctrlPr>
                            <a:rPr lang="en-GB" b="0" i="1" smtClean="0">
                              <a:latin typeface="Cambria Math"/>
                            </a:rPr>
                          </m:ctrlPr>
                        </m:fPr>
                        <m:num>
                          <m:r>
                            <a:rPr lang="en-GB" b="0" i="1" smtClean="0">
                              <a:latin typeface="Cambria Math"/>
                            </a:rPr>
                            <m:t>1</m:t>
                          </m:r>
                        </m:num>
                        <m:den>
                          <m:r>
                            <a:rPr lang="en-GB" b="0" i="1" smtClean="0">
                              <a:latin typeface="Cambria Math"/>
                            </a:rPr>
                            <m:t>2</m:t>
                          </m:r>
                        </m:den>
                      </m:f>
                      <m:r>
                        <a:rPr lang="en-GB" b="0" i="1" smtClean="0">
                          <a:latin typeface="Cambria Math"/>
                        </a:rPr>
                        <m:t>×4</m:t>
                      </m:r>
                      <m:f>
                        <m:fPr>
                          <m:ctrlPr>
                            <a:rPr lang="en-GB" b="0" i="1" smtClean="0">
                              <a:latin typeface="Cambria Math"/>
                            </a:rPr>
                          </m:ctrlPr>
                        </m:fPr>
                        <m:num>
                          <m:r>
                            <a:rPr lang="en-GB" b="0" i="1" smtClean="0">
                              <a:latin typeface="Cambria Math"/>
                            </a:rPr>
                            <m:t>3</m:t>
                          </m:r>
                        </m:num>
                        <m:den>
                          <m:r>
                            <a:rPr lang="en-GB" b="0" i="1" smtClean="0">
                              <a:latin typeface="Cambria Math"/>
                            </a:rPr>
                            <m:t>4</m:t>
                          </m:r>
                        </m:den>
                      </m:f>
                      <m:r>
                        <a:rPr lang="en-GB" b="0" i="1" smtClean="0">
                          <a:latin typeface="Cambria Math"/>
                        </a:rPr>
                        <m:t>=</m:t>
                      </m:r>
                      <m:f>
                        <m:fPr>
                          <m:ctrlPr>
                            <a:rPr lang="en-GB" b="1" i="1" smtClean="0">
                              <a:latin typeface="Cambria Math"/>
                            </a:rPr>
                          </m:ctrlPr>
                        </m:fPr>
                        <m:num>
                          <m:r>
                            <a:rPr lang="en-GB" b="1" i="1" smtClean="0">
                              <a:latin typeface="Cambria Math"/>
                            </a:rPr>
                            <m:t>𝟕</m:t>
                          </m:r>
                        </m:num>
                        <m:den>
                          <m:r>
                            <a:rPr lang="en-GB" b="1" i="1" smtClean="0">
                              <a:latin typeface="Cambria Math"/>
                            </a:rPr>
                            <m:t>𝟐</m:t>
                          </m:r>
                        </m:den>
                      </m:f>
                      <m:r>
                        <a:rPr lang="en-GB" b="1" i="1" smtClean="0">
                          <a:latin typeface="Cambria Math"/>
                        </a:rPr>
                        <m:t>×</m:t>
                      </m:r>
                      <m:f>
                        <m:fPr>
                          <m:ctrlPr>
                            <a:rPr lang="en-GB" b="1" i="1" smtClean="0">
                              <a:latin typeface="Cambria Math"/>
                            </a:rPr>
                          </m:ctrlPr>
                        </m:fPr>
                        <m:num>
                          <m:r>
                            <a:rPr lang="en-GB" b="1" i="1" smtClean="0">
                              <a:latin typeface="Cambria Math"/>
                            </a:rPr>
                            <m:t>𝟏𝟗</m:t>
                          </m:r>
                        </m:num>
                        <m:den>
                          <m:r>
                            <a:rPr lang="en-GB" b="1" i="1" smtClean="0">
                              <a:latin typeface="Cambria Math"/>
                            </a:rPr>
                            <m:t>𝟒</m:t>
                          </m:r>
                        </m:den>
                      </m:f>
                      <m:r>
                        <a:rPr lang="en-GB" b="1" i="1" smtClean="0">
                          <a:latin typeface="Cambria Math"/>
                        </a:rPr>
                        <m:t>=</m:t>
                      </m:r>
                      <m:f>
                        <m:fPr>
                          <m:ctrlPr>
                            <a:rPr lang="en-GB" b="1" i="1" smtClean="0">
                              <a:latin typeface="Cambria Math"/>
                            </a:rPr>
                          </m:ctrlPr>
                        </m:fPr>
                        <m:num>
                          <m:r>
                            <a:rPr lang="en-GB" b="1" i="1" smtClean="0">
                              <a:latin typeface="Cambria Math"/>
                            </a:rPr>
                            <m:t>𝟏𝟑𝟑</m:t>
                          </m:r>
                        </m:num>
                        <m:den>
                          <m:r>
                            <a:rPr lang="en-GB" b="1" i="1" smtClean="0">
                              <a:latin typeface="Cambria Math"/>
                            </a:rPr>
                            <m:t>𝟖</m:t>
                          </m:r>
                        </m:den>
                      </m:f>
                    </m:oMath>
                  </m:oMathPara>
                </a14:m>
                <a:endParaRPr lang="en-GB" b="1" dirty="0" smtClean="0"/>
              </a:p>
              <a:p>
                <a:endParaRPr lang="en-GB" dirty="0"/>
              </a:p>
              <a:p>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436096" y="2132856"/>
                <a:ext cx="3024336" cy="4364849"/>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9180" y="1885474"/>
                <a:ext cx="1402504" cy="829201"/>
              </a:xfrm>
              <a:prstGeom prst="rect">
                <a:avLst/>
              </a:prstGeom>
              <a:noFill/>
            </p:spPr>
            <p:txBody>
              <a:bodyPr wrap="square" rtlCol="0">
                <a:spAutoFit/>
              </a:bodyPr>
              <a:lstStyle/>
              <a:p>
                <a:r>
                  <a:rPr lang="en-GB" sz="1400" dirty="0" smtClean="0"/>
                  <a:t>Schoolboy Error: thinking the answer is </a:t>
                </a:r>
                <a14:m>
                  <m:oMath xmlns:m="http://schemas.openxmlformats.org/officeDocument/2006/math">
                    <m:f>
                      <m:fPr>
                        <m:ctrlPr>
                          <a:rPr lang="en-GB" sz="1400" b="0" i="1" smtClean="0">
                            <a:latin typeface="Cambria Math"/>
                          </a:rPr>
                        </m:ctrlPr>
                      </m:fPr>
                      <m:num>
                        <m:r>
                          <a:rPr lang="en-GB" sz="1400" b="0" i="1" smtClean="0">
                            <a:latin typeface="Cambria Math"/>
                          </a:rPr>
                          <m:t>8</m:t>
                        </m:r>
                      </m:num>
                      <m:den>
                        <m:r>
                          <a:rPr lang="en-GB" sz="1400" b="0" i="1" smtClean="0">
                            <a:latin typeface="Cambria Math"/>
                          </a:rPr>
                          <m:t>6</m:t>
                        </m:r>
                      </m:den>
                    </m:f>
                    <m:r>
                      <a:rPr lang="en-GB" sz="1400" b="0" i="1" smtClean="0">
                        <a:latin typeface="Cambria Math"/>
                      </a:rPr>
                      <m:t>.</m:t>
                    </m:r>
                  </m:oMath>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59180" y="1885474"/>
                <a:ext cx="1402504" cy="829201"/>
              </a:xfrm>
              <a:prstGeom prst="rect">
                <a:avLst/>
              </a:prstGeom>
              <a:blipFill rotWithShape="1">
                <a:blip r:embed="rId4"/>
                <a:stretch>
                  <a:fillRect l="-1304" t="-735" r="-2609" b="-1471"/>
                </a:stretch>
              </a:blipFill>
            </p:spPr>
            <p:txBody>
              <a:bodyPr/>
              <a:lstStyle/>
              <a:p>
                <a:r>
                  <a:rPr lang="en-GB">
                    <a:noFill/>
                  </a:rPr>
                  <a:t> </a:t>
                </a:r>
              </a:p>
            </p:txBody>
          </p:sp>
        </mc:Fallback>
      </mc:AlternateContent>
      <p:sp>
        <p:nvSpPr>
          <p:cNvPr id="13" name="Rectangle 12"/>
          <p:cNvSpPr/>
          <p:nvPr/>
        </p:nvSpPr>
        <p:spPr>
          <a:xfrm>
            <a:off x="2787943" y="2097505"/>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4" name="Rectangle 13"/>
          <p:cNvSpPr/>
          <p:nvPr/>
        </p:nvSpPr>
        <p:spPr>
          <a:xfrm>
            <a:off x="2627784" y="3267661"/>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2627784" y="4471857"/>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7236296" y="2097504"/>
            <a:ext cx="524381"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7211135" y="2938951"/>
            <a:ext cx="961265"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8" name="Rectangle 17"/>
          <p:cNvSpPr/>
          <p:nvPr/>
        </p:nvSpPr>
        <p:spPr>
          <a:xfrm>
            <a:off x="6879550" y="3714789"/>
            <a:ext cx="1339742"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9" name="Rectangle 18"/>
          <p:cNvSpPr/>
          <p:nvPr/>
        </p:nvSpPr>
        <p:spPr>
          <a:xfrm>
            <a:off x="6899403" y="4507807"/>
            <a:ext cx="1339742"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0" name="Rectangle 19"/>
          <p:cNvSpPr/>
          <p:nvPr/>
        </p:nvSpPr>
        <p:spPr>
          <a:xfrm>
            <a:off x="6828615" y="5275650"/>
            <a:ext cx="1410530"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4140315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Teacher Guidance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6984776" cy="2816156"/>
          </a:xfrm>
          <a:prstGeom prst="rect">
            <a:avLst/>
          </a:prstGeom>
          <a:noFill/>
        </p:spPr>
        <p:txBody>
          <a:bodyPr wrap="square" rtlCol="0">
            <a:spAutoFit/>
          </a:bodyPr>
          <a:lstStyle/>
          <a:p>
            <a:r>
              <a:rPr lang="en-GB" dirty="0" smtClean="0"/>
              <a:t>Possible lesson structure:</a:t>
            </a:r>
          </a:p>
          <a:p>
            <a:endParaRPr lang="en-GB" dirty="0"/>
          </a:p>
          <a:p>
            <a:r>
              <a:rPr lang="en-GB" b="1" dirty="0" smtClean="0"/>
              <a:t>Lesson 1</a:t>
            </a:r>
            <a:r>
              <a:rPr lang="en-GB" dirty="0" smtClean="0"/>
              <a:t>: Equivalent fractions, adding/subtracting fractions.</a:t>
            </a:r>
          </a:p>
          <a:p>
            <a:endParaRPr lang="en-GB" sz="1100" dirty="0" smtClean="0"/>
          </a:p>
          <a:p>
            <a:r>
              <a:rPr lang="en-GB" b="1" dirty="0" smtClean="0"/>
              <a:t>Lesson 2</a:t>
            </a:r>
            <a:r>
              <a:rPr lang="en-GB" dirty="0" smtClean="0"/>
              <a:t>:  Mixed numbers, adding/subtracting mixed numbers.</a:t>
            </a:r>
          </a:p>
          <a:p>
            <a:r>
              <a:rPr lang="en-GB" dirty="0"/>
              <a:t> </a:t>
            </a:r>
            <a:r>
              <a:rPr lang="en-GB" dirty="0" smtClean="0"/>
              <a:t>                  Simple multiplication/cross-cancelling.</a:t>
            </a:r>
          </a:p>
          <a:p>
            <a:endParaRPr lang="en-GB" sz="1100" dirty="0" smtClean="0"/>
          </a:p>
          <a:p>
            <a:r>
              <a:rPr lang="en-GB" b="1" dirty="0" smtClean="0"/>
              <a:t>Lesson 3</a:t>
            </a:r>
            <a:r>
              <a:rPr lang="en-GB" dirty="0" smtClean="0"/>
              <a:t>: Multiplying mixed numbers. Dividing fractions.</a:t>
            </a:r>
          </a:p>
          <a:p>
            <a:endParaRPr lang="en-GB" sz="1100" dirty="0" smtClean="0"/>
          </a:p>
          <a:p>
            <a:r>
              <a:rPr lang="en-GB" b="1" dirty="0" smtClean="0"/>
              <a:t>Lesson 4: </a:t>
            </a:r>
            <a:r>
              <a:rPr lang="en-GB" dirty="0" smtClean="0"/>
              <a:t>Fractions of amounts, reverse fractions of amounts.</a:t>
            </a:r>
          </a:p>
          <a:p>
            <a:r>
              <a:rPr lang="en-GB" dirty="0"/>
              <a:t>	</a:t>
            </a:r>
            <a:r>
              <a:rPr lang="en-GB" dirty="0" smtClean="0"/>
              <a:t>Problem solving involving fractions of amounts.</a:t>
            </a:r>
          </a:p>
        </p:txBody>
      </p:sp>
      <p:sp>
        <p:nvSpPr>
          <p:cNvPr id="6" name="Rectangle 5">
            <a:hlinkClick r:id="rId2" action="ppaction://hlinksldjump"/>
          </p:cNvPr>
          <p:cNvSpPr/>
          <p:nvPr/>
        </p:nvSpPr>
        <p:spPr>
          <a:xfrm>
            <a:off x="7524328" y="1492176"/>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Go &gt;</a:t>
            </a:r>
            <a:endParaRPr lang="en-GB" b="1" dirty="0"/>
          </a:p>
        </p:txBody>
      </p:sp>
      <p:sp>
        <p:nvSpPr>
          <p:cNvPr id="7" name="Rectangle 6">
            <a:hlinkClick r:id="rId3" action="ppaction://hlinksldjump"/>
          </p:cNvPr>
          <p:cNvSpPr/>
          <p:nvPr/>
        </p:nvSpPr>
        <p:spPr>
          <a:xfrm>
            <a:off x="7524328" y="1899602"/>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Go &gt;</a:t>
            </a:r>
            <a:endParaRPr lang="en-GB" b="1" dirty="0"/>
          </a:p>
        </p:txBody>
      </p:sp>
      <p:sp>
        <p:nvSpPr>
          <p:cNvPr id="8" name="Rectangle 7">
            <a:hlinkClick r:id="rId4" action="ppaction://hlinksldjump"/>
          </p:cNvPr>
          <p:cNvSpPr/>
          <p:nvPr/>
        </p:nvSpPr>
        <p:spPr>
          <a:xfrm>
            <a:off x="7524328" y="2636912"/>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Go &gt;</a:t>
            </a:r>
            <a:endParaRPr lang="en-GB" b="1" dirty="0"/>
          </a:p>
        </p:txBody>
      </p:sp>
      <p:sp>
        <p:nvSpPr>
          <p:cNvPr id="9" name="Rectangle 8">
            <a:hlinkClick r:id="rId5" action="ppaction://hlinksldjump"/>
          </p:cNvPr>
          <p:cNvSpPr/>
          <p:nvPr/>
        </p:nvSpPr>
        <p:spPr>
          <a:xfrm>
            <a:off x="7524328" y="3212976"/>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Go &gt;</a:t>
            </a:r>
            <a:endParaRPr lang="en-GB" b="1" dirty="0"/>
          </a:p>
        </p:txBody>
      </p:sp>
    </p:spTree>
    <p:extLst>
      <p:ext uri="{BB962C8B-B14F-4D97-AF65-F5344CB8AC3E}">
        <p14:creationId xmlns:p14="http://schemas.microsoft.com/office/powerpoint/2010/main" val="974038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Dividing Fractions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23528" y="1023488"/>
            <a:ext cx="288032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smtClean="0"/>
              <a:t>Mental division</a:t>
            </a:r>
            <a:endParaRPr lang="en-GB" sz="2400" dirty="0"/>
          </a:p>
        </p:txBody>
      </p:sp>
      <mc:AlternateContent xmlns:mc="http://schemas.openxmlformats.org/markup-compatibility/2006" xmlns:a14="http://schemas.microsoft.com/office/drawing/2010/main">
        <mc:Choice Requires="a14">
          <p:sp>
            <p:nvSpPr>
              <p:cNvPr id="7" name="TextBox 6"/>
              <p:cNvSpPr txBox="1"/>
              <p:nvPr/>
            </p:nvSpPr>
            <p:spPr>
              <a:xfrm>
                <a:off x="931972" y="1830682"/>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r>
                        <a:rPr lang="en-GB" sz="2800" b="1" i="1" smtClean="0">
                          <a:latin typeface="Cambria Math" panose="02040503050406030204" pitchFamily="18" charset="0"/>
                        </a:rPr>
                        <m:t>𝟏𝟎</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931972" y="1830682"/>
                <a:ext cx="2880320" cy="898964"/>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a:off x="4587527" y="1806316"/>
            <a:ext cx="4033020" cy="923330"/>
          </a:xfrm>
          <a:prstGeom prst="rect">
            <a:avLst/>
          </a:prstGeom>
          <a:noFill/>
        </p:spPr>
        <p:txBody>
          <a:bodyPr wrap="square" rtlCol="0">
            <a:spAutoFit/>
          </a:bodyPr>
          <a:lstStyle/>
          <a:p>
            <a:r>
              <a:rPr lang="en-GB" dirty="0" smtClean="0"/>
              <a:t>What if this was phrased as “how many quarter pizzas </a:t>
            </a:r>
            <a:r>
              <a:rPr lang="en-GB" b="1" u="sng" dirty="0" smtClean="0"/>
              <a:t>go into</a:t>
            </a:r>
            <a:r>
              <a:rPr lang="en-GB" dirty="0" smtClean="0"/>
              <a:t> two and a half pizzas”?</a:t>
            </a:r>
            <a:endParaRPr lang="en-GB" dirty="0"/>
          </a:p>
        </p:txBody>
      </p:sp>
      <mc:AlternateContent xmlns:mc="http://schemas.openxmlformats.org/markup-compatibility/2006" xmlns:a14="http://schemas.microsoft.com/office/drawing/2010/main">
        <mc:Choice Requires="a14">
          <p:sp>
            <p:nvSpPr>
              <p:cNvPr id="9" name="TextBox 8"/>
              <p:cNvSpPr txBox="1"/>
              <p:nvPr/>
            </p:nvSpPr>
            <p:spPr>
              <a:xfrm>
                <a:off x="1043608" y="2983405"/>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5÷</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r>
                        <a:rPr lang="en-GB" sz="2800" b="1" i="1" smtClean="0">
                          <a:latin typeface="Cambria Math" panose="02040503050406030204" pitchFamily="18" charset="0"/>
                        </a:rPr>
                        <m:t>𝟐𝟎</m:t>
                      </m:r>
                    </m:oMath>
                  </m:oMathPara>
                </a14:m>
                <a:endParaRPr lang="en-GB"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43608" y="2983405"/>
                <a:ext cx="2880320" cy="89896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96287" y="3102664"/>
                <a:ext cx="3672980" cy="760465"/>
              </a:xfrm>
              <a:prstGeom prst="rect">
                <a:avLst/>
              </a:prstGeom>
              <a:noFill/>
            </p:spPr>
            <p:txBody>
              <a:bodyPr wrap="square" rtlCol="0">
                <a:spAutoFit/>
              </a:bodyPr>
              <a:lstStyle/>
              <a:p>
                <a:r>
                  <a:rPr lang="en-GB" dirty="0" smtClean="0"/>
                  <a:t>What appears to be the effect of dividing by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smtClean="0"/>
                  <a:t>?</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596287" y="3102664"/>
                <a:ext cx="3672980" cy="760465"/>
              </a:xfrm>
              <a:prstGeom prst="rect">
                <a:avLst/>
              </a:prstGeom>
              <a:blipFill rotWithShape="0">
                <a:blip r:embed="rId4"/>
                <a:stretch>
                  <a:fillRect l="-1493" t="-4800" b="-48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43608" y="3948264"/>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100÷</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r>
                        <a:rPr lang="en-GB" sz="2800" b="0" i="1" smtClean="0">
                          <a:latin typeface="Cambria Math" panose="02040503050406030204" pitchFamily="18" charset="0"/>
                        </a:rPr>
                        <m:t>=</m:t>
                      </m:r>
                      <m:r>
                        <a:rPr lang="en-GB" sz="2800" b="1" i="1" smtClean="0">
                          <a:latin typeface="Cambria Math" panose="02040503050406030204" pitchFamily="18" charset="0"/>
                        </a:rPr>
                        <m:t>𝟑𝟎𝟎</m:t>
                      </m:r>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043608" y="3948264"/>
                <a:ext cx="2880320" cy="898964"/>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879" y="4195139"/>
                <a:ext cx="1386894" cy="483466"/>
              </a:xfrm>
              <a:prstGeom prst="rect">
                <a:avLst/>
              </a:prstGeom>
              <a:noFill/>
            </p:spPr>
            <p:txBody>
              <a:bodyPr wrap="square" rtlCol="0">
                <a:spAutoFit/>
              </a:bodyPr>
              <a:lstStyle/>
              <a:p>
                <a:r>
                  <a:rPr lang="en-GB" dirty="0" smtClean="0"/>
                  <a:t>Or by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a:rPr>
                          <m:t>3</m:t>
                        </m:r>
                      </m:den>
                    </m:f>
                  </m:oMath>
                </a14:m>
                <a:r>
                  <a:rPr lang="en-GB" dirty="0" smtClean="0"/>
                  <a:t>?</a:t>
                </a:r>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552879" y="4195139"/>
                <a:ext cx="1386894" cy="483466"/>
              </a:xfrm>
              <a:prstGeom prst="rect">
                <a:avLst/>
              </a:prstGeom>
              <a:blipFill rotWithShape="1">
                <a:blip r:embed="rId6"/>
                <a:stretch>
                  <a:fillRect l="-3965" b="-8861"/>
                </a:stretch>
              </a:blipFill>
            </p:spPr>
            <p:txBody>
              <a:bodyPr/>
              <a:lstStyle/>
              <a:p>
                <a:r>
                  <a:rPr lang="en-GB">
                    <a:noFill/>
                  </a:rPr>
                  <a:t> </a:t>
                </a:r>
              </a:p>
            </p:txBody>
          </p:sp>
        </mc:Fallback>
      </mc:AlternateContent>
      <p:sp>
        <p:nvSpPr>
          <p:cNvPr id="13" name="Rectangle 12"/>
          <p:cNvSpPr/>
          <p:nvPr/>
        </p:nvSpPr>
        <p:spPr>
          <a:xfrm>
            <a:off x="2926903" y="1846607"/>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4" name="Rectangle 13"/>
          <p:cNvSpPr/>
          <p:nvPr/>
        </p:nvSpPr>
        <p:spPr>
          <a:xfrm>
            <a:off x="2903465" y="3040209"/>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2900738" y="4104603"/>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767494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Dividing Fractions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1556792"/>
            <a:ext cx="8280920" cy="400110"/>
          </a:xfrm>
          <a:prstGeom prst="rect">
            <a:avLst/>
          </a:prstGeom>
          <a:noFill/>
        </p:spPr>
        <p:txBody>
          <a:bodyPr wrap="square" rtlCol="0">
            <a:spAutoFit/>
          </a:bodyPr>
          <a:lstStyle/>
          <a:p>
            <a:r>
              <a:rPr lang="en-GB" sz="2000" b="1" u="sng" dirty="0" smtClean="0"/>
              <a:t>Reciprocate</a:t>
            </a:r>
            <a:r>
              <a:rPr lang="en-GB" sz="2000" dirty="0" smtClean="0"/>
              <a:t> (i.e. ‘flip’) the second fraction, and use multiplication instead.</a:t>
            </a:r>
            <a:endParaRPr lang="en-GB" sz="2000" dirty="0"/>
          </a:p>
        </p:txBody>
      </p:sp>
      <p:sp>
        <p:nvSpPr>
          <p:cNvPr id="6" name="TextBox 5"/>
          <p:cNvSpPr txBox="1"/>
          <p:nvPr/>
        </p:nvSpPr>
        <p:spPr>
          <a:xfrm>
            <a:off x="395536" y="883131"/>
            <a:ext cx="288032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smtClean="0"/>
              <a:t>More generally…</a:t>
            </a:r>
            <a:endParaRPr lang="en-GB" sz="2400" dirty="0"/>
          </a:p>
        </p:txBody>
      </p:sp>
      <mc:AlternateContent xmlns:mc="http://schemas.openxmlformats.org/markup-compatibility/2006" xmlns:a14="http://schemas.microsoft.com/office/drawing/2010/main">
        <mc:Choice Requires="a14">
          <p:sp>
            <p:nvSpPr>
              <p:cNvPr id="7" name="TextBox 6"/>
              <p:cNvSpPr txBox="1"/>
              <p:nvPr/>
            </p:nvSpPr>
            <p:spPr>
              <a:xfrm>
                <a:off x="503548" y="2168898"/>
                <a:ext cx="2664296" cy="1711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𝟔</m:t>
                          </m:r>
                        </m:num>
                        <m:den>
                          <m:r>
                            <a:rPr lang="en-GB" sz="2800" b="1" i="1" smtClean="0">
                              <a:latin typeface="Cambria Math" panose="02040503050406030204" pitchFamily="18" charset="0"/>
                            </a:rPr>
                            <m:t>𝟓</m:t>
                          </m:r>
                        </m:den>
                      </m:f>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503548" y="2168898"/>
                <a:ext cx="2664296" cy="171123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76056" y="2150303"/>
                <a:ext cx="2664296" cy="1748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9</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𝟐𝟕</m:t>
                          </m:r>
                        </m:num>
                        <m:den>
                          <m:r>
                            <a:rPr lang="en-GB" sz="2800" b="1" i="1" smtClean="0">
                              <a:latin typeface="Cambria Math" panose="02040503050406030204" pitchFamily="18" charset="0"/>
                            </a:rPr>
                            <m:t>𝟐𝟖</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076056" y="2150303"/>
                <a:ext cx="2664296" cy="174842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1560" y="4263325"/>
                <a:ext cx="2664296" cy="2566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÷1</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𝟏𝟓</m:t>
                          </m:r>
                        </m:num>
                        <m:den>
                          <m:r>
                            <a:rPr lang="en-GB" sz="2800" b="1" i="1" smtClean="0">
                              <a:latin typeface="Cambria Math" panose="02040503050406030204" pitchFamily="18" charset="0"/>
                            </a:rPr>
                            <m:t>𝟖</m:t>
                          </m:r>
                        </m:den>
                      </m:f>
                    </m:oMath>
                  </m:oMathPara>
                </a14:m>
                <a:endParaRPr lang="en-GB"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11560" y="4263325"/>
                <a:ext cx="2664296" cy="2566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63888" y="4263325"/>
                <a:ext cx="2664296" cy="2513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2÷3</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𝟕</m:t>
                          </m:r>
                        </m:den>
                      </m:f>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563888" y="4263325"/>
                <a:ext cx="2664296" cy="251350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92014" y="4227782"/>
                <a:ext cx="2664296" cy="2516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8÷1</m:t>
                      </m:r>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9</m:t>
                          </m:r>
                        </m:den>
                      </m:f>
                      <m:r>
                        <a:rPr lang="en-GB" sz="2800" b="0"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𝟒𝟎</m:t>
                          </m:r>
                        </m:num>
                        <m:den>
                          <m:r>
                            <a:rPr lang="en-GB" sz="2800" b="1" i="1" smtClean="0">
                              <a:latin typeface="Cambria Math" panose="02040503050406030204" pitchFamily="18" charset="0"/>
                            </a:rPr>
                            <m:t>𝟗</m:t>
                          </m:r>
                        </m:den>
                      </m:f>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92014" y="4227782"/>
                <a:ext cx="2664296" cy="2516330"/>
              </a:xfrm>
              <a:prstGeom prst="rect">
                <a:avLst/>
              </a:prstGeom>
              <a:blipFill rotWithShape="0">
                <a:blip r:embed="rId6"/>
                <a:stretch>
                  <a:fillRect/>
                </a:stretch>
              </a:blipFill>
            </p:spPr>
            <p:txBody>
              <a:bodyPr/>
              <a:lstStyle/>
              <a:p>
                <a:r>
                  <a:rPr lang="en-GB">
                    <a:noFill/>
                  </a:rPr>
                  <a:t> </a:t>
                </a:r>
              </a:p>
            </p:txBody>
          </p:sp>
        </mc:Fallback>
      </mc:AlternateContent>
      <p:cxnSp>
        <p:nvCxnSpPr>
          <p:cNvPr id="13" name="Straight Connector 12"/>
          <p:cNvCxnSpPr/>
          <p:nvPr/>
        </p:nvCxnSpPr>
        <p:spPr>
          <a:xfrm>
            <a:off x="0" y="40770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75641" y="3022264"/>
            <a:ext cx="800215"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6923947" y="3010035"/>
            <a:ext cx="800215"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1244600" y="5168900"/>
            <a:ext cx="2037747" cy="1601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4356100" y="5156201"/>
            <a:ext cx="1953999" cy="1632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8" name="Rectangle 17"/>
          <p:cNvSpPr/>
          <p:nvPr/>
        </p:nvSpPr>
        <p:spPr>
          <a:xfrm>
            <a:off x="7061201" y="5130801"/>
            <a:ext cx="2050420" cy="16394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565258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39552" y="1629911"/>
                <a:ext cx="2880320" cy="2520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m:t>
                      </m:r>
                      <m:f>
                        <m:fPr>
                          <m:ctrlPr>
                            <a:rPr lang="en-GB" sz="2800" b="0" i="1" smtClean="0">
                              <a:latin typeface="Cambria Math"/>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×4</m:t>
                      </m:r>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17</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1</m:t>
                          </m:r>
                        </m:den>
                      </m:f>
                    </m:oMath>
                    <m:oMath xmlns:m="http://schemas.openxmlformats.org/officeDocument/2006/math">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𝟔𝟖</m:t>
                          </m:r>
                        </m:num>
                        <m:den>
                          <m:r>
                            <a:rPr lang="en-GB" sz="2800" b="1" i="1" smtClean="0">
                              <a:latin typeface="Cambria Math" panose="02040503050406030204" pitchFamily="18" charset="0"/>
                            </a:rPr>
                            <m:t>𝟓</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1629911"/>
                <a:ext cx="2880320" cy="252069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1268" y="1629911"/>
                <a:ext cx="1944788" cy="13326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8÷</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r>
                        <a:rPr lang="en-GB" sz="2800" b="1" i="1" smtClean="0">
                          <a:latin typeface="Cambria Math" panose="02040503050406030204" pitchFamily="18" charset="0"/>
                        </a:rPr>
                        <m:t>𝟒𝟎</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3131268" y="1629911"/>
                <a:ext cx="1944788" cy="133267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11588" y="1618257"/>
                <a:ext cx="2880320" cy="2512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6÷1</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6</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4</m:t>
                          </m:r>
                        </m:den>
                      </m:f>
                    </m:oMath>
                    <m:oMath xmlns:m="http://schemas.openxmlformats.org/officeDocument/2006/math">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𝟔</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𝟕</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6011588" y="1618257"/>
                <a:ext cx="2880320" cy="251222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43608" y="4797152"/>
                <a:ext cx="7488832" cy="1977529"/>
              </a:xfrm>
              <a:prstGeom prst="rect">
                <a:avLst/>
              </a:prstGeom>
              <a:noFill/>
            </p:spPr>
            <p:txBody>
              <a:bodyPr wrap="square" rtlCol="0">
                <a:spAutoFit/>
              </a:bodyPr>
              <a:lstStyle/>
              <a:p>
                <a:pPr lvl="0"/>
                <a:r>
                  <a:rPr lang="en-GB" sz="2800" dirty="0"/>
                  <a:t>[JMO 1996 A4] Evaluate </a:t>
                </a:r>
                <a14:m>
                  <m:oMath xmlns:m="http://schemas.openxmlformats.org/officeDocument/2006/math">
                    <m:d>
                      <m:dPr>
                        <m:begChr m:val="["/>
                        <m:endChr m:val="]"/>
                        <m:ctrlPr>
                          <a:rPr lang="en-GB" sz="2800" i="1">
                            <a:latin typeface="Cambria Math"/>
                          </a:rPr>
                        </m:ctrlPr>
                      </m:dPr>
                      <m:e>
                        <m:d>
                          <m:dPr>
                            <m:ctrlPr>
                              <a:rPr lang="en-GB" sz="2800" i="1">
                                <a:latin typeface="Cambria Math"/>
                              </a:rPr>
                            </m:ctrlPr>
                          </m:dPr>
                          <m:e>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2</m:t>
                                </m:r>
                              </m:den>
                            </m:f>
                            <m:r>
                              <a:rPr lang="en-GB" sz="2800" i="1">
                                <a:latin typeface="Cambria Math" panose="02040503050406030204" pitchFamily="18" charset="0"/>
                              </a:rPr>
                              <m:t>+</m:t>
                            </m:r>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3</m:t>
                                </m:r>
                              </m:den>
                            </m:f>
                          </m:e>
                        </m:d>
                        <m:r>
                          <a:rPr lang="en-GB" sz="2800" i="1">
                            <a:latin typeface="Cambria Math" panose="02040503050406030204" pitchFamily="18" charset="0"/>
                          </a:rPr>
                          <m:t>+</m:t>
                        </m:r>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4</m:t>
                            </m:r>
                          </m:den>
                        </m:f>
                      </m:e>
                    </m:d>
                    <m:r>
                      <a:rPr lang="en-GB" sz="2800" i="1">
                        <a:latin typeface="Cambria Math" panose="02040503050406030204" pitchFamily="18" charset="0"/>
                      </a:rPr>
                      <m:t>×</m:t>
                    </m:r>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5</m:t>
                        </m:r>
                      </m:den>
                    </m:f>
                    <m:r>
                      <a:rPr lang="en-GB" sz="2800" i="1">
                        <a:latin typeface="Cambria Math" panose="02040503050406030204" pitchFamily="18" charset="0"/>
                      </a:rPr>
                      <m:t>−</m:t>
                    </m:r>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6</m:t>
                        </m:r>
                      </m:den>
                    </m:f>
                  </m:oMath>
                </a14:m>
                <a:r>
                  <a:rPr lang="en-GB" sz="2800" dirty="0"/>
                  <a:t/>
                </a:r>
                <a:br>
                  <a:rPr lang="en-GB" sz="2800" dirty="0"/>
                </a:br>
                <a14:m>
                  <m:oMathPara xmlns:m="http://schemas.openxmlformats.org/officeDocument/2006/math">
                    <m:oMathParaPr>
                      <m:jc m:val="centerGroup"/>
                    </m:oMathParaPr>
                    <m:oMath xmlns:m="http://schemas.openxmlformats.org/officeDocument/2006/math">
                      <m:f>
                        <m:fPr>
                          <m:ctrlPr>
                            <a:rPr lang="en-GB" sz="2800" b="1" i="1">
                              <a:latin typeface="Cambria Math"/>
                            </a:rPr>
                          </m:ctrlPr>
                        </m:fPr>
                        <m:num>
                          <m:r>
                            <a:rPr lang="en-GB" sz="2800" b="1" i="1">
                              <a:latin typeface="Cambria Math" panose="02040503050406030204" pitchFamily="18" charset="0"/>
                            </a:rPr>
                            <m:t>𝟏</m:t>
                          </m:r>
                        </m:num>
                        <m:den>
                          <m:r>
                            <a:rPr lang="en-GB" sz="2800" b="1" i="1">
                              <a:latin typeface="Cambria Math" panose="02040503050406030204" pitchFamily="18" charset="0"/>
                            </a:rPr>
                            <m:t>𝟐𝟎</m:t>
                          </m:r>
                        </m:den>
                      </m:f>
                    </m:oMath>
                  </m:oMathPara>
                </a14:m>
                <a:endParaRPr lang="en-GB" sz="2800" b="1" dirty="0"/>
              </a:p>
              <a:p>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043608" y="4797152"/>
                <a:ext cx="7488832" cy="1977529"/>
              </a:xfrm>
              <a:prstGeom prst="rect">
                <a:avLst/>
              </a:prstGeom>
              <a:blipFill rotWithShape="0">
                <a:blip r:embed="rId5"/>
                <a:stretch>
                  <a:fillRect l="-1627"/>
                </a:stretch>
              </a:blipFill>
            </p:spPr>
            <p:txBody>
              <a:bodyPr/>
              <a:lstStyle/>
              <a:p>
                <a:r>
                  <a:rPr lang="en-GB">
                    <a:noFill/>
                  </a:rPr>
                  <a:t> </a:t>
                </a:r>
              </a:p>
            </p:txBody>
          </p:sp>
        </mc:Fallback>
      </mc:AlternateContent>
      <p:sp>
        <p:nvSpPr>
          <p:cNvPr id="10" name="Rectangle 9"/>
          <p:cNvSpPr/>
          <p:nvPr/>
        </p:nvSpPr>
        <p:spPr>
          <a:xfrm>
            <a:off x="395536"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A</a:t>
            </a:r>
            <a:endParaRPr lang="en-GB" b="1" dirty="0"/>
          </a:p>
        </p:txBody>
      </p:sp>
      <p:sp>
        <p:nvSpPr>
          <p:cNvPr id="11" name="Rectangle 10"/>
          <p:cNvSpPr/>
          <p:nvPr/>
        </p:nvSpPr>
        <p:spPr>
          <a:xfrm>
            <a:off x="2936214"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B</a:t>
            </a:r>
            <a:endParaRPr lang="en-GB" b="1" dirty="0"/>
          </a:p>
        </p:txBody>
      </p:sp>
      <p:sp>
        <p:nvSpPr>
          <p:cNvPr id="12" name="Rectangle 11"/>
          <p:cNvSpPr/>
          <p:nvPr/>
        </p:nvSpPr>
        <p:spPr>
          <a:xfrm>
            <a:off x="6021730"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C</a:t>
            </a:r>
            <a:endParaRPr lang="en-GB" b="1" dirty="0"/>
          </a:p>
        </p:txBody>
      </p:sp>
      <p:sp>
        <p:nvSpPr>
          <p:cNvPr id="13" name="Rectangle 12"/>
          <p:cNvSpPr/>
          <p:nvPr/>
        </p:nvSpPr>
        <p:spPr>
          <a:xfrm>
            <a:off x="395536" y="4884180"/>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D</a:t>
            </a:r>
            <a:endParaRPr lang="en-GB" b="1" dirty="0"/>
          </a:p>
        </p:txBody>
      </p:sp>
      <p:sp>
        <p:nvSpPr>
          <p:cNvPr id="14" name="Rectangle 13"/>
          <p:cNvSpPr/>
          <p:nvPr/>
        </p:nvSpPr>
        <p:spPr>
          <a:xfrm>
            <a:off x="1282535" y="2529444"/>
            <a:ext cx="1531917" cy="16211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3678024" y="2546857"/>
            <a:ext cx="1037992" cy="831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6" name="Rectangle 15"/>
          <p:cNvSpPr/>
          <p:nvPr/>
        </p:nvSpPr>
        <p:spPr>
          <a:xfrm>
            <a:off x="6869845" y="2437473"/>
            <a:ext cx="1505186" cy="1713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7" name="Rectangle 16"/>
          <p:cNvSpPr/>
          <p:nvPr/>
        </p:nvSpPr>
        <p:spPr>
          <a:xfrm>
            <a:off x="3852490" y="5557651"/>
            <a:ext cx="1978293" cy="1116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787590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3</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4248472" cy="5906232"/>
              </a:xfrm>
              <a:prstGeom prst="rect">
                <a:avLst/>
              </a:prstGeom>
              <a:noFill/>
            </p:spPr>
            <p:txBody>
              <a:bodyPr wrap="square" rtlCol="0">
                <a:spAutoFit/>
              </a:bodyPr>
              <a:lstStyle/>
              <a:p>
                <a:r>
                  <a:rPr lang="en-GB" sz="1600" dirty="0" smtClean="0"/>
                  <a:t>Calculate the following, simplifying/cross-cancelling where possible.</a:t>
                </a:r>
              </a:p>
              <a:p>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𝟓</m:t>
                        </m:r>
                      </m:den>
                    </m:f>
                  </m:oMath>
                </a14:m>
                <a:r>
                  <a:rPr lang="en-GB" sz="1600" dirty="0" smtClean="0"/>
                  <a:t>		</a:t>
                </a:r>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×4=</m:t>
                    </m:r>
                    <m:f>
                      <m:fPr>
                        <m:ctrlPr>
                          <a:rPr lang="en-GB" sz="1600" b="1" i="1" smtClean="0">
                            <a:latin typeface="Cambria Math"/>
                          </a:rPr>
                        </m:ctrlPr>
                      </m:fPr>
                      <m:num>
                        <m:r>
                          <a:rPr lang="en-GB" sz="1600" b="1" i="1" smtClean="0">
                            <a:latin typeface="Cambria Math" panose="02040503050406030204" pitchFamily="18" charset="0"/>
                          </a:rPr>
                          <m:t>𝟏𝟔</m:t>
                        </m:r>
                      </m:num>
                      <m:den>
                        <m:r>
                          <a:rPr lang="en-GB" sz="1600" b="1" i="1" smtClean="0">
                            <a:latin typeface="Cambria Math" panose="02040503050406030204" pitchFamily="18" charset="0"/>
                          </a:rPr>
                          <m:t>𝟑</m:t>
                        </m:r>
                      </m:den>
                    </m:f>
                  </m:oMath>
                </a14:m>
                <a:endParaRPr lang="en-GB" sz="1600" b="1" dirty="0" smtClean="0"/>
              </a:p>
              <a:p>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25</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21</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𝟏𝟓</m:t>
                        </m:r>
                      </m:num>
                      <m:den>
                        <m:r>
                          <a:rPr lang="en-GB" sz="1600" b="1" i="1" smtClean="0">
                            <a:latin typeface="Cambria Math" panose="02040503050406030204" pitchFamily="18" charset="0"/>
                          </a:rPr>
                          <m:t>𝟐</m:t>
                        </m:r>
                      </m:den>
                    </m:f>
                  </m:oMath>
                </a14:m>
                <a:r>
                  <a:rPr lang="en-GB" sz="1600" dirty="0" smtClean="0"/>
                  <a:t>	</a:t>
                </a:r>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18</m:t>
                        </m:r>
                      </m:num>
                      <m:den>
                        <m:r>
                          <a:rPr lang="en-GB" sz="1600" b="0" i="1" smtClean="0">
                            <a:latin typeface="Cambria Math" panose="02040503050406030204" pitchFamily="18" charset="0"/>
                          </a:rPr>
                          <m:t>55</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11</m:t>
                        </m:r>
                      </m:num>
                      <m:den>
                        <m:r>
                          <a:rPr lang="en-GB" sz="1600" b="0" i="1" smtClean="0">
                            <a:latin typeface="Cambria Math" panose="02040503050406030204" pitchFamily="18" charset="0"/>
                          </a:rPr>
                          <m:t>24</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𝟐𝟎</m:t>
                        </m:r>
                      </m:den>
                    </m:f>
                  </m:oMath>
                </a14:m>
                <a:endParaRPr lang="en-GB" sz="1600" b="1" dirty="0" smtClean="0"/>
              </a:p>
              <a:p>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×1</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r>
                      <a:rPr lang="en-GB" sz="1600" b="1" i="1" smtClean="0">
                        <a:latin typeface="Cambria Math" panose="02040503050406030204" pitchFamily="18" charset="0"/>
                      </a:rPr>
                      <m:t>𝟐</m:t>
                    </m:r>
                  </m:oMath>
                </a14:m>
                <a:r>
                  <a:rPr lang="en-GB" sz="1600" dirty="0" smtClean="0"/>
                  <a:t>	</a:t>
                </a:r>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12</m:t>
                        </m:r>
                      </m:num>
                      <m:den>
                        <m:r>
                          <a:rPr lang="en-GB" sz="1600" b="0" i="1" smtClean="0">
                            <a:latin typeface="Cambria Math" panose="02040503050406030204" pitchFamily="18" charset="0"/>
                          </a:rPr>
                          <m:t>13</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39</m:t>
                        </m:r>
                      </m:num>
                      <m:den>
                        <m:r>
                          <a:rPr lang="en-GB" sz="1600" b="0" i="1" smtClean="0">
                            <a:latin typeface="Cambria Math" panose="02040503050406030204" pitchFamily="18" charset="0"/>
                          </a:rPr>
                          <m:t>8</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𝟗</m:t>
                        </m:r>
                      </m:num>
                      <m:den>
                        <m:r>
                          <a:rPr lang="en-GB" sz="1600" b="1" i="1" smtClean="0">
                            <a:latin typeface="Cambria Math" panose="02040503050406030204" pitchFamily="18" charset="0"/>
                          </a:rPr>
                          <m:t>𝟐</m:t>
                        </m:r>
                      </m:den>
                    </m:f>
                  </m:oMath>
                </a14:m>
                <a:endParaRPr lang="en-GB" sz="1600" b="1" dirty="0" smtClean="0"/>
              </a:p>
              <a:p>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8</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r>
                      <a:rPr lang="en-GB" sz="1600" b="1" i="1" smtClean="0">
                        <a:latin typeface="Cambria Math" panose="02040503050406030204" pitchFamily="18" charset="0"/>
                      </a:rPr>
                      <m:t>𝟏𝟐</m:t>
                    </m:r>
                  </m:oMath>
                </a14:m>
                <a:r>
                  <a:rPr lang="en-GB" sz="1600" dirty="0" smtClean="0"/>
                  <a:t>	</a:t>
                </a:r>
                <a14:m>
                  <m:oMath xmlns:m="http://schemas.openxmlformats.org/officeDocument/2006/math">
                    <m:r>
                      <a:rPr lang="en-GB" sz="1600" b="0" i="1" smtClean="0">
                        <a:latin typeface="Cambria Math" panose="02040503050406030204" pitchFamily="18" charset="0"/>
                      </a:rPr>
                      <m:t>8</m:t>
                    </m:r>
                    <m:f>
                      <m:fPr>
                        <m:ctrlPr>
                          <a:rPr lang="en-GB" sz="1600" b="0" i="1" smtClean="0">
                            <a:latin typeface="Cambria Math"/>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×1</m:t>
                    </m:r>
                    <m:f>
                      <m:fPr>
                        <m:ctrlPr>
                          <a:rPr lang="en-GB" sz="1600" b="0" i="1" smtClean="0">
                            <a:latin typeface="Cambria Math"/>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𝟗𝟏</m:t>
                        </m:r>
                      </m:num>
                      <m:den>
                        <m:r>
                          <a:rPr lang="en-GB" sz="1600" b="1" i="1" smtClean="0">
                            <a:latin typeface="Cambria Math" panose="02040503050406030204" pitchFamily="18" charset="0"/>
                          </a:rPr>
                          <m:t>𝟔</m:t>
                        </m:r>
                      </m:den>
                    </m:f>
                  </m:oMath>
                </a14:m>
                <a:endParaRPr lang="en-GB" sz="1600" b="1" dirty="0" smtClean="0"/>
              </a:p>
              <a:p>
                <a:endParaRPr lang="en-GB" sz="1600" dirty="0" smtClean="0"/>
              </a:p>
              <a:p>
                <a:pPr lvl="0"/>
                <a:r>
                  <a:rPr lang="en-GB" sz="1600" dirty="0"/>
                  <a:t>[JMC 2010 Q6] Which of the following has the largest value?</a:t>
                </a:r>
                <a:br>
                  <a:rPr lang="en-GB" sz="1600" dirty="0"/>
                </a:br>
                <a:r>
                  <a:rPr lang="en-GB" sz="1600" dirty="0"/>
                  <a:t>A </a:t>
                </a:r>
                <a14:m>
                  <m:oMath xmlns:m="http://schemas.openxmlformats.org/officeDocument/2006/math">
                    <m:r>
                      <a:rPr lang="en-GB" sz="1600" i="1">
                        <a:latin typeface="Cambria Math" panose="02040503050406030204" pitchFamily="18" charset="0"/>
                      </a:rPr>
                      <m:t>6÷</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oMath>
                </a14:m>
                <a:r>
                  <a:rPr lang="en-GB" sz="1600" dirty="0"/>
                  <a:t>    B  </a:t>
                </a:r>
                <a14:m>
                  <m:oMath xmlns:m="http://schemas.openxmlformats.org/officeDocument/2006/math">
                    <m:r>
                      <a:rPr lang="en-GB" sz="1600" i="1">
                        <a:latin typeface="Cambria Math" panose="02040503050406030204" pitchFamily="18" charset="0"/>
                      </a:rPr>
                      <m:t>5÷</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oMath>
                </a14:m>
                <a:r>
                  <a:rPr lang="en-GB" sz="1600" dirty="0"/>
                  <a:t>     C </a:t>
                </a:r>
                <a14:m>
                  <m:oMath xmlns:m="http://schemas.openxmlformats.org/officeDocument/2006/math">
                    <m:r>
                      <a:rPr lang="en-GB" sz="1600" i="1">
                        <a:latin typeface="Cambria Math" panose="02040503050406030204" pitchFamily="18" charset="0"/>
                      </a:rPr>
                      <m:t>4÷</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D  </a:t>
                </a:r>
                <a14:m>
                  <m:oMath xmlns:m="http://schemas.openxmlformats.org/officeDocument/2006/math">
                    <m:r>
                      <a:rPr lang="en-GB" sz="1600" i="1">
                        <a:latin typeface="Cambria Math" panose="02040503050406030204" pitchFamily="18" charset="0"/>
                      </a:rPr>
                      <m:t>3÷</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5</m:t>
                        </m:r>
                      </m:den>
                    </m:f>
                  </m:oMath>
                </a14:m>
                <a:r>
                  <a:rPr lang="en-GB" sz="1600" dirty="0"/>
                  <a:t>    E   </a:t>
                </a:r>
                <a14:m>
                  <m:oMath xmlns:m="http://schemas.openxmlformats.org/officeDocument/2006/math">
                    <m:r>
                      <a:rPr lang="en-GB" sz="1600" i="1">
                        <a:latin typeface="Cambria Math" panose="02040503050406030204" pitchFamily="18" charset="0"/>
                      </a:rPr>
                      <m:t>2÷</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6</m:t>
                        </m:r>
                      </m:den>
                    </m:f>
                  </m:oMath>
                </a14:m>
                <a:r>
                  <a:rPr lang="en-GB" sz="1600" dirty="0"/>
                  <a:t/>
                </a:r>
                <a:br>
                  <a:rPr lang="en-GB" sz="1600" dirty="0"/>
                </a:br>
                <a:r>
                  <a:rPr lang="en-GB" sz="1600" b="1" dirty="0"/>
                  <a:t>Solution: </a:t>
                </a:r>
                <a:r>
                  <a:rPr lang="en-GB" sz="1600" b="1" dirty="0" smtClean="0"/>
                  <a:t>C</a:t>
                </a:r>
              </a:p>
              <a:p>
                <a:pPr lvl="0"/>
                <a:endParaRPr lang="en-GB" sz="1600" dirty="0"/>
              </a:p>
              <a:p>
                <a:pPr lvl="0"/>
                <a:r>
                  <a:rPr lang="en-GB" sz="1600" dirty="0" smtClean="0"/>
                  <a:t>Calculate the following:</a:t>
                </a:r>
              </a:p>
              <a:p>
                <a:pPr lvl="0"/>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r>
                  <a:rPr lang="en-GB" sz="1600" dirty="0" smtClean="0"/>
                  <a:t>		</a:t>
                </a:r>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6</m:t>
                        </m:r>
                      </m:num>
                      <m:den>
                        <m:r>
                          <a:rPr lang="en-GB" sz="1600" b="0" i="1" smtClean="0">
                            <a:latin typeface="Cambria Math" panose="02040503050406030204" pitchFamily="18" charset="0"/>
                          </a:rPr>
                          <m:t>11</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𝟐𝟐</m:t>
                        </m:r>
                      </m:num>
                      <m:den>
                        <m:r>
                          <a:rPr lang="en-GB" sz="1600" b="1" i="1" smtClean="0">
                            <a:latin typeface="Cambria Math" panose="02040503050406030204" pitchFamily="18" charset="0"/>
                          </a:rPr>
                          <m:t>𝟐𝟏</m:t>
                        </m:r>
                      </m:den>
                    </m:f>
                  </m:oMath>
                </a14:m>
                <a:endParaRPr lang="en-GB" sz="1600" b="1" dirty="0" smtClean="0"/>
              </a:p>
              <a:p>
                <a:pPr lvl="0"/>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÷5=</m:t>
                    </m:r>
                    <m:f>
                      <m:fPr>
                        <m:ctrlPr>
                          <a:rPr lang="en-GB" sz="1600" b="1" i="1" smtClean="0">
                            <a:latin typeface="Cambria Math"/>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𝟏𝟎</m:t>
                        </m:r>
                      </m:den>
                    </m:f>
                  </m:oMath>
                </a14:m>
                <a:r>
                  <a:rPr lang="en-GB" sz="1600" dirty="0" smtClean="0"/>
                  <a:t>	</a:t>
                </a:r>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÷2</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𝟐𝟔</m:t>
                        </m:r>
                      </m:num>
                      <m:den>
                        <m:r>
                          <a:rPr lang="en-GB" sz="1600" b="1" i="1" smtClean="0">
                            <a:latin typeface="Cambria Math" panose="02040503050406030204" pitchFamily="18" charset="0"/>
                          </a:rPr>
                          <m:t>𝟏𝟓</m:t>
                        </m:r>
                      </m:den>
                    </m:f>
                  </m:oMath>
                </a14:m>
                <a:endParaRPr lang="en-GB" sz="1600" b="1" dirty="0" smtClean="0"/>
              </a:p>
              <a:p>
                <a:pPr lvl="0"/>
                <a14:m>
                  <m:oMath xmlns:m="http://schemas.openxmlformats.org/officeDocument/2006/math">
                    <m:r>
                      <a:rPr lang="en-GB" sz="1600" b="0" i="1" smtClean="0">
                        <a:latin typeface="Cambria Math" panose="02040503050406030204" pitchFamily="18" charset="0"/>
                      </a:rPr>
                      <m:t>6÷4</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r>
                  <a:rPr lang="en-GB" sz="1600" dirty="0" smtClean="0"/>
                  <a:t>	</a:t>
                </a:r>
                <a14:m>
                  <m:oMath xmlns:m="http://schemas.openxmlformats.org/officeDocument/2006/math">
                    <m:r>
                      <a:rPr lang="en-GB" sz="1600" b="0" i="1" smtClean="0">
                        <a:latin typeface="Cambria Math" panose="02040503050406030204" pitchFamily="18" charset="0"/>
                      </a:rPr>
                      <m:t>3</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9</m:t>
                        </m:r>
                      </m:den>
                    </m:f>
                    <m:r>
                      <a:rPr lang="en-GB" sz="1600" b="0" i="1" smtClean="0">
                        <a:latin typeface="Cambria Math" panose="02040503050406030204" pitchFamily="18" charset="0"/>
                      </a:rPr>
                      <m:t>÷2</m:t>
                    </m:r>
                    <m:f>
                      <m:fPr>
                        <m:ctrlPr>
                          <a:rPr lang="en-GB" sz="1600" b="0" i="1" smtClean="0">
                            <a:latin typeface="Cambria Math"/>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𝟕</m:t>
                        </m:r>
                      </m:num>
                      <m:den>
                        <m:r>
                          <a:rPr lang="en-GB" sz="1600" b="1" i="1" smtClean="0">
                            <a:latin typeface="Cambria Math" panose="02040503050406030204" pitchFamily="18" charset="0"/>
                          </a:rPr>
                          <m:t>𝟔</m:t>
                        </m:r>
                      </m:den>
                    </m:f>
                  </m:oMath>
                </a14:m>
                <a:endParaRPr lang="en-GB" sz="1600" b="1" dirty="0" smtClean="0"/>
              </a:p>
              <a:p>
                <a:pPr lvl="0"/>
                <a14:m>
                  <m:oMath xmlns:m="http://schemas.openxmlformats.org/officeDocument/2006/math">
                    <m:r>
                      <a:rPr lang="en-GB" sz="1600" b="0" i="1" smtClean="0">
                        <a:latin typeface="Cambria Math" panose="02040503050406030204" pitchFamily="18" charset="0"/>
                      </a:rPr>
                      <m:t>10÷9</m:t>
                    </m:r>
                    <m:f>
                      <m:fPr>
                        <m:ctrlPr>
                          <a:rPr lang="en-GB" sz="1600" b="0" i="1" smtClean="0">
                            <a:latin typeface="Cambria Math"/>
                          </a:rPr>
                        </m:ctrlPr>
                      </m:fPr>
                      <m:num>
                        <m:r>
                          <a:rPr lang="en-GB" sz="1600" b="0" i="1" smtClean="0">
                            <a:latin typeface="Cambria Math" panose="02040503050406030204" pitchFamily="18" charset="0"/>
                          </a:rPr>
                          <m:t>9</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𝟏𝟎𝟎</m:t>
                        </m:r>
                      </m:num>
                      <m:den>
                        <m:r>
                          <a:rPr lang="en-GB" sz="1600" b="1" i="1" smtClean="0">
                            <a:latin typeface="Cambria Math" panose="02040503050406030204" pitchFamily="18" charset="0"/>
                          </a:rPr>
                          <m:t>𝟗𝟗</m:t>
                        </m:r>
                      </m:den>
                    </m:f>
                  </m:oMath>
                </a14:m>
                <a:r>
                  <a:rPr lang="en-GB" sz="1600" dirty="0" smtClean="0"/>
                  <a:t>	</a:t>
                </a:r>
                <a14:m>
                  <m:oMath xmlns:m="http://schemas.openxmlformats.org/officeDocument/2006/math">
                    <m:r>
                      <a:rPr lang="en-GB" sz="1600" b="0" i="1" smtClean="0">
                        <a:latin typeface="Cambria Math" panose="02040503050406030204" pitchFamily="18" charset="0"/>
                      </a:rPr>
                      <m:t>5</m:t>
                    </m:r>
                    <m:f>
                      <m:fPr>
                        <m:ctrlPr>
                          <a:rPr lang="en-GB" sz="1600" b="0" i="1" smtClean="0">
                            <a:latin typeface="Cambria Math"/>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÷4</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endParaRPr lang="en-GB" sz="1600" b="1" dirty="0"/>
              </a:p>
              <a:p>
                <a:pPr lvl="0"/>
                <a:endParaRPr lang="en-GB" sz="1600" dirty="0"/>
              </a:p>
              <a:p>
                <a:pPr lvl="0"/>
                <a:r>
                  <a:rPr lang="en-GB" sz="1600" dirty="0"/>
                  <a:t>[JMC 1997 Q9] What is the value of </a:t>
                </a:r>
                <a14:m>
                  <m:oMath xmlns:m="http://schemas.openxmlformats.org/officeDocument/2006/math">
                    <m:f>
                      <m:fPr>
                        <m:ctrlPr>
                          <a:rPr lang="en-GB" sz="1600" i="1">
                            <a:latin typeface="Cambria Math"/>
                          </a:rPr>
                        </m:ctrlPr>
                      </m:fPr>
                      <m:num>
                        <m:r>
                          <a:rPr lang="en-GB" sz="1600" i="1">
                            <a:latin typeface="Cambria Math" panose="02040503050406030204" pitchFamily="18" charset="0"/>
                          </a:rPr>
                          <m:t>4</m:t>
                        </m:r>
                      </m:num>
                      <m:den>
                        <m:r>
                          <a:rPr lang="en-GB" sz="1600" i="1">
                            <a:latin typeface="Cambria Math" panose="02040503050406030204" pitchFamily="18" charset="0"/>
                          </a:rPr>
                          <m:t>1−</m:t>
                        </m:r>
                        <m:f>
                          <m:fPr>
                            <m:ctrlPr>
                              <a:rPr lang="en-GB" sz="1600" i="1">
                                <a:latin typeface="Cambria Math"/>
                              </a:rPr>
                            </m:ctrlPr>
                          </m:fPr>
                          <m:num>
                            <m:r>
                              <a:rPr lang="en-GB" sz="1600" i="1">
                                <a:latin typeface="Cambria Math" panose="02040503050406030204" pitchFamily="18" charset="0"/>
                              </a:rPr>
                              <m:t>3</m:t>
                            </m:r>
                          </m:num>
                          <m:den>
                            <m:r>
                              <a:rPr lang="en-GB" sz="1600" i="1">
                                <a:latin typeface="Cambria Math" panose="02040503050406030204" pitchFamily="18" charset="0"/>
                              </a:rPr>
                              <m:t>4</m:t>
                            </m:r>
                          </m:den>
                        </m:f>
                      </m:den>
                    </m:f>
                  </m:oMath>
                </a14:m>
                <a:r>
                  <a:rPr lang="en-GB" sz="1600" dirty="0"/>
                  <a:t> </a:t>
                </a:r>
                <a:r>
                  <a:rPr lang="en-GB" sz="1600" dirty="0" smtClean="0"/>
                  <a:t>?</a:t>
                </a:r>
                <a:r>
                  <a:rPr lang="en-GB" sz="1600" dirty="0"/>
                  <a:t> </a:t>
                </a:r>
                <a:r>
                  <a:rPr lang="en-GB" sz="1600" b="1" dirty="0" smtClean="0"/>
                  <a:t>16</a:t>
                </a:r>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4248472" cy="5906232"/>
              </a:xfrm>
              <a:prstGeom prst="rect">
                <a:avLst/>
              </a:prstGeom>
              <a:blipFill rotWithShape="0">
                <a:blip r:embed="rId3"/>
                <a:stretch>
                  <a:fillRect l="-717" t="-3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5" y="859169"/>
                <a:ext cx="4340374" cy="5891677"/>
              </a:xfrm>
              <a:prstGeom prst="rect">
                <a:avLst/>
              </a:prstGeom>
            </p:spPr>
            <p:txBody>
              <a:bodyPr wrap="square">
                <a:spAutoFit/>
              </a:bodyPr>
              <a:lstStyle/>
              <a:p>
                <a:r>
                  <a:rPr lang="en-GB" sz="1600" dirty="0" smtClean="0"/>
                  <a:t>Calculate </a:t>
                </a:r>
                <a14:m>
                  <m:oMath xmlns:m="http://schemas.openxmlformats.org/officeDocument/2006/math">
                    <m:d>
                      <m:dPr>
                        <m:begChr m:val="["/>
                        <m:endChr m:val="]"/>
                        <m:ctrlPr>
                          <a:rPr lang="en-GB" sz="1600" b="0" i="1" smtClean="0">
                            <a:latin typeface="Cambria Math"/>
                          </a:rPr>
                        </m:ctrlPr>
                      </m:dPr>
                      <m:e>
                        <m:d>
                          <m:dPr>
                            <m:ctrlPr>
                              <a:rPr lang="en-GB" sz="1600" b="0" i="1" smtClean="0">
                                <a:latin typeface="Cambria Math"/>
                              </a:rPr>
                            </m:ctrlPr>
                          </m:dPr>
                          <m:e>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9</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m:t>
                                </m:r>
                              </m:den>
                            </m:f>
                          </m:e>
                        </m:d>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e>
                    </m:d>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𝟏𝟏𝟑</m:t>
                        </m:r>
                      </m:num>
                      <m:den>
                        <m:r>
                          <a:rPr lang="en-GB" sz="1600" b="1" i="1" smtClean="0">
                            <a:latin typeface="Cambria Math" panose="02040503050406030204" pitchFamily="18" charset="0"/>
                          </a:rPr>
                          <m:t>𝟔𝟑𝟎</m:t>
                        </m:r>
                      </m:den>
                    </m:f>
                  </m:oMath>
                </a14:m>
                <a:endParaRPr lang="en-GB" sz="1600" b="1" dirty="0" smtClean="0"/>
              </a:p>
              <a:p>
                <a:endParaRPr lang="en-GB" sz="1600" dirty="0" smtClean="0"/>
              </a:p>
              <a:p>
                <a:r>
                  <a:rPr lang="en-GB" sz="1600" dirty="0" smtClean="0"/>
                  <a:t>If </a:t>
                </a:r>
                <a14:m>
                  <m:oMath xmlns:m="http://schemas.openxmlformats.org/officeDocument/2006/math">
                    <m:r>
                      <a:rPr lang="en-GB" sz="1600" b="0" i="1" smtClean="0">
                        <a:latin typeface="Cambria Math"/>
                      </a:rPr>
                      <m:t>𝑎</m:t>
                    </m:r>
                    <m:r>
                      <a:rPr lang="en-GB" sz="1600" b="0" i="1" smtClean="0">
                        <a:latin typeface="Cambria Math"/>
                      </a:rPr>
                      <m:t>=</m:t>
                    </m:r>
                    <m:f>
                      <m:fPr>
                        <m:ctrlPr>
                          <a:rPr lang="en-GB" sz="1600" b="0" i="1" smtClean="0">
                            <a:latin typeface="Cambria Math"/>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 </m:t>
                    </m:r>
                    <m:r>
                      <a:rPr lang="en-GB" sz="1600" b="0" i="1" smtClean="0">
                        <a:latin typeface="Cambria Math"/>
                      </a:rPr>
                      <m:t>𝑏</m:t>
                    </m:r>
                    <m:r>
                      <a:rPr lang="en-GB" sz="1600" b="0" i="1" smtClean="0">
                        <a:latin typeface="Cambria Math"/>
                      </a:rPr>
                      <m:t>=−2, </m:t>
                    </m:r>
                    <m:r>
                      <a:rPr lang="en-GB" sz="1600" b="0" i="1" smtClean="0">
                        <a:latin typeface="Cambria Math"/>
                      </a:rPr>
                      <m:t>𝑐</m:t>
                    </m:r>
                    <m:r>
                      <a:rPr lang="en-GB" sz="1600" b="0" i="1" smtClean="0">
                        <a:latin typeface="Cambria Math"/>
                      </a:rPr>
                      <m:t>=1</m:t>
                    </m:r>
                    <m:f>
                      <m:fPr>
                        <m:ctrlPr>
                          <a:rPr lang="en-GB" sz="1600" b="0" i="1" smtClean="0">
                            <a:latin typeface="Cambria Math"/>
                          </a:rPr>
                        </m:ctrlPr>
                      </m:fPr>
                      <m:num>
                        <m:r>
                          <a:rPr lang="en-GB" sz="1600" b="0" i="1" smtClean="0">
                            <a:latin typeface="Cambria Math"/>
                          </a:rPr>
                          <m:t>1</m:t>
                        </m:r>
                      </m:num>
                      <m:den>
                        <m:r>
                          <a:rPr lang="en-GB" sz="1600" b="0" i="1" smtClean="0">
                            <a:latin typeface="Cambria Math"/>
                          </a:rPr>
                          <m:t>4</m:t>
                        </m:r>
                      </m:den>
                    </m:f>
                  </m:oMath>
                </a14:m>
                <a:r>
                  <a:rPr lang="en-GB" sz="1600" dirty="0" smtClean="0"/>
                  <a:t> determine:</a:t>
                </a:r>
              </a:p>
              <a:p>
                <a:r>
                  <a:rPr lang="en-GB" sz="1600" dirty="0"/>
                  <a:t> </a:t>
                </a:r>
                <a:r>
                  <a:rPr lang="en-GB" sz="1600" dirty="0" smtClean="0"/>
                  <a:t>  </a:t>
                </a:r>
                <a14:m>
                  <m:oMath xmlns:m="http://schemas.openxmlformats.org/officeDocument/2006/math">
                    <m:sSup>
                      <m:sSupPr>
                        <m:ctrlPr>
                          <a:rPr lang="en-GB" sz="1600" b="0" i="1" smtClean="0">
                            <a:latin typeface="Cambria Math"/>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m:t>
                    </m:r>
                    <m:r>
                      <a:rPr lang="en-GB" sz="1600" b="0" i="1" smtClean="0">
                        <a:latin typeface="Cambria Math"/>
                      </a:rPr>
                      <m:t>𝑐</m:t>
                    </m:r>
                    <m:r>
                      <a:rPr lang="en-GB" sz="1600" b="1" i="1" smtClean="0">
                        <a:latin typeface="Cambria Math"/>
                      </a:rPr>
                      <m:t>=</m:t>
                    </m:r>
                    <m:f>
                      <m:fPr>
                        <m:ctrlPr>
                          <a:rPr lang="en-GB" sz="1600" b="1" i="1" smtClean="0">
                            <a:latin typeface="Cambria Math"/>
                          </a:rPr>
                        </m:ctrlPr>
                      </m:fPr>
                      <m:num>
                        <m:r>
                          <a:rPr lang="en-GB" sz="1600" b="1" i="1" smtClean="0">
                            <a:latin typeface="Cambria Math"/>
                          </a:rPr>
                          <m:t>𝟒𝟗</m:t>
                        </m:r>
                      </m:num>
                      <m:den>
                        <m:r>
                          <a:rPr lang="en-GB" sz="1600" b="1" i="1" smtClean="0">
                            <a:latin typeface="Cambria Math"/>
                          </a:rPr>
                          <m:t>𝟑𝟔</m:t>
                        </m:r>
                      </m:den>
                    </m:f>
                  </m:oMath>
                </a14:m>
                <a:r>
                  <a:rPr lang="en-GB" sz="1600" dirty="0" smtClean="0"/>
                  <a:t>                </a:t>
                </a:r>
                <a14:m>
                  <m:oMath xmlns:m="http://schemas.openxmlformats.org/officeDocument/2006/math">
                    <m:r>
                      <a:rPr lang="en-GB" sz="1600" b="0" i="1" dirty="0" smtClean="0">
                        <a:latin typeface="Cambria Math"/>
                      </a:rPr>
                      <m:t>𝑐</m:t>
                    </m:r>
                    <m:r>
                      <a:rPr lang="en-GB" sz="1600" b="0" i="1" dirty="0" smtClean="0">
                        <a:latin typeface="Cambria Math"/>
                      </a:rPr>
                      <m:t>−</m:t>
                    </m:r>
                    <m:r>
                      <a:rPr lang="en-GB" sz="1600" b="0" i="1" dirty="0" smtClean="0">
                        <a:latin typeface="Cambria Math"/>
                      </a:rPr>
                      <m:t>𝑏𝑐</m:t>
                    </m:r>
                    <m:r>
                      <a:rPr lang="en-GB" sz="1600" b="0" i="1" dirty="0" smtClean="0">
                        <a:latin typeface="Cambria Math"/>
                      </a:rPr>
                      <m:t>=</m:t>
                    </m:r>
                    <m:f>
                      <m:fPr>
                        <m:ctrlPr>
                          <a:rPr lang="en-GB" sz="1600" b="1" i="1" dirty="0" smtClean="0">
                            <a:latin typeface="Cambria Math"/>
                          </a:rPr>
                        </m:ctrlPr>
                      </m:fPr>
                      <m:num>
                        <m:r>
                          <a:rPr lang="en-GB" sz="1600" b="1" i="1" dirty="0" smtClean="0">
                            <a:latin typeface="Cambria Math"/>
                          </a:rPr>
                          <m:t>𝟐𝟑</m:t>
                        </m:r>
                      </m:num>
                      <m:den>
                        <m:r>
                          <a:rPr lang="en-GB" sz="1600" b="1" i="1" dirty="0" smtClean="0">
                            <a:latin typeface="Cambria Math"/>
                          </a:rPr>
                          <m:t>𝟏𝟐</m:t>
                        </m:r>
                      </m:den>
                    </m:f>
                  </m:oMath>
                </a14:m>
                <a:endParaRPr lang="en-GB" sz="1600" b="1" dirty="0"/>
              </a:p>
              <a:p>
                <a:r>
                  <a:rPr lang="en-GB" sz="1600" dirty="0" smtClean="0">
                    <a:latin typeface="Calibri" panose="020F0502020204030204" pitchFamily="34" charset="0"/>
                    <a:ea typeface="Calibri" panose="020F0502020204030204" pitchFamily="34" charset="0"/>
                    <a:cs typeface="Times New Roman" panose="02020603050405020304" pitchFamily="18" charset="0"/>
                  </a:rPr>
                  <a:t>[</a:t>
                </a:r>
                <a:r>
                  <a:rPr lang="en-GB" sz="1600" dirty="0">
                    <a:latin typeface="Calibri" panose="020F0502020204030204" pitchFamily="34" charset="0"/>
                    <a:ea typeface="Calibri" panose="020F0502020204030204" pitchFamily="34" charset="0"/>
                    <a:cs typeface="Times New Roman" panose="02020603050405020304" pitchFamily="18" charset="0"/>
                  </a:rPr>
                  <a:t>JMO 2010 A1] What is the value of </a:t>
                </a:r>
                <a:endParaRPr lang="en-GB" sz="1600" dirty="0" smtClean="0">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num>
                      <m:den>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3</m:t>
                        </m:r>
                      </m:num>
                      <m:den>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3</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num>
                      <m:den>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5</m:t>
                        </m:r>
                      </m:num>
                      <m:den>
                        <m:f>
                          <m:fPr>
                            <m:ctrlPr>
                              <a:rPr lang="en-GB" sz="1600" i="1">
                                <a:effectLst/>
                                <a:latin typeface="Cambria Math"/>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5</m:t>
                            </m:r>
                          </m:den>
                        </m:f>
                      </m:den>
                    </m:f>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a:t>
                </a:r>
                <a:r>
                  <a:rPr lang="en-GB" sz="1600" dirty="0" smtClean="0"/>
                  <a:t> </a:t>
                </a:r>
                <a:r>
                  <a:rPr lang="en-GB" sz="1600" b="1" dirty="0" smtClean="0"/>
                  <a:t>Solution: 55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GB" sz="1600" dirty="0"/>
                  <a:t>[IMC 2012 Q15] Which of the following has a value that is closest to 0?</a:t>
                </a:r>
                <a:br>
                  <a:rPr lang="en-GB" sz="1600" dirty="0"/>
                </a:br>
                <a:r>
                  <a:rPr lang="en-GB" sz="1600" dirty="0"/>
                  <a:t>A   </a:t>
                </a:r>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B   </a:t>
                </a:r>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r>
                  <a:rPr lang="en-GB" sz="1600" dirty="0" smtClean="0"/>
                  <a:t/>
                </a:r>
                <a:br>
                  <a:rPr lang="en-GB" sz="1600" dirty="0" smtClean="0"/>
                </a:br>
                <a:r>
                  <a:rPr lang="en-GB" sz="1600" dirty="0" smtClean="0"/>
                  <a:t>C   </a:t>
                </a:r>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D   </a:t>
                </a:r>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r>
                  <a:rPr lang="en-GB" sz="1600" dirty="0" smtClean="0"/>
                  <a:t/>
                </a:r>
                <a:br>
                  <a:rPr lang="en-GB" sz="1600" dirty="0" smtClean="0"/>
                </a:br>
                <a:r>
                  <a:rPr lang="en-GB" sz="1600" dirty="0" smtClean="0"/>
                  <a:t>E   </a:t>
                </a:r>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smtClean="0"/>
                  <a:t>	</a:t>
                </a:r>
                <a:r>
                  <a:rPr lang="en-GB" sz="1600" b="1" dirty="0" smtClean="0"/>
                  <a:t>Solution</a:t>
                </a:r>
                <a:r>
                  <a:rPr lang="en-GB" sz="1600" b="1" dirty="0"/>
                  <a:t>: E</a:t>
                </a:r>
              </a:p>
              <a:p>
                <a:endParaRPr lang="en-GB" sz="1600" dirty="0" smtClean="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t>[Kangaroo Pink 2003 Q15] </a:t>
                </a:r>
                <a:r>
                  <a:rPr lang="en-GB" sz="1600" dirty="0" smtClean="0"/>
                  <a:t>What is the value of: </a:t>
                </a:r>
                <a14:m>
                  <m:oMath xmlns:m="http://schemas.openxmlformats.org/officeDocument/2006/math">
                    <m:d>
                      <m:dPr>
                        <m:ctrlPr>
                          <a:rPr lang="en-GB" sz="1600" i="1">
                            <a:latin typeface="Cambria Math"/>
                          </a:rPr>
                        </m:ctrlPr>
                      </m:dPr>
                      <m:e>
                        <m:r>
                          <a:rPr lang="en-GB" sz="1600" i="1">
                            <a:latin typeface="Cambria Math" panose="02040503050406030204" pitchFamily="18" charset="0"/>
                          </a:rPr>
                          <m:t>1+</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e>
                    </m:d>
                    <m:r>
                      <a:rPr lang="en-GB" sz="1600" i="1">
                        <a:latin typeface="Cambria Math" panose="02040503050406030204" pitchFamily="18" charset="0"/>
                      </a:rPr>
                      <m:t>×</m:t>
                    </m:r>
                    <m:d>
                      <m:dPr>
                        <m:ctrlPr>
                          <a:rPr lang="en-GB" sz="1600" i="1">
                            <a:latin typeface="Cambria Math"/>
                          </a:rPr>
                        </m:ctrlPr>
                      </m:dPr>
                      <m:e>
                        <m:r>
                          <a:rPr lang="en-GB" sz="1600" i="1">
                            <a:latin typeface="Cambria Math" panose="02040503050406030204" pitchFamily="18" charset="0"/>
                          </a:rPr>
                          <m:t>1+</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e>
                    </m:d>
                    <m:r>
                      <a:rPr lang="en-GB" sz="1600" i="1">
                        <a:latin typeface="Cambria Math" panose="02040503050406030204" pitchFamily="18" charset="0"/>
                      </a:rPr>
                      <m:t>×…</m:t>
                    </m:r>
                    <m:r>
                      <a:rPr lang="en-GB" sz="1600" b="0" i="1" smtClean="0">
                        <a:latin typeface="Cambria Math" panose="02040503050406030204" pitchFamily="18" charset="0"/>
                      </a:rPr>
                      <m:t>×</m:t>
                    </m:r>
                    <m:d>
                      <m:dPr>
                        <m:ctrlPr>
                          <a:rPr lang="en-GB" sz="1600" i="1">
                            <a:latin typeface="Cambria Math"/>
                          </a:rPr>
                        </m:ctrlPr>
                      </m:dPr>
                      <m:e>
                        <m:r>
                          <a:rPr lang="en-GB" sz="1600" i="1">
                            <a:latin typeface="Cambria Math" panose="02040503050406030204" pitchFamily="18" charset="0"/>
                          </a:rPr>
                          <m:t>1+</m:t>
                        </m:r>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2003</m:t>
                            </m:r>
                          </m:den>
                        </m:f>
                      </m:e>
                    </m:d>
                  </m:oMath>
                </a14:m>
                <a:r>
                  <a:rPr lang="en-GB" sz="1600" dirty="0"/>
                  <a:t> </a:t>
                </a:r>
                <a:r>
                  <a:rPr lang="en-GB" sz="1600" dirty="0" smtClean="0"/>
                  <a:t>?</a:t>
                </a:r>
              </a:p>
              <a:p>
                <a:pPr/>
                <a14:m>
                  <m:oMathPara xmlns:m="http://schemas.openxmlformats.org/officeDocument/2006/math">
                    <m:oMathParaPr>
                      <m:jc m:val="centerGroup"/>
                    </m:oMathParaPr>
                    <m:oMath xmlns:m="http://schemas.openxmlformats.org/officeDocument/2006/math">
                      <m:f>
                        <m:fPr>
                          <m:ctrlPr>
                            <a:rPr lang="en-GB" sz="1600" b="1" i="1" smtClean="0">
                              <a:effectLst/>
                              <a:latin typeface="Cambria Math"/>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𝟐𝟎𝟎𝟑</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𝟏𝟎𝟎𝟐</m:t>
                      </m:r>
                    </m:oMath>
                  </m:oMathPara>
                </a14:m>
                <a:endParaRPr lang="en-GB" sz="16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smtClean="0">
                    <a:effectLst/>
                    <a:latin typeface="Calibri" panose="020F0502020204030204" pitchFamily="34" charset="0"/>
                    <a:ea typeface="Times New Roman" panose="02020603050405020304" pitchFamily="18" charset="0"/>
                    <a:cs typeface="Times New Roman" panose="02020603050405020304" pitchFamily="18" charset="0"/>
                  </a:rPr>
                  <a:t>Calculate</a:t>
                </a:r>
                <a:r>
                  <a:rPr lang="en-GB" sz="1600" b="1" dirty="0" smtClean="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en>
                                </m:f>
                              </m:den>
                            </m:f>
                          </m:den>
                        </m:f>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GB" sz="1600" b="1"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788025" y="859169"/>
                <a:ext cx="4340374" cy="5891677"/>
              </a:xfrm>
              <a:prstGeom prst="rect">
                <a:avLst/>
              </a:prstGeom>
              <a:blipFill rotWithShape="1">
                <a:blip r:embed="rId4"/>
                <a:stretch>
                  <a:fillRect l="-702"/>
                </a:stretch>
              </a:blipFill>
            </p:spPr>
            <p:txBody>
              <a:bodyPr/>
              <a:lstStyle/>
              <a:p>
                <a:r>
                  <a:rPr lang="en-GB">
                    <a:noFill/>
                  </a:rPr>
                  <a:t> </a:t>
                </a:r>
              </a:p>
            </p:txBody>
          </p:sp>
        </mc:Fallback>
      </mc:AlternateContent>
      <p:sp>
        <p:nvSpPr>
          <p:cNvPr id="8" name="Rectangle 7"/>
          <p:cNvSpPr/>
          <p:nvPr/>
        </p:nvSpPr>
        <p:spPr>
          <a:xfrm>
            <a:off x="72335" y="943889"/>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9" name="Rectangle 8"/>
          <p:cNvSpPr/>
          <p:nvPr/>
        </p:nvSpPr>
        <p:spPr>
          <a:xfrm>
            <a:off x="72335" y="138670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10" name="Rectangle 9"/>
          <p:cNvSpPr/>
          <p:nvPr/>
        </p:nvSpPr>
        <p:spPr>
          <a:xfrm>
            <a:off x="72335" y="176254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11" name="Rectangle 10"/>
          <p:cNvSpPr/>
          <p:nvPr/>
        </p:nvSpPr>
        <p:spPr>
          <a:xfrm>
            <a:off x="72335" y="212087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12" name="Rectangle 11"/>
          <p:cNvSpPr/>
          <p:nvPr/>
        </p:nvSpPr>
        <p:spPr>
          <a:xfrm>
            <a:off x="72335" y="247961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g</a:t>
            </a:r>
            <a:endParaRPr lang="en-GB" dirty="0"/>
          </a:p>
        </p:txBody>
      </p:sp>
      <p:sp>
        <p:nvSpPr>
          <p:cNvPr id="13" name="Rectangle 12"/>
          <p:cNvSpPr/>
          <p:nvPr/>
        </p:nvSpPr>
        <p:spPr>
          <a:xfrm>
            <a:off x="1907704" y="139293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14" name="Rectangle 13"/>
          <p:cNvSpPr/>
          <p:nvPr/>
        </p:nvSpPr>
        <p:spPr>
          <a:xfrm>
            <a:off x="1907704" y="176876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15" name="Rectangle 14"/>
          <p:cNvSpPr/>
          <p:nvPr/>
        </p:nvSpPr>
        <p:spPr>
          <a:xfrm>
            <a:off x="1907704" y="212709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a:t>
            </a:r>
            <a:endParaRPr lang="en-GB" dirty="0"/>
          </a:p>
        </p:txBody>
      </p:sp>
      <p:sp>
        <p:nvSpPr>
          <p:cNvPr id="16" name="Rectangle 15"/>
          <p:cNvSpPr/>
          <p:nvPr/>
        </p:nvSpPr>
        <p:spPr>
          <a:xfrm>
            <a:off x="1907704" y="248583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h</a:t>
            </a:r>
            <a:endParaRPr lang="en-GB" dirty="0"/>
          </a:p>
        </p:txBody>
      </p:sp>
      <p:sp>
        <p:nvSpPr>
          <p:cNvPr id="17" name="Rectangle 16"/>
          <p:cNvSpPr/>
          <p:nvPr/>
        </p:nvSpPr>
        <p:spPr>
          <a:xfrm>
            <a:off x="72335" y="307555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8" name="Rectangle 17"/>
          <p:cNvSpPr/>
          <p:nvPr/>
        </p:nvSpPr>
        <p:spPr>
          <a:xfrm>
            <a:off x="72335" y="4313306"/>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9" name="Rectangle 18"/>
          <p:cNvSpPr/>
          <p:nvPr/>
        </p:nvSpPr>
        <p:spPr>
          <a:xfrm>
            <a:off x="72335" y="462321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20" name="Rectangle 19"/>
          <p:cNvSpPr/>
          <p:nvPr/>
        </p:nvSpPr>
        <p:spPr>
          <a:xfrm>
            <a:off x="72335" y="499904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21" name="Rectangle 20"/>
          <p:cNvSpPr/>
          <p:nvPr/>
        </p:nvSpPr>
        <p:spPr>
          <a:xfrm>
            <a:off x="72335" y="535737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22" name="Rectangle 21"/>
          <p:cNvSpPr/>
          <p:nvPr/>
        </p:nvSpPr>
        <p:spPr>
          <a:xfrm>
            <a:off x="72335" y="571611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g</a:t>
            </a:r>
            <a:endParaRPr lang="en-GB" dirty="0"/>
          </a:p>
        </p:txBody>
      </p:sp>
      <p:sp>
        <p:nvSpPr>
          <p:cNvPr id="23" name="Rectangle 22"/>
          <p:cNvSpPr/>
          <p:nvPr/>
        </p:nvSpPr>
        <p:spPr>
          <a:xfrm>
            <a:off x="1907704" y="46294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24" name="Rectangle 23"/>
          <p:cNvSpPr/>
          <p:nvPr/>
        </p:nvSpPr>
        <p:spPr>
          <a:xfrm>
            <a:off x="1907704" y="500527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25" name="Rectangle 24"/>
          <p:cNvSpPr/>
          <p:nvPr/>
        </p:nvSpPr>
        <p:spPr>
          <a:xfrm>
            <a:off x="1907704" y="536359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a:t>
            </a:r>
            <a:endParaRPr lang="en-GB" dirty="0"/>
          </a:p>
        </p:txBody>
      </p:sp>
      <p:sp>
        <p:nvSpPr>
          <p:cNvPr id="26" name="Rectangle 25"/>
          <p:cNvSpPr/>
          <p:nvPr/>
        </p:nvSpPr>
        <p:spPr>
          <a:xfrm>
            <a:off x="1907704" y="572233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h</a:t>
            </a:r>
            <a:endParaRPr lang="en-GB" dirty="0"/>
          </a:p>
        </p:txBody>
      </p:sp>
      <p:sp>
        <p:nvSpPr>
          <p:cNvPr id="27" name="Rectangle 26"/>
          <p:cNvSpPr/>
          <p:nvPr/>
        </p:nvSpPr>
        <p:spPr>
          <a:xfrm>
            <a:off x="55894" y="625007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28" name="Rectangle 27"/>
          <p:cNvSpPr/>
          <p:nvPr/>
        </p:nvSpPr>
        <p:spPr>
          <a:xfrm>
            <a:off x="4437611" y="89983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p:sp>
        <p:nvSpPr>
          <p:cNvPr id="29" name="Rectangle 28"/>
          <p:cNvSpPr/>
          <p:nvPr/>
        </p:nvSpPr>
        <p:spPr>
          <a:xfrm>
            <a:off x="4437611" y="158248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6</a:t>
            </a:r>
            <a:endParaRPr lang="en-GB" dirty="0"/>
          </a:p>
        </p:txBody>
      </p:sp>
      <p:sp>
        <p:nvSpPr>
          <p:cNvPr id="30" name="Rectangle 29"/>
          <p:cNvSpPr/>
          <p:nvPr/>
        </p:nvSpPr>
        <p:spPr>
          <a:xfrm>
            <a:off x="4437611" y="224659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7</a:t>
            </a:r>
            <a:endParaRPr lang="en-GB" dirty="0"/>
          </a:p>
        </p:txBody>
      </p:sp>
      <p:sp>
        <p:nvSpPr>
          <p:cNvPr id="31" name="Rectangle 30"/>
          <p:cNvSpPr/>
          <p:nvPr/>
        </p:nvSpPr>
        <p:spPr>
          <a:xfrm>
            <a:off x="4437611" y="2910702"/>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8</a:t>
            </a:r>
            <a:endParaRPr lang="en-GB" dirty="0"/>
          </a:p>
        </p:txBody>
      </p:sp>
      <p:sp>
        <p:nvSpPr>
          <p:cNvPr id="32" name="Rectangle 31"/>
          <p:cNvSpPr/>
          <p:nvPr/>
        </p:nvSpPr>
        <p:spPr>
          <a:xfrm>
            <a:off x="4305300" y="4724400"/>
            <a:ext cx="441960" cy="245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r>
              <a:rPr lang="en-GB" baseline="-25000" dirty="0" smtClean="0"/>
              <a:t>1</a:t>
            </a:r>
            <a:endParaRPr lang="en-GB" baseline="-25000" dirty="0"/>
          </a:p>
        </p:txBody>
      </p:sp>
      <p:sp>
        <p:nvSpPr>
          <p:cNvPr id="34" name="Rectangle 33"/>
          <p:cNvSpPr/>
          <p:nvPr/>
        </p:nvSpPr>
        <p:spPr>
          <a:xfrm>
            <a:off x="1107232" y="1388195"/>
            <a:ext cx="450106" cy="3263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5" name="Rectangle 34"/>
          <p:cNvSpPr/>
          <p:nvPr/>
        </p:nvSpPr>
        <p:spPr>
          <a:xfrm>
            <a:off x="1228812" y="1714500"/>
            <a:ext cx="450106" cy="37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6" name="Rectangle 35"/>
          <p:cNvSpPr/>
          <p:nvPr/>
        </p:nvSpPr>
        <p:spPr>
          <a:xfrm>
            <a:off x="1343205" y="2085976"/>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7" name="Rectangle 36"/>
          <p:cNvSpPr/>
          <p:nvPr/>
        </p:nvSpPr>
        <p:spPr>
          <a:xfrm>
            <a:off x="1216060" y="2407905"/>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8" name="Rectangle 37"/>
          <p:cNvSpPr/>
          <p:nvPr/>
        </p:nvSpPr>
        <p:spPr>
          <a:xfrm>
            <a:off x="3093907" y="1390650"/>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9" name="Rectangle 38"/>
          <p:cNvSpPr/>
          <p:nvPr/>
        </p:nvSpPr>
        <p:spPr>
          <a:xfrm>
            <a:off x="3059832" y="1707593"/>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0" name="Rectangle 39"/>
          <p:cNvSpPr/>
          <p:nvPr/>
        </p:nvSpPr>
        <p:spPr>
          <a:xfrm>
            <a:off x="3059832" y="2066925"/>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1" name="Rectangle 40"/>
          <p:cNvSpPr/>
          <p:nvPr/>
        </p:nvSpPr>
        <p:spPr>
          <a:xfrm>
            <a:off x="3163975" y="2419350"/>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2" name="Rectangle 41"/>
          <p:cNvSpPr/>
          <p:nvPr/>
        </p:nvSpPr>
        <p:spPr>
          <a:xfrm>
            <a:off x="395536" y="3829298"/>
            <a:ext cx="1080120"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3" name="Rectangle 42"/>
          <p:cNvSpPr/>
          <p:nvPr/>
        </p:nvSpPr>
        <p:spPr>
          <a:xfrm>
            <a:off x="1107232" y="4587061"/>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4" name="Rectangle 43"/>
          <p:cNvSpPr/>
          <p:nvPr/>
        </p:nvSpPr>
        <p:spPr>
          <a:xfrm>
            <a:off x="2985079" y="4574088"/>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5" name="Rectangle 44"/>
          <p:cNvSpPr/>
          <p:nvPr/>
        </p:nvSpPr>
        <p:spPr>
          <a:xfrm>
            <a:off x="1248356" y="4946393"/>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6" name="Rectangle 45"/>
          <p:cNvSpPr/>
          <p:nvPr/>
        </p:nvSpPr>
        <p:spPr>
          <a:xfrm>
            <a:off x="3201104" y="4946393"/>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7" name="Rectangle 46"/>
          <p:cNvSpPr/>
          <p:nvPr/>
        </p:nvSpPr>
        <p:spPr>
          <a:xfrm>
            <a:off x="1216544" y="5305670"/>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8" name="Rectangle 47"/>
          <p:cNvSpPr/>
          <p:nvPr/>
        </p:nvSpPr>
        <p:spPr>
          <a:xfrm>
            <a:off x="3166440" y="5297914"/>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9" name="Rectangle 48"/>
          <p:cNvSpPr/>
          <p:nvPr/>
        </p:nvSpPr>
        <p:spPr>
          <a:xfrm>
            <a:off x="1432570" y="5664947"/>
            <a:ext cx="384978"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0" name="Rectangle 49"/>
          <p:cNvSpPr/>
          <p:nvPr/>
        </p:nvSpPr>
        <p:spPr>
          <a:xfrm>
            <a:off x="3163975" y="5657246"/>
            <a:ext cx="384978"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1" name="Rectangle 50"/>
          <p:cNvSpPr/>
          <p:nvPr/>
        </p:nvSpPr>
        <p:spPr>
          <a:xfrm>
            <a:off x="3780904" y="6213926"/>
            <a:ext cx="44343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2" name="Rectangle 51"/>
          <p:cNvSpPr/>
          <p:nvPr/>
        </p:nvSpPr>
        <p:spPr>
          <a:xfrm>
            <a:off x="7740352" y="879195"/>
            <a:ext cx="576064" cy="50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3" name="Rectangle 52"/>
          <p:cNvSpPr/>
          <p:nvPr/>
        </p:nvSpPr>
        <p:spPr>
          <a:xfrm>
            <a:off x="5836324" y="1828470"/>
            <a:ext cx="649926" cy="3892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4" name="Rectangle 53"/>
          <p:cNvSpPr/>
          <p:nvPr/>
        </p:nvSpPr>
        <p:spPr>
          <a:xfrm>
            <a:off x="6538983" y="2483763"/>
            <a:ext cx="1489401"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5" name="Rectangle 54"/>
          <p:cNvSpPr/>
          <p:nvPr/>
        </p:nvSpPr>
        <p:spPr>
          <a:xfrm>
            <a:off x="6538983" y="4153438"/>
            <a:ext cx="1489401"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6" name="Rectangle 55"/>
          <p:cNvSpPr/>
          <p:nvPr/>
        </p:nvSpPr>
        <p:spPr>
          <a:xfrm>
            <a:off x="5116336" y="5310761"/>
            <a:ext cx="3608564" cy="537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7" name="Rectangle 56"/>
          <p:cNvSpPr/>
          <p:nvPr/>
        </p:nvSpPr>
        <p:spPr>
          <a:xfrm>
            <a:off x="6856568" y="5981280"/>
            <a:ext cx="1027800" cy="537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58" name="Rectangle 57"/>
          <p:cNvSpPr/>
          <p:nvPr/>
        </p:nvSpPr>
        <p:spPr>
          <a:xfrm>
            <a:off x="4351020" y="6016578"/>
            <a:ext cx="441960" cy="245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r>
              <a:rPr lang="en-GB" baseline="-25000" dirty="0" smtClean="0"/>
              <a:t>2</a:t>
            </a:r>
            <a:endParaRPr lang="en-GB" baseline="-25000" dirty="0"/>
          </a:p>
        </p:txBody>
      </p:sp>
      <p:sp>
        <p:nvSpPr>
          <p:cNvPr id="59" name="Rectangle 58"/>
          <p:cNvSpPr/>
          <p:nvPr/>
        </p:nvSpPr>
        <p:spPr>
          <a:xfrm>
            <a:off x="7559405" y="1824245"/>
            <a:ext cx="649926"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477289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2" restart="whenNotActive" fill="hold" evtFilter="cancelBubble" nodeType="interactiveSeq">
                <p:stCondLst>
                  <p:cond evt="onClick" delay="0">
                    <p:tgtEl>
                      <p:spTgt spid="4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4" restart="whenNotActive" fill="hold" evtFilter="cancelBubble" nodeType="interactiveSeq">
                <p:stCondLst>
                  <p:cond evt="onClick" delay="0">
                    <p:tgtEl>
                      <p:spTgt spid="4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0" restart="whenNotActive" fill="hold" evtFilter="cancelBubble" nodeType="interactiveSeq">
                <p:stCondLst>
                  <p:cond evt="onClick" delay="0">
                    <p:tgtEl>
                      <p:spTgt spid="4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2" restart="whenNotActive" fill="hold" evtFilter="cancelBubble" nodeType="interactiveSeq">
                <p:stCondLst>
                  <p:cond evt="onClick" delay="0">
                    <p:tgtEl>
                      <p:spTgt spid="4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9"/>
                                        </p:tgtEl>
                                      </p:cBhvr>
                                    </p:animEffect>
                                    <p:set>
                                      <p:cBhvr>
                                        <p:cTn id="9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8" restart="whenNotActive" fill="hold" evtFilter="cancelBubble" nodeType="interactiveSeq">
                <p:stCondLst>
                  <p:cond evt="onClick" delay="0">
                    <p:tgtEl>
                      <p:spTgt spid="5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04" restart="whenNotActive" fill="hold" evtFilter="cancelBubble" nodeType="interactiveSeq">
                <p:stCondLst>
                  <p:cond evt="onClick" delay="0">
                    <p:tgtEl>
                      <p:spTgt spid="5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1"/>
                                        </p:tgtEl>
                                      </p:cBhvr>
                                    </p:animEffect>
                                    <p:set>
                                      <p:cBhvr>
                                        <p:cTn id="10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0" restart="whenNotActive" fill="hold" evtFilter="cancelBubble" nodeType="interactiveSeq">
                <p:stCondLst>
                  <p:cond evt="onClick" delay="0">
                    <p:tgtEl>
                      <p:spTgt spid="5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2"/>
                                        </p:tgtEl>
                                      </p:cBhvr>
                                    </p:animEffect>
                                    <p:set>
                                      <p:cBhvr>
                                        <p:cTn id="11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16" restart="whenNotActive" fill="hold" evtFilter="cancelBubble" nodeType="interactiveSeq">
                <p:stCondLst>
                  <p:cond evt="onClick" delay="0">
                    <p:tgtEl>
                      <p:spTgt spid="5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3"/>
                                        </p:tgtEl>
                                      </p:cBhvr>
                                    </p:animEffect>
                                    <p:set>
                                      <p:cBhvr>
                                        <p:cTn id="12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22" restart="whenNotActive" fill="hold" evtFilter="cancelBubble" nodeType="interactiveSeq">
                <p:stCondLst>
                  <p:cond evt="onClick" delay="0">
                    <p:tgtEl>
                      <p:spTgt spid="5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4"/>
                                        </p:tgtEl>
                                      </p:cBhvr>
                                    </p:animEffect>
                                    <p:set>
                                      <p:cBhvr>
                                        <p:cTn id="12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8" restart="whenNotActive" fill="hold" evtFilter="cancelBubble" nodeType="interactiveSeq">
                <p:stCondLst>
                  <p:cond evt="onClick" delay="0">
                    <p:tgtEl>
                      <p:spTgt spid="5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55"/>
                                        </p:tgtEl>
                                      </p:cBhvr>
                                    </p:animEffect>
                                    <p:set>
                                      <p:cBhvr>
                                        <p:cTn id="13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34" restart="whenNotActive" fill="hold" evtFilter="cancelBubble" nodeType="interactiveSeq">
                <p:stCondLst>
                  <p:cond evt="onClick" delay="0">
                    <p:tgtEl>
                      <p:spTgt spid="5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0" restart="whenNotActive" fill="hold" evtFilter="cancelBubble" nodeType="interactiveSeq">
                <p:stCondLst>
                  <p:cond evt="onClick" delay="0">
                    <p:tgtEl>
                      <p:spTgt spid="5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57"/>
                                        </p:tgtEl>
                                      </p:cBhvr>
                                    </p:animEffect>
                                    <p:set>
                                      <p:cBhvr>
                                        <p:cTn id="14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6" restart="whenNotActive" fill="hold" evtFilter="cancelBubble" nodeType="interactiveSeq">
                <p:stCondLst>
                  <p:cond evt="onClick" delay="0">
                    <p:tgtEl>
                      <p:spTgt spid="59"/>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9"/>
                                        </p:tgtEl>
                                      </p:cBhvr>
                                    </p:animEffect>
                                    <p:set>
                                      <p:cBhvr>
                                        <p:cTn id="15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Embedded Fractions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776864" cy="896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[JMO 2004 A1] Write </a:t>
                </a:r>
                <a14:m>
                  <m:oMath xmlns:m="http://schemas.openxmlformats.org/officeDocument/2006/math">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1+</m:t>
                        </m:r>
                        <m:f>
                          <m:fPr>
                            <m:ctrlPr>
                              <a:rPr lang="en-GB" sz="2800" i="1">
                                <a:latin typeface="Cambria Math"/>
                              </a:rPr>
                            </m:ctrlPr>
                          </m:fPr>
                          <m:num>
                            <m:r>
                              <a:rPr lang="en-GB" sz="2800" i="1">
                                <a:latin typeface="Cambria Math" panose="02040503050406030204" pitchFamily="18" charset="0"/>
                              </a:rPr>
                              <m:t>1</m:t>
                            </m:r>
                          </m:num>
                          <m:den>
                            <m:r>
                              <a:rPr lang="en-GB" sz="2800" i="1">
                                <a:latin typeface="Cambria Math" panose="02040503050406030204" pitchFamily="18" charset="0"/>
                              </a:rPr>
                              <m:t>3</m:t>
                            </m:r>
                          </m:den>
                        </m:f>
                      </m:den>
                    </m:f>
                  </m:oMath>
                </a14:m>
                <a:r>
                  <a:rPr lang="en-GB" sz="2800" dirty="0"/>
                  <a:t> as a decimal.</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776864" cy="89633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67544" y="2060848"/>
            <a:ext cx="7992888" cy="523220"/>
          </a:xfrm>
          <a:prstGeom prst="rect">
            <a:avLst/>
          </a:prstGeom>
          <a:noFill/>
        </p:spPr>
        <p:txBody>
          <a:bodyPr wrap="square" rtlCol="0">
            <a:spAutoFit/>
          </a:bodyPr>
          <a:lstStyle/>
          <a:p>
            <a:r>
              <a:rPr lang="en-GB" sz="2800" dirty="0" smtClean="0"/>
              <a:t>There’s two ways you could deal with this:</a:t>
            </a:r>
            <a:endParaRPr lang="en-GB" sz="2800" dirty="0"/>
          </a:p>
        </p:txBody>
      </p:sp>
      <mc:AlternateContent xmlns:mc="http://schemas.openxmlformats.org/markup-compatibility/2006" xmlns:a14="http://schemas.microsoft.com/office/drawing/2010/main">
        <mc:Choice Requires="a14">
          <p:sp>
            <p:nvSpPr>
              <p:cNvPr id="7" name="TextBox 6"/>
              <p:cNvSpPr txBox="1"/>
              <p:nvPr/>
            </p:nvSpPr>
            <p:spPr>
              <a:xfrm>
                <a:off x="440013" y="2714127"/>
                <a:ext cx="7992888" cy="1249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3+1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40013" y="2714127"/>
                <a:ext cx="7992888" cy="124931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3793" y="4221088"/>
                <a:ext cx="7992888" cy="2064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1</m:t>
                          </m:r>
                        </m:num>
                        <m:den>
                          <m:d>
                            <m:dPr>
                              <m:ctrlPr>
                                <a:rPr lang="en-GB" sz="2800" b="0" i="1" smtClean="0">
                                  <a:latin typeface="Cambria Math"/>
                                </a:rPr>
                              </m:ctrlPr>
                            </m:dPr>
                            <m:e>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e>
                          </m:d>
                        </m:den>
                      </m:f>
                      <m:r>
                        <a:rPr lang="en-GB" sz="2800" b="0" i="1" smtClean="0">
                          <a:latin typeface="Cambria Math" panose="02040503050406030204" pitchFamily="18" charset="0"/>
                        </a:rPr>
                        <m:t>=1÷</m:t>
                      </m:r>
                      <m:f>
                        <m:fPr>
                          <m:ctrlPr>
                            <a:rPr lang="en-GB" sz="2800" b="0" i="1" smtClean="0">
                              <a:latin typeface="Cambria Math"/>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0" i="1" smtClean="0">
                              <a:latin typeface="Cambria Math"/>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=0.75</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43793" y="4221088"/>
                <a:ext cx="7992888" cy="2064604"/>
              </a:xfrm>
              <a:prstGeom prst="rect">
                <a:avLst/>
              </a:prstGeom>
              <a:blipFill rotWithShape="0">
                <a:blip r:embed="rId4"/>
                <a:stretch>
                  <a:fillRect/>
                </a:stretch>
              </a:blipFill>
            </p:spPr>
            <p:txBody>
              <a:bodyPr/>
              <a:lstStyle/>
              <a:p>
                <a:r>
                  <a:rPr lang="en-GB">
                    <a:noFill/>
                  </a:rPr>
                  <a:t> </a:t>
                </a:r>
              </a:p>
            </p:txBody>
          </p:sp>
        </mc:Fallback>
      </mc:AlternateContent>
      <p:sp>
        <p:nvSpPr>
          <p:cNvPr id="9" name="Rectangle 8"/>
          <p:cNvSpPr/>
          <p:nvPr/>
        </p:nvSpPr>
        <p:spPr>
          <a:xfrm>
            <a:off x="743699" y="2666337"/>
            <a:ext cx="7677325" cy="1427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dirty="0" smtClean="0"/>
              <a:t>Multiply top and bottom of outer fraction by denominator of inner one. </a:t>
            </a:r>
          </a:p>
          <a:p>
            <a:pPr algn="ctr" fontAlgn="auto">
              <a:spcBef>
                <a:spcPts val="0"/>
              </a:spcBef>
              <a:spcAft>
                <a:spcPts val="0"/>
              </a:spcAft>
              <a:defRPr/>
            </a:pPr>
            <a:r>
              <a:rPr lang="en-GB" sz="2800" dirty="0"/>
              <a:t>?</a:t>
            </a:r>
          </a:p>
        </p:txBody>
      </p:sp>
      <p:sp>
        <p:nvSpPr>
          <p:cNvPr id="10" name="Rectangle 9"/>
          <p:cNvSpPr/>
          <p:nvPr/>
        </p:nvSpPr>
        <p:spPr>
          <a:xfrm>
            <a:off x="743699" y="4303356"/>
            <a:ext cx="7677325" cy="1982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dirty="0" smtClean="0"/>
              <a:t>Simplify denominator then treat outer fraction as a division. </a:t>
            </a:r>
          </a:p>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38606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771718"/>
                <a:ext cx="7200800" cy="6082114"/>
              </a:xfrm>
              <a:prstGeom prst="rect">
                <a:avLst/>
              </a:prstGeom>
              <a:noFill/>
            </p:spPr>
            <p:txBody>
              <a:bodyPr wrap="square" rtlCol="0">
                <a:spAutoFit/>
              </a:bodyPr>
              <a:lstStyle/>
              <a:p>
                <a:r>
                  <a:rPr lang="en-GB" sz="3200" dirty="0" smtClean="0"/>
                  <a:t>What is </a:t>
                </a:r>
                <a14:m>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3</m:t>
                        </m:r>
                      </m:num>
                      <m:den>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3</m:t>
                            </m:r>
                          </m:den>
                        </m:f>
                      </m:den>
                    </m:f>
                  </m:oMath>
                </a14:m>
                <a:r>
                  <a:rPr lang="en-GB" sz="3200" dirty="0" smtClean="0"/>
                  <a:t>?</a:t>
                </a:r>
              </a:p>
              <a:p>
                <a:endParaRPr lang="en-GB" sz="3200" dirty="0" smtClean="0"/>
              </a:p>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𝟑</m:t>
                      </m:r>
                      <m:r>
                        <a:rPr lang="en-GB" sz="2800" b="1" i="1" smtClean="0">
                          <a:latin typeface="Cambria Math" panose="02040503050406030204" pitchFamily="18" charset="0"/>
                        </a:rPr>
                        <m:t>÷</m:t>
                      </m:r>
                      <m:d>
                        <m:dPr>
                          <m:ctrlPr>
                            <a:rPr lang="en-GB" sz="2800" b="1" i="1" smtClean="0">
                              <a:latin typeface="Cambria Math"/>
                            </a:rPr>
                          </m:ctrlPr>
                        </m:dPr>
                        <m:e>
                          <m:f>
                            <m:fPr>
                              <m:ctrlPr>
                                <a:rPr lang="en-GB" sz="2800" b="1" i="1" smtClean="0">
                                  <a:latin typeface="Cambria Math"/>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𝟒</m:t>
                              </m:r>
                            </m:den>
                          </m:f>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𝟑</m:t>
                              </m:r>
                            </m:den>
                          </m:f>
                        </m:e>
                      </m:d>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𝟕</m:t>
                          </m:r>
                        </m:num>
                        <m:den>
                          <m:r>
                            <a:rPr lang="en-GB" sz="2800" b="1" i="1" smtClean="0">
                              <a:latin typeface="Cambria Math" panose="02040503050406030204" pitchFamily="18" charset="0"/>
                            </a:rPr>
                            <m:t>𝟏𝟐</m:t>
                          </m:r>
                        </m:den>
                      </m:f>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𝟏𝟐</m:t>
                          </m:r>
                        </m:num>
                        <m:den>
                          <m:r>
                            <a:rPr lang="en-GB" sz="2800" b="1" i="1" smtClean="0">
                              <a:latin typeface="Cambria Math" panose="02040503050406030204" pitchFamily="18" charset="0"/>
                            </a:rPr>
                            <m:t>𝟕</m:t>
                          </m:r>
                        </m:den>
                      </m:f>
                      <m:r>
                        <a:rPr lang="en-GB" sz="2800" b="0" i="1" smtClean="0">
                          <a:latin typeface="Cambria Math" panose="02040503050406030204" pitchFamily="18" charset="0"/>
                        </a:rPr>
                        <m:t>=</m:t>
                      </m:r>
                      <m:f>
                        <m:fPr>
                          <m:ctrlPr>
                            <a:rPr lang="en-GB" sz="2800" b="1" i="1" smtClean="0">
                              <a:latin typeface="Cambria Math"/>
                            </a:rPr>
                          </m:ctrlPr>
                        </m:fPr>
                        <m:num>
                          <m:r>
                            <a:rPr lang="en-GB" sz="2800" b="1" i="1" smtClean="0">
                              <a:latin typeface="Cambria Math" panose="02040503050406030204" pitchFamily="18" charset="0"/>
                            </a:rPr>
                            <m:t>𝟑𝟔</m:t>
                          </m:r>
                        </m:num>
                        <m:den>
                          <m:r>
                            <a:rPr lang="en-GB" sz="2800" b="1" i="1" smtClean="0">
                              <a:latin typeface="Cambria Math" panose="02040503050406030204" pitchFamily="18" charset="0"/>
                            </a:rPr>
                            <m:t>𝟕</m:t>
                          </m:r>
                        </m:den>
                      </m:f>
                    </m:oMath>
                  </m:oMathPara>
                </a14:m>
                <a:endParaRPr lang="en-GB" b="1" dirty="0" smtClean="0"/>
              </a:p>
              <a:p>
                <a:endParaRPr lang="en-GB" dirty="0"/>
              </a:p>
              <a:p>
                <a:r>
                  <a:rPr lang="en-GB" sz="3200" dirty="0" smtClean="0"/>
                  <a:t>What is </a:t>
                </a:r>
                <a14:m>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3</m:t>
                                </m:r>
                              </m:den>
                            </m:f>
                          </m:den>
                        </m:f>
                      </m:den>
                    </m:f>
                  </m:oMath>
                </a14:m>
                <a:r>
                  <a:rPr lang="en-GB" sz="3200" dirty="0" smtClean="0"/>
                  <a:t>?</a:t>
                </a:r>
              </a:p>
              <a:p>
                <a:endParaRPr lang="en-GB" sz="3200" dirty="0" smtClean="0"/>
              </a:p>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𝟏</m:t>
                          </m:r>
                          <m:r>
                            <a:rPr lang="en-GB" sz="3200" b="1"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𝟏</m:t>
                              </m:r>
                            </m:num>
                            <m:den>
                              <m:d>
                                <m:dPr>
                                  <m:ctrlPr>
                                    <a:rPr lang="en-GB" sz="3200" b="1" i="1" smtClean="0">
                                      <a:latin typeface="Cambria Math"/>
                                    </a:rPr>
                                  </m:ctrlPr>
                                </m:dPr>
                                <m:e>
                                  <m:f>
                                    <m:fPr>
                                      <m:ctrlPr>
                                        <a:rPr lang="en-GB" sz="3200" b="1" i="1" smtClean="0">
                                          <a:latin typeface="Cambria Math"/>
                                        </a:rPr>
                                      </m:ctrlPr>
                                    </m:fPr>
                                    <m:num>
                                      <m:r>
                                        <a:rPr lang="en-GB" sz="3200" b="1" i="1" smtClean="0">
                                          <a:latin typeface="Cambria Math" panose="02040503050406030204" pitchFamily="18" charset="0"/>
                                        </a:rPr>
                                        <m:t>𝟐</m:t>
                                      </m:r>
                                    </m:num>
                                    <m:den>
                                      <m:r>
                                        <a:rPr lang="en-GB" sz="3200" b="1" i="1" smtClean="0">
                                          <a:latin typeface="Cambria Math" panose="02040503050406030204" pitchFamily="18" charset="0"/>
                                        </a:rPr>
                                        <m:t>𝟑</m:t>
                                      </m:r>
                                    </m:den>
                                  </m:f>
                                </m:e>
                              </m:d>
                            </m:den>
                          </m:f>
                        </m:den>
                      </m:f>
                      <m:r>
                        <a:rPr lang="en-GB" sz="3200" b="1"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𝟏</m:t>
                          </m:r>
                          <m:r>
                            <a:rPr lang="en-GB" sz="3200" b="1"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𝟑</m:t>
                              </m:r>
                            </m:num>
                            <m:den>
                              <m:r>
                                <a:rPr lang="en-GB" sz="3200" b="1" i="1" smtClean="0">
                                  <a:latin typeface="Cambria Math" panose="02040503050406030204" pitchFamily="18" charset="0"/>
                                </a:rPr>
                                <m:t>𝟐</m:t>
                              </m:r>
                            </m:den>
                          </m:f>
                        </m:den>
                      </m:f>
                      <m:r>
                        <a:rPr lang="en-GB" sz="3200" b="1"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m:t>
                          </m:r>
                          <m:f>
                            <m:fPr>
                              <m:ctrlPr>
                                <a:rPr lang="en-GB" sz="3200" b="1" i="1" smtClean="0">
                                  <a:latin typeface="Cambria Math"/>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𝟐</m:t>
                              </m:r>
                            </m:den>
                          </m:f>
                        </m:den>
                      </m:f>
                      <m:r>
                        <a:rPr lang="en-GB" sz="3200" b="1" i="1" smtClean="0">
                          <a:latin typeface="Cambria Math" panose="02040503050406030204" pitchFamily="18" charset="0"/>
                        </a:rPr>
                        <m:t>=−</m:t>
                      </m:r>
                      <m:r>
                        <a:rPr lang="en-GB" sz="3200" b="1" i="1" smtClean="0">
                          <a:latin typeface="Cambria Math" panose="02040503050406030204" pitchFamily="18" charset="0"/>
                        </a:rPr>
                        <m:t>𝟐</m:t>
                      </m:r>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771718"/>
                <a:ext cx="7200800" cy="6082114"/>
              </a:xfrm>
              <a:prstGeom prst="rect">
                <a:avLst/>
              </a:prstGeom>
              <a:blipFill rotWithShape="0">
                <a:blip r:embed="rId2"/>
                <a:stretch>
                  <a:fillRect l="-2117"/>
                </a:stretch>
              </a:blipFill>
            </p:spPr>
            <p:txBody>
              <a:bodyPr/>
              <a:lstStyle/>
              <a:p>
                <a:r>
                  <a:rPr lang="en-GB">
                    <a:noFill/>
                  </a:rPr>
                  <a:t> </a:t>
                </a:r>
              </a:p>
            </p:txBody>
          </p:sp>
        </mc:Fallback>
      </mc:AlternateContent>
      <p:sp>
        <p:nvSpPr>
          <p:cNvPr id="6" name="Rectangle 5"/>
          <p:cNvSpPr/>
          <p:nvPr/>
        </p:nvSpPr>
        <p:spPr>
          <a:xfrm>
            <a:off x="1259632" y="1916832"/>
            <a:ext cx="6264696"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1259632" y="4725144"/>
            <a:ext cx="6264696" cy="20556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146878" y="838326"/>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t>A</a:t>
            </a:r>
            <a:endParaRPr lang="en-GB" b="1" dirty="0"/>
          </a:p>
        </p:txBody>
      </p:sp>
      <p:sp>
        <p:nvSpPr>
          <p:cNvPr id="9" name="Rectangle 8"/>
          <p:cNvSpPr/>
          <p:nvPr/>
        </p:nvSpPr>
        <p:spPr>
          <a:xfrm>
            <a:off x="146878" y="3515570"/>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smtClean="0">
                <a:latin typeface="Wingdings" panose="05000000000000000000" pitchFamily="2" charset="2"/>
              </a:rPr>
              <a:t>N</a:t>
            </a:r>
            <a:endParaRPr lang="en-GB" b="1" dirty="0">
              <a:latin typeface="Wingdings" panose="05000000000000000000" pitchFamily="2" charset="2"/>
            </a:endParaRPr>
          </a:p>
        </p:txBody>
      </p:sp>
    </p:spTree>
    <p:extLst>
      <p:ext uri="{BB962C8B-B14F-4D97-AF65-F5344CB8AC3E}">
        <p14:creationId xmlns:p14="http://schemas.microsoft.com/office/powerpoint/2010/main" val="1341827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Fractions of Amounts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8980" y="692696"/>
                <a:ext cx="8064896" cy="5927713"/>
              </a:xfrm>
              <a:prstGeom prst="rect">
                <a:avLst/>
              </a:prstGeom>
              <a:noFill/>
            </p:spPr>
            <p:txBody>
              <a:bodyPr wrap="square" rtlCol="0">
                <a:spAutoFit/>
              </a:bodyPr>
              <a:lstStyle/>
              <a:p>
                <a:r>
                  <a:rPr lang="en-GB" sz="2400" dirty="0" smtClean="0"/>
                  <a:t>Find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smtClean="0"/>
                  <a:t> of 80		</a:t>
                </a:r>
                <a14:m>
                  <m:oMath xmlns:m="http://schemas.openxmlformats.org/officeDocument/2006/math">
                    <m:r>
                      <a:rPr lang="en-GB" sz="2400" b="0" i="1" smtClean="0">
                        <a:latin typeface="Cambria Math" panose="02040503050406030204" pitchFamily="18" charset="0"/>
                      </a:rPr>
                      <m:t>→</m:t>
                    </m:r>
                  </m:oMath>
                </a14:m>
                <a:r>
                  <a:rPr lang="en-GB" sz="2400" dirty="0" smtClean="0"/>
                  <a:t>	</a:t>
                </a:r>
                <a14:m>
                  <m:oMath xmlns:m="http://schemas.openxmlformats.org/officeDocument/2006/math">
                    <m:f>
                      <m:fPr>
                        <m:ctrlPr>
                          <a:rPr lang="en-GB" sz="2400" b="1" i="1" smtClean="0">
                            <a:latin typeface="Cambria Math"/>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r>
                      <a:rPr lang="en-GB" sz="2400" b="1" i="1" smtClean="0">
                        <a:latin typeface="Cambria Math" panose="02040503050406030204" pitchFamily="18" charset="0"/>
                      </a:rPr>
                      <m:t>𝟖𝟎</m:t>
                    </m:r>
                    <m:r>
                      <a:rPr lang="en-GB" sz="2400" b="1" i="1" smtClean="0">
                        <a:latin typeface="Cambria Math" panose="02040503050406030204" pitchFamily="18" charset="0"/>
                      </a:rPr>
                      <m:t>=</m:t>
                    </m:r>
                    <m:r>
                      <a:rPr lang="en-GB" sz="2400" b="1" i="1" smtClean="0">
                        <a:latin typeface="Cambria Math" panose="02040503050406030204" pitchFamily="18" charset="0"/>
                      </a:rPr>
                      <m:t>𝟔𝟎</m:t>
                    </m:r>
                  </m:oMath>
                </a14:m>
                <a:endParaRPr lang="en-GB" sz="2400" b="1" dirty="0" smtClean="0"/>
              </a:p>
              <a:p>
                <a:endParaRPr lang="en-GB" sz="2400" dirty="0"/>
              </a:p>
              <a:p>
                <a:r>
                  <a:rPr lang="en-GB" sz="2400" dirty="0" smtClean="0"/>
                  <a:t>Find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smtClean="0"/>
                  <a:t> of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smtClean="0"/>
                  <a:t>		</a:t>
                </a:r>
                <a14:m>
                  <m:oMath xmlns:m="http://schemas.openxmlformats.org/officeDocument/2006/math">
                    <m:r>
                      <a:rPr lang="en-GB" sz="2400" b="0" i="1" smtClean="0">
                        <a:latin typeface="Cambria Math" panose="02040503050406030204" pitchFamily="18" charset="0"/>
                      </a:rPr>
                      <m:t>→</m:t>
                    </m:r>
                  </m:oMath>
                </a14:m>
                <a:r>
                  <a:rPr lang="en-GB" sz="2400" dirty="0" smtClean="0"/>
                  <a:t>	</a:t>
                </a:r>
                <a14:m>
                  <m:oMath xmlns:m="http://schemas.openxmlformats.org/officeDocument/2006/math">
                    <m:f>
                      <m:fPr>
                        <m:ctrlPr>
                          <a:rPr lang="en-GB" sz="2400" b="1" i="1" smtClean="0">
                            <a:latin typeface="Cambria Math"/>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𝟖</m:t>
                        </m:r>
                      </m:num>
                      <m:den>
                        <m:r>
                          <a:rPr lang="en-GB" sz="2400" b="1" i="1" smtClean="0">
                            <a:latin typeface="Cambria Math" panose="02040503050406030204" pitchFamily="18" charset="0"/>
                          </a:rPr>
                          <m:t>𝟏𝟓</m:t>
                        </m:r>
                      </m:den>
                    </m:f>
                  </m:oMath>
                </a14:m>
                <a:endParaRPr lang="en-GB" sz="2400" b="1" dirty="0" smtClean="0"/>
              </a:p>
              <a:p>
                <a:endParaRPr lang="en-GB" sz="2400" dirty="0"/>
              </a:p>
              <a:p>
                <a:r>
                  <a:rPr lang="en-GB" sz="2400" dirty="0" smtClean="0"/>
                  <a:t>Find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smtClean="0"/>
                  <a:t> of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smtClean="0"/>
                  <a:t> of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smtClean="0"/>
                  <a:t> of </a:t>
                </a:r>
                <a14:m>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smtClean="0"/>
                  <a:t>	</a:t>
                </a:r>
                <a14:m>
                  <m:oMath xmlns:m="http://schemas.openxmlformats.org/officeDocument/2006/math">
                    <m:r>
                      <a:rPr lang="en-GB" sz="2400" b="0" i="1" smtClean="0">
                        <a:latin typeface="Cambria Math" panose="02040503050406030204" pitchFamily="18" charset="0"/>
                      </a:rPr>
                      <m:t>→</m:t>
                    </m:r>
                  </m:oMath>
                </a14:m>
                <a:r>
                  <a:rPr lang="en-GB" sz="2400" dirty="0" smtClean="0"/>
                  <a:t>	</a:t>
                </a:r>
                <a14:m>
                  <m:oMath xmlns:m="http://schemas.openxmlformats.org/officeDocument/2006/math">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𝟓</m:t>
                        </m:r>
                      </m:den>
                    </m:f>
                  </m:oMath>
                </a14:m>
                <a:endParaRPr lang="en-GB" sz="2400" b="1" dirty="0" smtClean="0"/>
              </a:p>
              <a:p>
                <a:endParaRPr lang="en-GB" sz="2400" dirty="0"/>
              </a:p>
              <a:p>
                <a:r>
                  <a:rPr lang="en-GB" dirty="0"/>
                  <a:t>[JMC 2004 Q15] Granny spends one third of her weekly pension on Thursday night, and one quarter of what remains on Friday. What fraction of the original amount is left for her big night out on Saturday</a:t>
                </a:r>
                <a:r>
                  <a:rPr lang="en-GB" dirty="0" smtClean="0"/>
                  <a:t>?</a:t>
                </a:r>
              </a:p>
              <a:p>
                <a:r>
                  <a:rPr lang="en-GB" dirty="0" smtClean="0"/>
                  <a:t>She retains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smtClean="0"/>
                  <a:t> of the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smtClean="0"/>
                  <a:t> remaining.</a:t>
                </a:r>
                <a:r>
                  <a:rPr lang="en-GB" sz="2000" dirty="0" smtClean="0"/>
                  <a:t>	</a:t>
                </a:r>
                <a14:m>
                  <m:oMath xmlns:m="http://schemas.openxmlformats.org/officeDocument/2006/math">
                    <m:r>
                      <a:rPr lang="en-GB" sz="2000" b="0"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oMath>
                </a14:m>
                <a:endParaRPr lang="en-GB" sz="2000" b="1" dirty="0" smtClean="0"/>
              </a:p>
              <a:p>
                <a:endParaRPr lang="en-GB" sz="2000" dirty="0"/>
              </a:p>
              <a:p>
                <a:r>
                  <a:rPr lang="en-GB" dirty="0"/>
                  <a:t>[JMO 2014 A10] My four pet monkeys and I harvested a large pile of peanuts. Monkey A woke in the night and ate half of them; then Monkey B woke and ate one third of what remained; then Monkey C woke and ate one quarter of the rest; finally Monkey D ate one fifth of the much diminished remaining pile. What fraction of the original harvest was left in the </a:t>
                </a:r>
                <a:r>
                  <a:rPr lang="en-GB" dirty="0" smtClean="0"/>
                  <a:t>morning?</a:t>
                </a:r>
                <a:r>
                  <a:rPr lang="en-GB" sz="2000" dirty="0" smtClean="0"/>
                  <a:t>	</a:t>
                </a:r>
                <a14:m>
                  <m:oMath xmlns:m="http://schemas.openxmlformats.org/officeDocument/2006/math">
                    <m:r>
                      <a:rPr lang="en-GB" sz="2000" b="0" i="0" smtClean="0">
                        <a:latin typeface="Cambria Math" panose="02040503050406030204" pitchFamily="18" charset="0"/>
                      </a:rPr>
                      <m:t>→  </m:t>
                    </m:r>
                    <m:f>
                      <m:fPr>
                        <m:ctrlPr>
                          <a:rPr lang="en-GB" sz="2000" b="1" i="1" smtClean="0">
                            <a:latin typeface="Cambria Math"/>
                          </a:rPr>
                        </m:ctrlPr>
                      </m:fPr>
                      <m:num>
                        <m:r>
                          <a:rPr lang="en-GB" sz="2000" b="1" i="1" smtClean="0">
                            <a:latin typeface="Cambria Math" panose="02040503050406030204" pitchFamily="18" charset="0"/>
                          </a:rPr>
                          <m:t>𝟒</m:t>
                        </m:r>
                      </m:num>
                      <m:den>
                        <m:r>
                          <a:rPr lang="en-GB" sz="2000" b="1" i="1" smtClean="0">
                            <a:latin typeface="Cambria Math" panose="02040503050406030204" pitchFamily="18" charset="0"/>
                          </a:rPr>
                          <m:t>𝟓</m:t>
                        </m:r>
                      </m:den>
                    </m:f>
                    <m:r>
                      <a:rPr lang="en-GB" sz="2000" b="1"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f>
                      <m:fPr>
                        <m:ctrlPr>
                          <a:rPr lang="en-GB" sz="2000" b="1" i="1" smtClean="0">
                            <a:latin typeface="Cambria Math"/>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𝟓</m:t>
                        </m:r>
                      </m:den>
                    </m:f>
                  </m:oMath>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38980" y="692696"/>
                <a:ext cx="8064896" cy="5927713"/>
              </a:xfrm>
              <a:prstGeom prst="rect">
                <a:avLst/>
              </a:prstGeom>
              <a:blipFill rotWithShape="0">
                <a:blip r:embed="rId2"/>
                <a:stretch>
                  <a:fillRect l="-1134" r="-454"/>
                </a:stretch>
              </a:blipFill>
            </p:spPr>
            <p:txBody>
              <a:bodyPr/>
              <a:lstStyle/>
              <a:p>
                <a:r>
                  <a:rPr lang="en-GB">
                    <a:noFill/>
                  </a:rPr>
                  <a:t> </a:t>
                </a:r>
              </a:p>
            </p:txBody>
          </p:sp>
        </mc:Fallback>
      </mc:AlternateContent>
      <p:sp>
        <p:nvSpPr>
          <p:cNvPr id="6" name="Rectangle 5"/>
          <p:cNvSpPr/>
          <p:nvPr/>
        </p:nvSpPr>
        <p:spPr>
          <a:xfrm>
            <a:off x="4139952" y="651348"/>
            <a:ext cx="1872208"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4139952" y="1489581"/>
            <a:ext cx="1872208"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4139952" y="2425577"/>
            <a:ext cx="2448272"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 name="Rectangle 8"/>
          <p:cNvSpPr/>
          <p:nvPr/>
        </p:nvSpPr>
        <p:spPr>
          <a:xfrm>
            <a:off x="4565067" y="4142280"/>
            <a:ext cx="2358247" cy="655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5580112" y="6113115"/>
            <a:ext cx="2358247" cy="655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Rectangle 10"/>
          <p:cNvSpPr/>
          <p:nvPr/>
        </p:nvSpPr>
        <p:spPr>
          <a:xfrm>
            <a:off x="251520" y="939778"/>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p:cNvSpPr/>
          <p:nvPr/>
        </p:nvSpPr>
        <p:spPr>
          <a:xfrm>
            <a:off x="230378" y="1778011"/>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p:cNvSpPr/>
          <p:nvPr/>
        </p:nvSpPr>
        <p:spPr>
          <a:xfrm>
            <a:off x="234434" y="2714007"/>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p:cNvSpPr/>
          <p:nvPr/>
        </p:nvSpPr>
        <p:spPr>
          <a:xfrm>
            <a:off x="234434" y="3487575"/>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p:cNvSpPr/>
          <p:nvPr/>
        </p:nvSpPr>
        <p:spPr>
          <a:xfrm>
            <a:off x="251520" y="5085184"/>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6579658" y="692696"/>
                <a:ext cx="2024218" cy="646331"/>
              </a:xfrm>
              <a:prstGeom prst="rect">
                <a:avLst/>
              </a:prstGeom>
              <a:noFill/>
            </p:spPr>
            <p:txBody>
              <a:bodyPr wrap="square" rtlCol="0">
                <a:spAutoFit/>
              </a:bodyPr>
              <a:lstStyle/>
              <a:p>
                <a:r>
                  <a:rPr lang="en-GB" dirty="0" smtClean="0"/>
                  <a:t>You can think of the word ‘of’ as </a:t>
                </a:r>
                <a14:m>
                  <m:oMath xmlns:m="http://schemas.openxmlformats.org/officeDocument/2006/math">
                    <m:r>
                      <a:rPr lang="en-GB" b="0" i="1" smtClean="0">
                        <a:latin typeface="Cambria Math"/>
                      </a:rPr>
                      <m:t>×</m:t>
                    </m:r>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6579658" y="692696"/>
                <a:ext cx="2024218" cy="646331"/>
              </a:xfrm>
              <a:prstGeom prst="rect">
                <a:avLst/>
              </a:prstGeom>
              <a:blipFill rotWithShape="1">
                <a:blip r:embed="rId3"/>
                <a:stretch>
                  <a:fillRect l="-241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4012720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u="sng" dirty="0" smtClean="0"/>
                <a:t>Reverse</a:t>
              </a:r>
              <a:r>
                <a:rPr lang="en-GB" sz="3200" dirty="0" smtClean="0"/>
                <a:t> Fractions of Amounts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1052736"/>
                <a:ext cx="7776864" cy="4758547"/>
              </a:xfrm>
              <a:prstGeom prst="rect">
                <a:avLst/>
              </a:prstGeom>
              <a:noFill/>
            </p:spPr>
            <p:txBody>
              <a:bodyPr wrap="square" rtlCol="0">
                <a:spAutoFit/>
              </a:bodyPr>
              <a:lstStyle/>
              <a:p>
                <a14:m>
                  <m:oMath xmlns:m="http://schemas.openxmlformats.org/officeDocument/2006/math">
                    <m:f>
                      <m:fPr>
                        <m:ctrlPr>
                          <a:rPr lang="en-GB" sz="2000" b="0" i="1" smtClean="0">
                            <a:latin typeface="Cambria Math"/>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7</m:t>
                        </m:r>
                      </m:den>
                    </m:f>
                  </m:oMath>
                </a14:m>
                <a:r>
                  <a:rPr lang="en-GB" sz="2000" dirty="0" smtClean="0"/>
                  <a:t> of a number is 18. What was the original number?</a:t>
                </a:r>
              </a:p>
              <a:p>
                <a14:m>
                  <m:oMath xmlns:m="http://schemas.openxmlformats.org/officeDocument/2006/math">
                    <m:f>
                      <m:fPr>
                        <m:ctrlPr>
                          <a:rPr lang="en-GB" sz="2000" b="1" i="1" smtClean="0">
                            <a:latin typeface="Cambria Math"/>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𝟕</m:t>
                        </m:r>
                      </m:den>
                    </m:f>
                  </m:oMath>
                </a14:m>
                <a:r>
                  <a:rPr lang="en-GB" sz="2000" b="1" dirty="0" smtClean="0"/>
                  <a:t> is 6. Thus number is 42.</a:t>
                </a:r>
              </a:p>
              <a:p>
                <a:endParaRPr lang="en-GB" sz="2000" dirty="0"/>
              </a:p>
              <a:p>
                <a:endParaRPr lang="en-GB" sz="2000" dirty="0" smtClean="0"/>
              </a:p>
              <a:p>
                <a:pPr lvl="0"/>
                <a:r>
                  <a:rPr lang="en-GB" sz="2000" dirty="0"/>
                  <a:t>[Kangaroo Grey 2014 Q4] A bucket was half full. A cleaner added two litres of water to the bucket. The bucket was then three-quarters full. How many litres can the bucket hold?</a:t>
                </a:r>
              </a:p>
              <a:p>
                <a14:m>
                  <m:oMath xmlns:m="http://schemas.openxmlformats.org/officeDocument/2006/math">
                    <m:f>
                      <m:fPr>
                        <m:ctrlPr>
                          <a:rPr lang="en-GB" sz="2000" b="1" i="1" smtClean="0">
                            <a:latin typeface="Cambria Math"/>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𝟒</m:t>
                        </m:r>
                      </m:den>
                    </m:f>
                  </m:oMath>
                </a14:m>
                <a:r>
                  <a:rPr lang="en-GB" sz="2000" b="1" dirty="0" smtClean="0"/>
                  <a:t> is 2 litres. Thus whole bucket is 8 litres.</a:t>
                </a:r>
                <a:endParaRPr lang="en-GB" sz="2000" b="1" dirty="0"/>
              </a:p>
              <a:p>
                <a:endParaRPr lang="en-GB" sz="2000" dirty="0" smtClean="0"/>
              </a:p>
              <a:p>
                <a:r>
                  <a:rPr lang="en-GB" sz="2000" dirty="0" smtClean="0"/>
                  <a:t>Bob has just been on a diet and managed to lose </a:t>
                </a:r>
                <a14:m>
                  <m:oMath xmlns:m="http://schemas.openxmlformats.org/officeDocument/2006/math">
                    <m:f>
                      <m:fPr>
                        <m:ctrlPr>
                          <a:rPr lang="en-GB" sz="2000" b="0" i="1" smtClean="0">
                            <a:latin typeface="Cambria Math"/>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oMath>
                </a14:m>
                <a:r>
                  <a:rPr lang="en-GB" sz="2000" dirty="0" smtClean="0"/>
                  <a:t> of his body weight. He is now 15 stone. How heavy was he pre-diet?</a:t>
                </a:r>
              </a:p>
              <a:p>
                <a14:m>
                  <m:oMath xmlns:m="http://schemas.openxmlformats.org/officeDocument/2006/math">
                    <m:f>
                      <m:fPr>
                        <m:ctrlPr>
                          <a:rPr lang="en-GB" sz="2000" b="1" i="1" smtClean="0">
                            <a:latin typeface="Cambria Math"/>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𝟓</m:t>
                        </m:r>
                      </m:den>
                    </m:f>
                  </m:oMath>
                </a14:m>
                <a:r>
                  <a:rPr lang="en-GB" sz="2000" b="1" dirty="0" smtClean="0"/>
                  <a:t> of his original weight is 15kg. </a:t>
                </a:r>
                <a14:m>
                  <m:oMath xmlns:m="http://schemas.openxmlformats.org/officeDocument/2006/math">
                    <m:f>
                      <m:fPr>
                        <m:ctrlPr>
                          <a:rPr lang="en-GB" sz="2000" b="1" i="1" smtClean="0">
                            <a:latin typeface="Cambria Math"/>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𝟓</m:t>
                        </m:r>
                      </m:den>
                    </m:f>
                  </m:oMath>
                </a14:m>
                <a:r>
                  <a:rPr lang="en-GB" sz="2000" b="1" dirty="0" smtClean="0"/>
                  <a:t> is 5kg. Thus his original weight was 25kg.</a:t>
                </a:r>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39552" y="1052736"/>
                <a:ext cx="7776864" cy="4758547"/>
              </a:xfrm>
              <a:prstGeom prst="rect">
                <a:avLst/>
              </a:prstGeom>
              <a:blipFill rotWithShape="0">
                <a:blip r:embed="rId2"/>
                <a:stretch>
                  <a:fillRect l="-863" r="-706" b="-1410"/>
                </a:stretch>
              </a:blipFill>
            </p:spPr>
            <p:txBody>
              <a:bodyPr/>
              <a:lstStyle/>
              <a:p>
                <a:r>
                  <a:rPr lang="en-GB">
                    <a:noFill/>
                  </a:rPr>
                  <a:t> </a:t>
                </a:r>
              </a:p>
            </p:txBody>
          </p:sp>
        </mc:Fallback>
      </mc:AlternateContent>
      <p:sp>
        <p:nvSpPr>
          <p:cNvPr id="6" name="Rectangle 5"/>
          <p:cNvSpPr/>
          <p:nvPr/>
        </p:nvSpPr>
        <p:spPr>
          <a:xfrm>
            <a:off x="251520" y="1272287"/>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251520" y="2634129"/>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230664" y="4365104"/>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601104" y="1570553"/>
            <a:ext cx="2818767" cy="562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0" name="Rectangle 9"/>
          <p:cNvSpPr/>
          <p:nvPr/>
        </p:nvSpPr>
        <p:spPr>
          <a:xfrm>
            <a:off x="601104" y="3501008"/>
            <a:ext cx="447495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Rectangle 10"/>
          <p:cNvSpPr/>
          <p:nvPr/>
        </p:nvSpPr>
        <p:spPr>
          <a:xfrm>
            <a:off x="539552" y="5013175"/>
            <a:ext cx="7344816" cy="798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3802335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4</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599127"/>
                <a:ext cx="4104456" cy="6429389"/>
              </a:xfrm>
              <a:prstGeom prst="rect">
                <a:avLst/>
              </a:prstGeom>
              <a:noFill/>
            </p:spPr>
            <p:txBody>
              <a:bodyPr wrap="square" rtlCol="0">
                <a:spAutoFit/>
              </a:bodyPr>
              <a:lstStyle/>
              <a:p>
                <a:r>
                  <a:rPr lang="en-GB" sz="1400" dirty="0" smtClean="0"/>
                  <a:t>If </a:t>
                </a:r>
                <a14:m>
                  <m:oMath xmlns:m="http://schemas.openxmlformats.org/officeDocument/2006/math">
                    <m:f>
                      <m:fPr>
                        <m:ctrlPr>
                          <a:rPr lang="en-GB" sz="1400" b="0" i="1" smtClean="0">
                            <a:latin typeface="Cambria Math"/>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7</m:t>
                        </m:r>
                      </m:den>
                    </m:f>
                  </m:oMath>
                </a14:m>
                <a:r>
                  <a:rPr lang="en-GB" sz="1400" dirty="0" smtClean="0"/>
                  <a:t> of a number is 20, what is the number? </a:t>
                </a:r>
                <a:r>
                  <a:rPr lang="en-GB" sz="1400" b="1" dirty="0" smtClean="0"/>
                  <a:t>35</a:t>
                </a:r>
              </a:p>
              <a:p>
                <a:r>
                  <a:rPr lang="en-GB" sz="1400" dirty="0" smtClean="0"/>
                  <a:t>If </a:t>
                </a:r>
                <a14:m>
                  <m:oMath xmlns:m="http://schemas.openxmlformats.org/officeDocument/2006/math">
                    <m:f>
                      <m:fPr>
                        <m:ctrlPr>
                          <a:rPr lang="en-GB" sz="1400" b="0" i="1" smtClean="0">
                            <a:latin typeface="Cambria Math"/>
                          </a:rPr>
                        </m:ctrlPr>
                      </m:fPr>
                      <m:num>
                        <m:r>
                          <a:rPr lang="en-GB" sz="1400" b="0" i="1" smtClean="0">
                            <a:latin typeface="Cambria Math" panose="02040503050406030204" pitchFamily="18" charset="0"/>
                          </a:rPr>
                          <m:t>5</m:t>
                        </m:r>
                      </m:num>
                      <m:den>
                        <m:r>
                          <a:rPr lang="en-GB" sz="1400" b="0" i="1" smtClean="0">
                            <a:latin typeface="Cambria Math" panose="02040503050406030204" pitchFamily="18" charset="0"/>
                          </a:rPr>
                          <m:t>6</m:t>
                        </m:r>
                      </m:den>
                    </m:f>
                  </m:oMath>
                </a14:m>
                <a:r>
                  <a:rPr lang="en-GB" sz="1400" dirty="0" smtClean="0"/>
                  <a:t> of a number is 30, what is </a:t>
                </a:r>
                <a14:m>
                  <m:oMath xmlns:m="http://schemas.openxmlformats.org/officeDocument/2006/math">
                    <m:f>
                      <m:fPr>
                        <m:ctrlPr>
                          <a:rPr lang="en-GB" sz="1400" b="0" i="1" smtClean="0">
                            <a:latin typeface="Cambria Math"/>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3</m:t>
                        </m:r>
                      </m:den>
                    </m:f>
                  </m:oMath>
                </a14:m>
                <a:r>
                  <a:rPr lang="en-GB" sz="1400" dirty="0" smtClean="0"/>
                  <a:t> of it? </a:t>
                </a:r>
                <a:r>
                  <a:rPr lang="en-GB" sz="1400" b="1" dirty="0" smtClean="0"/>
                  <a:t>24</a:t>
                </a:r>
              </a:p>
              <a:p>
                <a:endParaRPr lang="en-GB" sz="1100" dirty="0" smtClean="0"/>
              </a:p>
              <a:p>
                <a:r>
                  <a:rPr lang="en-GB" sz="1400" dirty="0" smtClean="0"/>
                  <a:t>[IMC 2015 Q3] What is a half of a third, plus a third of a quarter, plus a quarter of a fifth?	</a:t>
                </a:r>
                <a:r>
                  <a:rPr lang="en-GB" sz="1400" b="1" dirty="0" smtClean="0"/>
                  <a:t>Solution: </a:t>
                </a:r>
                <a14:m>
                  <m:oMath xmlns:m="http://schemas.openxmlformats.org/officeDocument/2006/math">
                    <m:f>
                      <m:fPr>
                        <m:ctrlPr>
                          <a:rPr lang="en-GB" sz="1400" b="1" i="1" smtClean="0">
                            <a:latin typeface="Cambria Math"/>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𝟏𝟎</m:t>
                        </m:r>
                      </m:den>
                    </m:f>
                  </m:oMath>
                </a14:m>
                <a:endParaRPr lang="en-GB" sz="1400" b="1" dirty="0" smtClean="0"/>
              </a:p>
              <a:p>
                <a:endParaRPr lang="en-GB" sz="1050" dirty="0" smtClean="0"/>
              </a:p>
              <a:p>
                <a:r>
                  <a:rPr lang="en-GB" sz="1400" dirty="0"/>
                  <a:t>[JMC 2013 Q13] When painting the lounge, I used half of a 3 litre can to complete the first coat of paint. I then used two thirds of what was left to complete the second coat. How much paint was left after both coats were complete</a:t>
                </a:r>
                <a:r>
                  <a:rPr lang="en-GB" sz="1400" dirty="0" smtClean="0"/>
                  <a:t>?       </a:t>
                </a:r>
                <a:r>
                  <a:rPr lang="en-GB" sz="1400" b="1" dirty="0" smtClean="0"/>
                  <a:t>Solution: 500ml</a:t>
                </a:r>
              </a:p>
              <a:p>
                <a:endParaRPr lang="en-GB" sz="1050" dirty="0"/>
              </a:p>
              <a:p>
                <a:r>
                  <a:rPr lang="en-GB" sz="1400" dirty="0" smtClean="0"/>
                  <a:t>[</a:t>
                </a:r>
                <a:r>
                  <a:rPr lang="en-GB" sz="1400" dirty="0"/>
                  <a:t>IMC 2007 Q4] Between them, Ginger and Victoria eat two thirds of a cake. If Ginger eats one quarter of the cake, what fraction of the cake does Victoria eat</a:t>
                </a:r>
                <a:r>
                  <a:rPr lang="en-GB" sz="1400" dirty="0" smtClean="0"/>
                  <a:t>?			   </a:t>
                </a:r>
                <a:r>
                  <a:rPr lang="en-GB" sz="1400" b="1" dirty="0" smtClean="0"/>
                  <a:t>Solution: </a:t>
                </a:r>
                <a14:m>
                  <m:oMath xmlns:m="http://schemas.openxmlformats.org/officeDocument/2006/math">
                    <m:f>
                      <m:fPr>
                        <m:ctrlPr>
                          <a:rPr lang="en-GB" sz="1400" b="1" i="1" smtClean="0">
                            <a:latin typeface="Cambria Math"/>
                          </a:rPr>
                        </m:ctrlPr>
                      </m:fPr>
                      <m:num>
                        <m:r>
                          <a:rPr lang="en-GB" sz="1400" b="1" i="1" smtClean="0">
                            <a:latin typeface="Cambria Math" panose="02040503050406030204" pitchFamily="18" charset="0"/>
                          </a:rPr>
                          <m:t>𝟓</m:t>
                        </m:r>
                      </m:num>
                      <m:den>
                        <m:r>
                          <a:rPr lang="en-GB" sz="1400" b="1" i="1" smtClean="0">
                            <a:latin typeface="Cambria Math" panose="02040503050406030204" pitchFamily="18" charset="0"/>
                          </a:rPr>
                          <m:t>𝟏𝟐</m:t>
                        </m:r>
                      </m:den>
                    </m:f>
                  </m:oMath>
                </a14:m>
                <a:endParaRPr lang="en-GB" sz="1400" b="1" dirty="0"/>
              </a:p>
              <a:p>
                <a:endParaRPr lang="en-GB" sz="1200" dirty="0"/>
              </a:p>
              <a:p>
                <a:r>
                  <a:rPr lang="en-GB" sz="1400" dirty="0"/>
                  <a:t>[IMC 1997 Q15] On the first day after the flood, half of Noah’s animals escaped. On the second day one third of the remainder wandered off. On the third day one quarter of the rest hopped it. What fraction of Noah’s original menagerie was then left</a:t>
                </a:r>
                <a:r>
                  <a:rPr lang="en-GB" sz="1400" dirty="0" smtClean="0"/>
                  <a:t>? </a:t>
                </a:r>
                <a:r>
                  <a:rPr lang="en-GB" sz="1400" b="1" dirty="0" smtClean="0"/>
                  <a:t>       </a:t>
                </a:r>
                <a14:m>
                  <m:oMath xmlns:m="http://schemas.openxmlformats.org/officeDocument/2006/math">
                    <m:f>
                      <m:fPr>
                        <m:ctrlPr>
                          <a:rPr lang="en-GB" sz="1400" b="1" i="1" smtClean="0">
                            <a:latin typeface="Cambria Math"/>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oMath>
                </a14:m>
                <a:endParaRPr lang="en-GB" sz="1400" b="1" dirty="0" smtClean="0"/>
              </a:p>
              <a:p>
                <a:endParaRPr lang="en-GB" sz="1400" b="1" dirty="0"/>
              </a:p>
              <a:p>
                <a:r>
                  <a:rPr lang="en-GB" sz="1400" dirty="0"/>
                  <a:t>[JMO 1997 A6] One half of the class got As. One third of the rest got </a:t>
                </a:r>
                <a:r>
                  <a:rPr lang="en-GB" sz="1400" dirty="0" err="1"/>
                  <a:t>Bs</a:t>
                </a:r>
                <a:r>
                  <a:rPr lang="en-GB" sz="1400" dirty="0"/>
                  <a:t>. One quarter of the remainder got Cs. One fifth of the others got Ds. What fraction of the class got </a:t>
                </a:r>
                <a:r>
                  <a:rPr lang="en-GB" sz="1400" dirty="0" err="1"/>
                  <a:t>Es</a:t>
                </a:r>
                <a:r>
                  <a:rPr lang="en-GB" sz="1400" dirty="0"/>
                  <a:t> or worse?		</a:t>
                </a:r>
                <a:r>
                  <a:rPr lang="en-GB" sz="1400" b="1" dirty="0"/>
                  <a:t>Solution: </a:t>
                </a:r>
                <a14:m>
                  <m:oMath xmlns:m="http://schemas.openxmlformats.org/officeDocument/2006/math">
                    <m:f>
                      <m:fPr>
                        <m:ctrlPr>
                          <a:rPr lang="en-GB" sz="1400" b="1" i="1">
                            <a:latin typeface="Cambria Math"/>
                          </a:rPr>
                        </m:ctrlPr>
                      </m:fPr>
                      <m:num>
                        <m:r>
                          <a:rPr lang="en-GB" sz="1400" b="1" i="1">
                            <a:latin typeface="Cambria Math" panose="02040503050406030204" pitchFamily="18" charset="0"/>
                          </a:rPr>
                          <m:t>𝟏</m:t>
                        </m:r>
                      </m:num>
                      <m:den>
                        <m:r>
                          <a:rPr lang="en-GB" sz="1400" b="1" i="1">
                            <a:latin typeface="Cambria Math" panose="02040503050406030204" pitchFamily="18" charset="0"/>
                          </a:rPr>
                          <m:t>𝟏𝟎</m:t>
                        </m:r>
                      </m:den>
                    </m:f>
                  </m:oMath>
                </a14:m>
                <a:endParaRPr lang="en-GB" sz="1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599127"/>
                <a:ext cx="4104456" cy="6429389"/>
              </a:xfrm>
              <a:prstGeom prst="rect">
                <a:avLst/>
              </a:prstGeom>
              <a:blipFill rotWithShape="0">
                <a:blip r:embed="rId2"/>
                <a:stretch>
                  <a:fillRect l="-446" r="-13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32040" y="692696"/>
                <a:ext cx="4282824" cy="5789598"/>
              </a:xfrm>
              <a:prstGeom prst="rect">
                <a:avLst/>
              </a:prstGeom>
              <a:noFill/>
            </p:spPr>
            <p:txBody>
              <a:bodyPr wrap="square" rtlCol="0">
                <a:spAutoFit/>
              </a:bodyPr>
              <a:lstStyle/>
              <a:p>
                <a:r>
                  <a:rPr lang="en-GB" sz="1400" dirty="0"/>
                  <a:t>[JMO 2007 A4] The hobbits Frodo, Sam, Pippin and Merry have breakfast at different times. Each one takes a quarter of the porridge in the pan, thinking that the other three have not yet eaten. What fraction of the porridge is left after all four hobbits had their breakfast?  			</a:t>
                </a:r>
                <a:r>
                  <a:rPr lang="en-GB" sz="1400" b="1" dirty="0"/>
                  <a:t>Solution: </a:t>
                </a:r>
                <a14:m>
                  <m:oMath xmlns:m="http://schemas.openxmlformats.org/officeDocument/2006/math">
                    <m:f>
                      <m:fPr>
                        <m:ctrlPr>
                          <a:rPr lang="en-GB" sz="1400" b="1" i="1">
                            <a:latin typeface="Cambria Math"/>
                          </a:rPr>
                        </m:ctrlPr>
                      </m:fPr>
                      <m:num>
                        <m:r>
                          <a:rPr lang="en-GB" sz="1400" b="1" i="1">
                            <a:latin typeface="Cambria Math" panose="02040503050406030204" pitchFamily="18" charset="0"/>
                          </a:rPr>
                          <m:t>𝟖𝟏</m:t>
                        </m:r>
                      </m:num>
                      <m:den>
                        <m:r>
                          <a:rPr lang="en-GB" sz="1400" b="1" i="1">
                            <a:latin typeface="Cambria Math" panose="02040503050406030204" pitchFamily="18" charset="0"/>
                          </a:rPr>
                          <m:t>𝟐𝟓𝟔</m:t>
                        </m:r>
                      </m:den>
                    </m:f>
                  </m:oMath>
                </a14:m>
                <a:endParaRPr lang="en-GB" sz="1400" dirty="0" smtClean="0"/>
              </a:p>
              <a:p>
                <a:endParaRPr lang="en-GB" sz="1400" dirty="0"/>
              </a:p>
              <a:p>
                <a:r>
                  <a:rPr lang="en-GB" sz="1400" dirty="0"/>
                  <a:t>[TMC Regional 2013 Q10] Dean spent one fifth of the amount of money in his wallet and then one fifth of what remained. He spent a total of £72. Find the amount of money in his wallet to start with.   </a:t>
                </a:r>
                <a:r>
                  <a:rPr lang="en-GB" sz="1400" b="1" dirty="0"/>
                  <a:t>£</a:t>
                </a:r>
                <a:r>
                  <a:rPr lang="en-GB" sz="1400" b="1" dirty="0" smtClean="0"/>
                  <a:t>200</a:t>
                </a:r>
                <a:endParaRPr lang="en-GB" sz="1400" dirty="0"/>
              </a:p>
              <a:p>
                <a:endParaRPr lang="en-GB" sz="1400" dirty="0"/>
              </a:p>
              <a:p>
                <a:r>
                  <a:rPr lang="en-GB" sz="1400" dirty="0"/>
                  <a:t>[TMC Regional 2009 Q10] Three squirrels, Steve, Keith and Benjamin, have spent all day collecting nuts. At the end of the day they are very tired and go to bed. During the night, Steve wakes up and eats a nut. He then decides to take half of the remaining pile and hides it before going back to sleep. </a:t>
                </a:r>
                <a:r>
                  <a:rPr lang="en-GB" sz="1400" dirty="0" smtClean="0"/>
                  <a:t>Keith </a:t>
                </a:r>
                <a:r>
                  <a:rPr lang="en-GB" sz="1400" dirty="0"/>
                  <a:t>then wakes up. He too is hungry, so eats a nut. He also takes half of the remaining pile and hides it before going back to sleep. Finally, Benjamin wakes up, eats a nut and hides half of the remaining pile. </a:t>
                </a:r>
                <a:r>
                  <a:rPr lang="en-GB" sz="1400" dirty="0" smtClean="0"/>
                  <a:t>In </a:t>
                </a:r>
                <a:r>
                  <a:rPr lang="en-GB" sz="1400" dirty="0"/>
                  <a:t>the morning, all of the squirrels share the remaining nuts equally between them and each goes off with four more nuts. Each squirrel then eats all the nuts he now has. How many nuts has Steve eaten in </a:t>
                </a:r>
                <a:r>
                  <a:rPr lang="en-GB" sz="1400" dirty="0" smtClean="0"/>
                  <a:t>total?		</a:t>
                </a:r>
                <a:r>
                  <a:rPr lang="en-GB" sz="1400" b="1" dirty="0" smtClean="0"/>
                  <a:t>Solution: 56</a:t>
                </a:r>
                <a:endParaRPr lang="en-GB" sz="1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932040" y="692696"/>
                <a:ext cx="4282824" cy="5789598"/>
              </a:xfrm>
              <a:prstGeom prst="rect">
                <a:avLst/>
              </a:prstGeom>
              <a:blipFill rotWithShape="0">
                <a:blip r:embed="rId3"/>
                <a:stretch>
                  <a:fillRect l="-427" t="-211" r="-1422" b="-211"/>
                </a:stretch>
              </a:blipFill>
            </p:spPr>
            <p:txBody>
              <a:bodyPr/>
              <a:lstStyle/>
              <a:p>
                <a:r>
                  <a:rPr lang="en-GB">
                    <a:noFill/>
                  </a:rPr>
                  <a:t> </a:t>
                </a:r>
              </a:p>
            </p:txBody>
          </p:sp>
        </mc:Fallback>
      </mc:AlternateContent>
      <p:sp>
        <p:nvSpPr>
          <p:cNvPr id="7" name="Rectangle 6"/>
          <p:cNvSpPr/>
          <p:nvPr/>
        </p:nvSpPr>
        <p:spPr>
          <a:xfrm>
            <a:off x="72335" y="70588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8" name="Rectangle 7"/>
          <p:cNvSpPr/>
          <p:nvPr/>
        </p:nvSpPr>
        <p:spPr>
          <a:xfrm>
            <a:off x="321717" y="69269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9" name="Rectangle 8"/>
          <p:cNvSpPr/>
          <p:nvPr/>
        </p:nvSpPr>
        <p:spPr>
          <a:xfrm>
            <a:off x="321717" y="97877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10" name="Rectangle 9"/>
          <p:cNvSpPr/>
          <p:nvPr/>
        </p:nvSpPr>
        <p:spPr>
          <a:xfrm>
            <a:off x="321717" y="140836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1" name="Rectangle 10"/>
          <p:cNvSpPr/>
          <p:nvPr/>
        </p:nvSpPr>
        <p:spPr>
          <a:xfrm>
            <a:off x="321717" y="2132856"/>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2" name="Rectangle 11"/>
          <p:cNvSpPr/>
          <p:nvPr/>
        </p:nvSpPr>
        <p:spPr>
          <a:xfrm>
            <a:off x="339969" y="338327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13" name="Rectangle 12"/>
          <p:cNvSpPr/>
          <p:nvPr/>
        </p:nvSpPr>
        <p:spPr>
          <a:xfrm>
            <a:off x="339969" y="449016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p:sp>
        <p:nvSpPr>
          <p:cNvPr id="14" name="Rectangle 13"/>
          <p:cNvSpPr/>
          <p:nvPr/>
        </p:nvSpPr>
        <p:spPr>
          <a:xfrm>
            <a:off x="321717" y="586011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6</a:t>
            </a:r>
            <a:endParaRPr lang="en-GB" dirty="0"/>
          </a:p>
        </p:txBody>
      </p:sp>
      <p:sp>
        <p:nvSpPr>
          <p:cNvPr id="15" name="Rectangle 14"/>
          <p:cNvSpPr/>
          <p:nvPr/>
        </p:nvSpPr>
        <p:spPr>
          <a:xfrm>
            <a:off x="4711357" y="77063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7</a:t>
            </a:r>
            <a:endParaRPr lang="en-GB" dirty="0"/>
          </a:p>
        </p:txBody>
      </p:sp>
      <p:sp>
        <p:nvSpPr>
          <p:cNvPr id="16" name="Rectangle 15"/>
          <p:cNvSpPr/>
          <p:nvPr/>
        </p:nvSpPr>
        <p:spPr>
          <a:xfrm>
            <a:off x="4726214" y="238525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8</a:t>
            </a:r>
            <a:endParaRPr lang="en-GB" dirty="0"/>
          </a:p>
        </p:txBody>
      </p:sp>
      <p:sp>
        <p:nvSpPr>
          <p:cNvPr id="17" name="Rectangle 16"/>
          <p:cNvSpPr/>
          <p:nvPr/>
        </p:nvSpPr>
        <p:spPr>
          <a:xfrm>
            <a:off x="4730020" y="343899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9</a:t>
            </a:r>
            <a:endParaRPr lang="en-GB" dirty="0"/>
          </a:p>
        </p:txBody>
      </p:sp>
      <p:sp>
        <p:nvSpPr>
          <p:cNvPr id="18" name="Rectangle 17"/>
          <p:cNvSpPr/>
          <p:nvPr/>
        </p:nvSpPr>
        <p:spPr>
          <a:xfrm>
            <a:off x="3900488" y="684729"/>
            <a:ext cx="657620" cy="2487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9" name="Rectangle 18"/>
          <p:cNvSpPr/>
          <p:nvPr/>
        </p:nvSpPr>
        <p:spPr>
          <a:xfrm>
            <a:off x="3419872" y="978773"/>
            <a:ext cx="709216" cy="2880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0" name="Rectangle 19"/>
          <p:cNvSpPr/>
          <p:nvPr/>
        </p:nvSpPr>
        <p:spPr>
          <a:xfrm>
            <a:off x="3419871" y="1646471"/>
            <a:ext cx="1028303" cy="382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1" name="Rectangle 20"/>
          <p:cNvSpPr/>
          <p:nvPr/>
        </p:nvSpPr>
        <p:spPr>
          <a:xfrm>
            <a:off x="2555776" y="2933914"/>
            <a:ext cx="1344712" cy="351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2" name="Rectangle 21"/>
          <p:cNvSpPr/>
          <p:nvPr/>
        </p:nvSpPr>
        <p:spPr>
          <a:xfrm>
            <a:off x="2615230" y="3975919"/>
            <a:ext cx="1337645" cy="42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3" name="Rectangle 22"/>
          <p:cNvSpPr/>
          <p:nvPr/>
        </p:nvSpPr>
        <p:spPr>
          <a:xfrm>
            <a:off x="3779912" y="5289901"/>
            <a:ext cx="841785" cy="42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4" name="Rectangle 23"/>
          <p:cNvSpPr/>
          <p:nvPr/>
        </p:nvSpPr>
        <p:spPr>
          <a:xfrm>
            <a:off x="3419871" y="6461760"/>
            <a:ext cx="1182609" cy="396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5" name="Rectangle 24"/>
          <p:cNvSpPr/>
          <p:nvPr/>
        </p:nvSpPr>
        <p:spPr>
          <a:xfrm>
            <a:off x="7668344" y="1821180"/>
            <a:ext cx="1216576"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6" name="Rectangle 25"/>
          <p:cNvSpPr/>
          <p:nvPr/>
        </p:nvSpPr>
        <p:spPr>
          <a:xfrm>
            <a:off x="8214360" y="2949664"/>
            <a:ext cx="830580" cy="380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7" name="Rectangle 26"/>
          <p:cNvSpPr/>
          <p:nvPr/>
        </p:nvSpPr>
        <p:spPr>
          <a:xfrm>
            <a:off x="7683200" y="6173490"/>
            <a:ext cx="1125520" cy="4330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153444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6" restart="whenNotActive" fill="hold" evtFilter="cancelBubble" nodeType="interactiveSeq">
                <p:stCondLst>
                  <p:cond evt="onClick" delay="0">
                    <p:tgtEl>
                      <p:spTgt spid="2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10815" y="1340768"/>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Pie 10"/>
          <p:cNvSpPr/>
          <p:nvPr/>
        </p:nvSpPr>
        <p:spPr>
          <a:xfrm>
            <a:off x="2810815" y="1340768"/>
            <a:ext cx="1944216" cy="1872208"/>
          </a:xfrm>
          <a:prstGeom prst="pie">
            <a:avLst>
              <a:gd name="adj1" fmla="val 16274319"/>
              <a:gd name="adj2" fmla="val 5347257"/>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nvGrpSpPr>
          <p:cNvPr id="40" name="Group 39"/>
          <p:cNvGrpSpPr/>
          <p:nvPr/>
        </p:nvGrpSpPr>
        <p:grpSpPr>
          <a:xfrm>
            <a:off x="0" y="0"/>
            <a:ext cx="9143074" cy="599127"/>
            <a:chOff x="0" y="13335"/>
            <a:chExt cx="9144218" cy="599127"/>
          </a:xfrm>
        </p:grpSpPr>
        <p:sp>
          <p:nvSpPr>
            <p:cNvPr id="4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smtClean="0"/>
                <a:t>STARTER ::</a:t>
              </a:r>
              <a:r>
                <a:rPr lang="en-GB" sz="3200" dirty="0" smtClean="0"/>
                <a:t> Equivalent Fractions</a:t>
              </a:r>
              <a:endParaRPr lang="en-GB" sz="3200" dirty="0"/>
            </a:p>
          </p:txBody>
        </p:sp>
        <p:cxnSp>
          <p:nvCxnSpPr>
            <p:cNvPr id="42" name="Straight Connector 4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 name="TextBox 2"/>
          <p:cNvSpPr txBox="1"/>
          <p:nvPr/>
        </p:nvSpPr>
        <p:spPr>
          <a:xfrm>
            <a:off x="228525" y="801842"/>
            <a:ext cx="7992888" cy="461665"/>
          </a:xfrm>
          <a:prstGeom prst="rect">
            <a:avLst/>
          </a:prstGeom>
          <a:noFill/>
        </p:spPr>
        <p:txBody>
          <a:bodyPr wrap="square" rtlCol="0">
            <a:spAutoFit/>
          </a:bodyPr>
          <a:lstStyle/>
          <a:p>
            <a:r>
              <a:rPr lang="en-GB" sz="2400" dirty="0" smtClean="0"/>
              <a:t>Give an equivalent fraction which is as simple as possible.</a:t>
            </a:r>
            <a:endParaRPr lang="en-GB" sz="2400" dirty="0"/>
          </a:p>
        </p:txBody>
      </p:sp>
      <mc:AlternateContent xmlns:mc="http://schemas.openxmlformats.org/markup-compatibility/2006" xmlns:a14="http://schemas.microsoft.com/office/drawing/2010/main">
        <mc:Choice Requires="a14">
          <p:sp>
            <p:nvSpPr>
              <p:cNvPr id="6" name="TextBox 5"/>
              <p:cNvSpPr txBox="1"/>
              <p:nvPr/>
            </p:nvSpPr>
            <p:spPr>
              <a:xfrm>
                <a:off x="392525" y="1661231"/>
                <a:ext cx="1944217"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92525" y="1661231"/>
                <a:ext cx="1944217" cy="1014317"/>
              </a:xfrm>
              <a:prstGeom prst="rect">
                <a:avLst/>
              </a:prstGeom>
              <a:blipFill rotWithShape="0">
                <a:blip r:embed="rId2"/>
                <a:stretch>
                  <a:fillRect/>
                </a:stretch>
              </a:blipFill>
            </p:spPr>
            <p:txBody>
              <a:bodyPr/>
              <a:lstStyle/>
              <a:p>
                <a:r>
                  <a:rPr lang="en-GB">
                    <a:noFill/>
                  </a:rPr>
                  <a:t> </a:t>
                </a:r>
              </a:p>
            </p:txBody>
          </p:sp>
        </mc:Fallback>
      </mc:AlternateContent>
      <p:cxnSp>
        <p:nvCxnSpPr>
          <p:cNvPr id="8" name="Straight Connector 7"/>
          <p:cNvCxnSpPr>
            <a:stCxn id="5" idx="0"/>
            <a:endCxn id="5" idx="4"/>
          </p:cNvCxnSpPr>
          <p:nvPr/>
        </p:nvCxnSpPr>
        <p:spPr>
          <a:xfrm>
            <a:off x="3782923" y="1340768"/>
            <a:ext cx="0" cy="18722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a:stCxn id="5" idx="2"/>
            <a:endCxn id="5" idx="6"/>
          </p:cNvCxnSpPr>
          <p:nvPr/>
        </p:nvCxnSpPr>
        <p:spPr>
          <a:xfrm>
            <a:off x="2810815" y="2276872"/>
            <a:ext cx="1944216"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Rectangle 17"/>
          <p:cNvSpPr/>
          <p:nvPr/>
        </p:nvSpPr>
        <p:spPr>
          <a:xfrm>
            <a:off x="1619672" y="1556791"/>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Oval 18"/>
          <p:cNvSpPr/>
          <p:nvPr/>
        </p:nvSpPr>
        <p:spPr>
          <a:xfrm>
            <a:off x="7092280" y="138882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Pie 19"/>
          <p:cNvSpPr/>
          <p:nvPr/>
        </p:nvSpPr>
        <p:spPr>
          <a:xfrm>
            <a:off x="7092280" y="1388820"/>
            <a:ext cx="1944216" cy="1872208"/>
          </a:xfrm>
          <a:prstGeom prst="pie">
            <a:avLst>
              <a:gd name="adj1" fmla="val 16274319"/>
              <a:gd name="adj2" fmla="val 8784411"/>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4673990" y="1709283"/>
                <a:ext cx="1944217"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oMath>
                  </m:oMathPara>
                </a14:m>
                <a:endParaRPr lang="en-GB"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673990" y="1709283"/>
                <a:ext cx="1944217" cy="1014317"/>
              </a:xfrm>
              <a:prstGeom prst="rect">
                <a:avLst/>
              </a:prstGeom>
              <a:blipFill rotWithShape="0">
                <a:blip r:embed="rId3"/>
                <a:stretch>
                  <a:fillRect/>
                </a:stretch>
              </a:blipFill>
            </p:spPr>
            <p:txBody>
              <a:bodyPr/>
              <a:lstStyle/>
              <a:p>
                <a:r>
                  <a:rPr lang="en-GB">
                    <a:noFill/>
                  </a:rPr>
                  <a:t> </a:t>
                </a:r>
              </a:p>
            </p:txBody>
          </p:sp>
        </mc:Fallback>
      </mc:AlternateContent>
      <p:cxnSp>
        <p:nvCxnSpPr>
          <p:cNvPr id="22" name="Straight Connector 21"/>
          <p:cNvCxnSpPr>
            <a:stCxn id="19" idx="0"/>
          </p:cNvCxnSpPr>
          <p:nvPr/>
        </p:nvCxnSpPr>
        <p:spPr>
          <a:xfrm flipH="1">
            <a:off x="8054340" y="1388820"/>
            <a:ext cx="10048" cy="9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7452360" y="1615440"/>
            <a:ext cx="601980" cy="739140"/>
          </a:xfrm>
          <a:prstGeom prst="line">
            <a:avLst/>
          </a:prstGeom>
        </p:spPr>
        <p:style>
          <a:lnRef idx="3">
            <a:schemeClr val="accent6"/>
          </a:lnRef>
          <a:fillRef idx="0">
            <a:schemeClr val="accent6"/>
          </a:fillRef>
          <a:effectRef idx="2">
            <a:schemeClr val="accent6"/>
          </a:effectRef>
          <a:fontRef idx="minor">
            <a:schemeClr val="tx1"/>
          </a:fontRef>
        </p:style>
      </p:cxnSp>
      <p:sp>
        <p:nvSpPr>
          <p:cNvPr id="24" name="Rectangle 23"/>
          <p:cNvSpPr/>
          <p:nvPr/>
        </p:nvSpPr>
        <p:spPr>
          <a:xfrm>
            <a:off x="5893256" y="1633912"/>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flipH="1">
            <a:off x="7284720" y="2339340"/>
            <a:ext cx="777240" cy="5029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a:off x="8061960" y="2339340"/>
            <a:ext cx="838200" cy="480060"/>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a:off x="7094220" y="2217420"/>
            <a:ext cx="982980" cy="129540"/>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flipH="1">
            <a:off x="8046720" y="1615440"/>
            <a:ext cx="678180" cy="73914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flipH="1">
            <a:off x="8061960" y="2263140"/>
            <a:ext cx="982980" cy="76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Straight Connector 50"/>
          <p:cNvCxnSpPr/>
          <p:nvPr/>
        </p:nvCxnSpPr>
        <p:spPr>
          <a:xfrm flipH="1" flipV="1">
            <a:off x="8069580" y="2346960"/>
            <a:ext cx="365760" cy="84582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V="1">
            <a:off x="7741920" y="2346960"/>
            <a:ext cx="327660" cy="861061"/>
          </a:xfrm>
          <a:prstGeom prst="line">
            <a:avLst/>
          </a:prstGeom>
        </p:spPr>
        <p:style>
          <a:lnRef idx="3">
            <a:schemeClr val="accent6"/>
          </a:lnRef>
          <a:fillRef idx="0">
            <a:schemeClr val="accent6"/>
          </a:fillRef>
          <a:effectRef idx="2">
            <a:schemeClr val="accent6"/>
          </a:effectRef>
          <a:fontRef idx="minor">
            <a:schemeClr val="tx1"/>
          </a:fontRef>
        </p:style>
      </p:cxnSp>
      <p:sp>
        <p:nvSpPr>
          <p:cNvPr id="59" name="Oval 58"/>
          <p:cNvSpPr/>
          <p:nvPr/>
        </p:nvSpPr>
        <p:spPr>
          <a:xfrm>
            <a:off x="2729774" y="414908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Pie 59"/>
          <p:cNvSpPr/>
          <p:nvPr/>
        </p:nvSpPr>
        <p:spPr>
          <a:xfrm>
            <a:off x="2729774" y="4149080"/>
            <a:ext cx="1944216" cy="1872208"/>
          </a:xfrm>
          <a:prstGeom prst="pie">
            <a:avLst>
              <a:gd name="adj1" fmla="val 16274319"/>
              <a:gd name="adj2" fmla="val 2719245"/>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61" name="TextBox 60"/>
              <p:cNvSpPr txBox="1"/>
              <p:nvPr/>
            </p:nvSpPr>
            <p:spPr>
              <a:xfrm>
                <a:off x="311484" y="4469543"/>
                <a:ext cx="194421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4</m:t>
                          </m:r>
                        </m:num>
                        <m:den>
                          <m:r>
                            <a:rPr lang="en-GB" sz="3200" b="0" i="1" smtClean="0">
                              <a:latin typeface="Cambria Math" panose="02040503050406030204" pitchFamily="18" charset="0"/>
                            </a:rPr>
                            <m:t>10</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5</m:t>
                          </m:r>
                        </m:den>
                      </m:f>
                    </m:oMath>
                  </m:oMathPara>
                </a14:m>
                <a:endParaRPr lang="en-GB" sz="3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11484" y="4469543"/>
                <a:ext cx="1944217" cy="1024319"/>
              </a:xfrm>
              <a:prstGeom prst="rect">
                <a:avLst/>
              </a:prstGeom>
              <a:blipFill rotWithShape="0">
                <a:blip r:embed="rId4"/>
                <a:stretch>
                  <a:fillRect/>
                </a:stretch>
              </a:blipFill>
            </p:spPr>
            <p:txBody>
              <a:bodyPr/>
              <a:lstStyle/>
              <a:p>
                <a:r>
                  <a:rPr lang="en-GB">
                    <a:noFill/>
                  </a:rPr>
                  <a:t> </a:t>
                </a:r>
              </a:p>
            </p:txBody>
          </p:sp>
        </mc:Fallback>
      </mc:AlternateContent>
      <p:cxnSp>
        <p:nvCxnSpPr>
          <p:cNvPr id="62" name="Straight Connector 61"/>
          <p:cNvCxnSpPr>
            <a:stCxn id="60" idx="3"/>
          </p:cNvCxnSpPr>
          <p:nvPr/>
        </p:nvCxnSpPr>
        <p:spPr>
          <a:xfrm flipH="1">
            <a:off x="3693870" y="4149080"/>
            <a:ext cx="8012" cy="9159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Straight Connector 62"/>
          <p:cNvCxnSpPr/>
          <p:nvPr/>
        </p:nvCxnSpPr>
        <p:spPr>
          <a:xfrm flipV="1">
            <a:off x="3702050" y="4305300"/>
            <a:ext cx="539750" cy="800100"/>
          </a:xfrm>
          <a:prstGeom prst="line">
            <a:avLst/>
          </a:prstGeom>
        </p:spPr>
        <p:style>
          <a:lnRef idx="3">
            <a:schemeClr val="accent6"/>
          </a:lnRef>
          <a:fillRef idx="0">
            <a:schemeClr val="accent6"/>
          </a:fillRef>
          <a:effectRef idx="2">
            <a:schemeClr val="accent6"/>
          </a:effectRef>
          <a:fontRef idx="minor">
            <a:schemeClr val="tx1"/>
          </a:fontRef>
        </p:style>
      </p:cxnSp>
      <p:sp>
        <p:nvSpPr>
          <p:cNvPr id="64" name="Rectangle 63"/>
          <p:cNvSpPr/>
          <p:nvPr/>
        </p:nvSpPr>
        <p:spPr>
          <a:xfrm>
            <a:off x="1599923" y="4399593"/>
            <a:ext cx="739516"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6" name="Straight Connector 65"/>
          <p:cNvCxnSpPr/>
          <p:nvPr/>
        </p:nvCxnSpPr>
        <p:spPr>
          <a:xfrm flipH="1">
            <a:off x="3695700" y="4718050"/>
            <a:ext cx="895350" cy="387350"/>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flipH="1" flipV="1">
            <a:off x="3702050" y="5111750"/>
            <a:ext cx="666750" cy="641350"/>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flipV="1">
            <a:off x="3092450" y="5073650"/>
            <a:ext cx="622301" cy="742950"/>
          </a:xfrm>
          <a:prstGeom prst="line">
            <a:avLst/>
          </a:prstGeom>
        </p:spPr>
        <p:style>
          <a:lnRef idx="3">
            <a:schemeClr val="accent6"/>
          </a:lnRef>
          <a:fillRef idx="0">
            <a:schemeClr val="accent6"/>
          </a:fillRef>
          <a:effectRef idx="2">
            <a:schemeClr val="accent6"/>
          </a:effectRef>
          <a:fontRef idx="minor">
            <a:schemeClr val="tx1"/>
          </a:fontRef>
        </p:style>
      </p:cxnSp>
      <p:cxnSp>
        <p:nvCxnSpPr>
          <p:cNvPr id="76" name="Straight Connector 75"/>
          <p:cNvCxnSpPr/>
          <p:nvPr/>
        </p:nvCxnSpPr>
        <p:spPr>
          <a:xfrm>
            <a:off x="2787650" y="4794250"/>
            <a:ext cx="92075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89" name="Straight Connector 88"/>
          <p:cNvCxnSpPr/>
          <p:nvPr/>
        </p:nvCxnSpPr>
        <p:spPr>
          <a:xfrm>
            <a:off x="3708400" y="5111751"/>
            <a:ext cx="952500" cy="171449"/>
          </a:xfrm>
          <a:prstGeom prst="line">
            <a:avLst/>
          </a:prstGeom>
        </p:spPr>
        <p:style>
          <a:lnRef idx="3">
            <a:schemeClr val="accent6"/>
          </a:lnRef>
          <a:fillRef idx="0">
            <a:schemeClr val="accent6"/>
          </a:fillRef>
          <a:effectRef idx="2">
            <a:schemeClr val="accent6"/>
          </a:effectRef>
          <a:fontRef idx="minor">
            <a:schemeClr val="tx1"/>
          </a:fontRef>
        </p:style>
      </p:cxnSp>
      <p:cxnSp>
        <p:nvCxnSpPr>
          <p:cNvPr id="92" name="Straight Connector 91"/>
          <p:cNvCxnSpPr/>
          <p:nvPr/>
        </p:nvCxnSpPr>
        <p:spPr>
          <a:xfrm>
            <a:off x="3714751" y="5111750"/>
            <a:ext cx="6349" cy="9207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5" name="Straight Connector 94"/>
          <p:cNvCxnSpPr/>
          <p:nvPr/>
        </p:nvCxnSpPr>
        <p:spPr>
          <a:xfrm flipH="1">
            <a:off x="2781300" y="5105400"/>
            <a:ext cx="926932" cy="2476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8" name="Straight Connector 97"/>
          <p:cNvCxnSpPr/>
          <p:nvPr/>
        </p:nvCxnSpPr>
        <p:spPr>
          <a:xfrm flipH="1" flipV="1">
            <a:off x="3117850" y="4337050"/>
            <a:ext cx="584200" cy="774700"/>
          </a:xfrm>
          <a:prstGeom prst="line">
            <a:avLst/>
          </a:prstGeom>
        </p:spPr>
        <p:style>
          <a:lnRef idx="3">
            <a:schemeClr val="accent6"/>
          </a:lnRef>
          <a:fillRef idx="0">
            <a:schemeClr val="accent6"/>
          </a:fillRef>
          <a:effectRef idx="2">
            <a:schemeClr val="accent6"/>
          </a:effectRef>
          <a:fontRef idx="minor">
            <a:schemeClr val="tx1"/>
          </a:fontRef>
        </p:style>
      </p:cxnSp>
      <p:sp>
        <p:nvSpPr>
          <p:cNvPr id="101" name="Oval 100"/>
          <p:cNvSpPr/>
          <p:nvPr/>
        </p:nvSpPr>
        <p:spPr>
          <a:xfrm>
            <a:off x="7039014" y="413710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2" name="Pie 101"/>
          <p:cNvSpPr/>
          <p:nvPr/>
        </p:nvSpPr>
        <p:spPr>
          <a:xfrm>
            <a:off x="7039014" y="4137100"/>
            <a:ext cx="1944216" cy="1872208"/>
          </a:xfrm>
          <a:prstGeom prst="pie">
            <a:avLst>
              <a:gd name="adj1" fmla="val 16274319"/>
              <a:gd name="adj2" fmla="val 12874804"/>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03" name="TextBox 102"/>
              <p:cNvSpPr txBox="1"/>
              <p:nvPr/>
            </p:nvSpPr>
            <p:spPr>
              <a:xfrm>
                <a:off x="4620724" y="4457563"/>
                <a:ext cx="194421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45</m:t>
                          </m:r>
                        </m:num>
                        <m:den>
                          <m:r>
                            <a:rPr lang="en-GB" sz="3200" b="0" i="1" smtClean="0">
                              <a:latin typeface="Cambria Math" panose="02040503050406030204" pitchFamily="18" charset="0"/>
                            </a:rPr>
                            <m:t>54</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5</m:t>
                          </m:r>
                        </m:num>
                        <m:den>
                          <m:r>
                            <a:rPr lang="en-GB" sz="3200" b="0" i="1" smtClean="0">
                              <a:latin typeface="Cambria Math" panose="02040503050406030204" pitchFamily="18" charset="0"/>
                            </a:rPr>
                            <m:t>6</m:t>
                          </m:r>
                        </m:den>
                      </m:f>
                    </m:oMath>
                  </m:oMathPara>
                </a14:m>
                <a:endParaRPr lang="en-GB" sz="32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4620724" y="4457563"/>
                <a:ext cx="1944217" cy="1024319"/>
              </a:xfrm>
              <a:prstGeom prst="rect">
                <a:avLst/>
              </a:prstGeom>
              <a:blipFill rotWithShape="0">
                <a:blip r:embed="rId5"/>
                <a:stretch>
                  <a:fillRect/>
                </a:stretch>
              </a:blipFill>
            </p:spPr>
            <p:txBody>
              <a:bodyPr/>
              <a:lstStyle/>
              <a:p>
                <a:r>
                  <a:rPr lang="en-GB">
                    <a:noFill/>
                  </a:rPr>
                  <a:t> </a:t>
                </a:r>
              </a:p>
            </p:txBody>
          </p:sp>
        </mc:Fallback>
      </mc:AlternateContent>
      <p:sp>
        <p:nvSpPr>
          <p:cNvPr id="106" name="Rectangle 105"/>
          <p:cNvSpPr/>
          <p:nvPr/>
        </p:nvSpPr>
        <p:spPr>
          <a:xfrm>
            <a:off x="5891120" y="4401407"/>
            <a:ext cx="739516"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5" name="TextBox 114"/>
          <p:cNvSpPr txBox="1"/>
          <p:nvPr/>
        </p:nvSpPr>
        <p:spPr>
          <a:xfrm rot="20298228">
            <a:off x="7284720" y="5111750"/>
            <a:ext cx="1751776" cy="646331"/>
          </a:xfrm>
          <a:prstGeom prst="rect">
            <a:avLst/>
          </a:prstGeom>
          <a:noFill/>
        </p:spPr>
        <p:txBody>
          <a:bodyPr wrap="square" rtlCol="0">
            <a:spAutoFit/>
          </a:bodyPr>
          <a:lstStyle/>
          <a:p>
            <a:pPr algn="ctr"/>
            <a:r>
              <a:rPr lang="en-GB" dirty="0" smtClean="0"/>
              <a:t>Lots of lines here</a:t>
            </a: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22" presetClass="exit" presetSubtype="8" fill="hold" nodeType="withEffect">
                                  <p:stCondLst>
                                    <p:cond delay="0"/>
                                  </p:stCondLst>
                                  <p:childTnLst>
                                    <p:animEffect transition="out" filter="wipe(left)">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500"/>
                                        <p:tgtEl>
                                          <p:spTgt spid="55"/>
                                        </p:tgtEl>
                                      </p:cBhvr>
                                    </p:animEffect>
                                    <p:set>
                                      <p:cBhvr>
                                        <p:cTn id="3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6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64"/>
                                        </p:tgtEl>
                                      </p:cBhvr>
                                    </p:animEffect>
                                    <p:set>
                                      <p:cBhvr>
                                        <p:cTn id="40" dur="1" fill="hold">
                                          <p:stCondLst>
                                            <p:cond delay="499"/>
                                          </p:stCondLst>
                                        </p:cTn>
                                        <p:tgtEl>
                                          <p:spTgt spid="64"/>
                                        </p:tgtEl>
                                        <p:attrNameLst>
                                          <p:attrName>style.visibility</p:attrName>
                                        </p:attrNameLst>
                                      </p:cBhvr>
                                      <p:to>
                                        <p:strVal val="hidden"/>
                                      </p:to>
                                    </p:set>
                                  </p:childTnLst>
                                </p:cTn>
                              </p:par>
                              <p:par>
                                <p:cTn id="41" presetID="22" presetClass="exit" presetSubtype="8" fill="hold" nodeType="withEffect">
                                  <p:stCondLst>
                                    <p:cond delay="0"/>
                                  </p:stCondLst>
                                  <p:childTnLst>
                                    <p:animEffect transition="out" filter="wipe(left)">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par>
                                <p:cTn id="44" presetID="22" presetClass="exit" presetSubtype="8" fill="hold" nodeType="withEffect">
                                  <p:stCondLst>
                                    <p:cond delay="0"/>
                                  </p:stCondLst>
                                  <p:childTnLst>
                                    <p:animEffect transition="out" filter="wipe(left)">
                                      <p:cBhvr>
                                        <p:cTn id="45" dur="500"/>
                                        <p:tgtEl>
                                          <p:spTgt spid="89"/>
                                        </p:tgtEl>
                                      </p:cBhvr>
                                    </p:animEffect>
                                    <p:set>
                                      <p:cBhvr>
                                        <p:cTn id="46" dur="1" fill="hold">
                                          <p:stCondLst>
                                            <p:cond delay="499"/>
                                          </p:stCondLst>
                                        </p:cTn>
                                        <p:tgtEl>
                                          <p:spTgt spid="89"/>
                                        </p:tgtEl>
                                        <p:attrNameLst>
                                          <p:attrName>style.visibility</p:attrName>
                                        </p:attrNameLst>
                                      </p:cBhvr>
                                      <p:to>
                                        <p:strVal val="hidden"/>
                                      </p:to>
                                    </p:set>
                                  </p:childTnLst>
                                </p:cTn>
                              </p:par>
                              <p:par>
                                <p:cTn id="47" presetID="22" presetClass="exit" presetSubtype="8" fill="hold" nodeType="withEffect">
                                  <p:stCondLst>
                                    <p:cond delay="0"/>
                                  </p:stCondLst>
                                  <p:childTnLst>
                                    <p:animEffect transition="out" filter="wipe(left)">
                                      <p:cBhvr>
                                        <p:cTn id="48" dur="500"/>
                                        <p:tgtEl>
                                          <p:spTgt spid="92"/>
                                        </p:tgtEl>
                                      </p:cBhvr>
                                    </p:animEffect>
                                    <p:set>
                                      <p:cBhvr>
                                        <p:cTn id="49" dur="1" fill="hold">
                                          <p:stCondLst>
                                            <p:cond delay="499"/>
                                          </p:stCondLst>
                                        </p:cTn>
                                        <p:tgtEl>
                                          <p:spTgt spid="92"/>
                                        </p:tgtEl>
                                        <p:attrNameLst>
                                          <p:attrName>style.visibility</p:attrName>
                                        </p:attrNameLst>
                                      </p:cBhvr>
                                      <p:to>
                                        <p:strVal val="hidden"/>
                                      </p:to>
                                    </p:set>
                                  </p:childTnLst>
                                </p:cTn>
                              </p:par>
                              <p:par>
                                <p:cTn id="50" presetID="22" presetClass="exit" presetSubtype="8" fill="hold" nodeType="withEffect">
                                  <p:stCondLst>
                                    <p:cond delay="0"/>
                                  </p:stCondLst>
                                  <p:childTnLst>
                                    <p:animEffect transition="out" filter="wipe(left)">
                                      <p:cBhvr>
                                        <p:cTn id="51" dur="500"/>
                                        <p:tgtEl>
                                          <p:spTgt spid="95"/>
                                        </p:tgtEl>
                                      </p:cBhvr>
                                    </p:animEffect>
                                    <p:set>
                                      <p:cBhvr>
                                        <p:cTn id="52" dur="1" fill="hold">
                                          <p:stCondLst>
                                            <p:cond delay="499"/>
                                          </p:stCondLst>
                                        </p:cTn>
                                        <p:tgtEl>
                                          <p:spTgt spid="95"/>
                                        </p:tgtEl>
                                        <p:attrNameLst>
                                          <p:attrName>style.visibility</p:attrName>
                                        </p:attrNameLst>
                                      </p:cBhvr>
                                      <p:to>
                                        <p:strVal val="hidden"/>
                                      </p:to>
                                    </p:set>
                                  </p:childTnLst>
                                </p:cTn>
                              </p:par>
                              <p:par>
                                <p:cTn id="53" presetID="22" presetClass="exit" presetSubtype="8" fill="hold" nodeType="withEffect">
                                  <p:stCondLst>
                                    <p:cond delay="0"/>
                                  </p:stCondLst>
                                  <p:childTnLst>
                                    <p:animEffect transition="out" filter="wipe(left)">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6" restart="whenNotActive" fill="hold" evtFilter="cancelBubble" nodeType="interactiveSeq">
                <p:stCondLst>
                  <p:cond evt="onClick" delay="0">
                    <p:tgtEl>
                      <p:spTgt spid="10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06"/>
                                        </p:tgtEl>
                                      </p:cBhvr>
                                    </p:animEffect>
                                    <p:set>
                                      <p:cBhvr>
                                        <p:cTn id="6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childTnLst>
        </p:cTn>
      </p:par>
    </p:tnLst>
    <p:bldLst>
      <p:bldP spid="18" grpId="0" animBg="1"/>
      <p:bldP spid="24" grpId="0" animBg="1"/>
      <p:bldP spid="64"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644008" y="114571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Pie 27"/>
          <p:cNvSpPr/>
          <p:nvPr/>
        </p:nvSpPr>
        <p:spPr>
          <a:xfrm>
            <a:off x="4644008" y="1154524"/>
            <a:ext cx="1944216" cy="1872208"/>
          </a:xfrm>
          <a:prstGeom prst="pie">
            <a:avLst>
              <a:gd name="adj1" fmla="val 435177"/>
              <a:gd name="adj2" fmla="val 9785886"/>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Adding Fractions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27532" y="1505650"/>
                <a:ext cx="3024336" cy="114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5</m:t>
                          </m:r>
                        </m:num>
                        <m:den>
                          <m:r>
                            <a:rPr lang="en-GB" sz="3600" b="0" i="1" smtClean="0">
                              <a:latin typeface="Cambria Math" panose="02040503050406030204" pitchFamily="18" charset="0"/>
                            </a:rPr>
                            <m:t>7</m:t>
                          </m:r>
                        </m:den>
                      </m:f>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27532" y="1505650"/>
                <a:ext cx="3024336" cy="1142300"/>
              </a:xfrm>
              <a:prstGeom prst="rect">
                <a:avLst/>
              </a:prstGeom>
              <a:blipFill rotWithShape="0">
                <a:blip r:embed="rId2"/>
                <a:stretch>
                  <a:fillRect/>
                </a:stretch>
              </a:blipFill>
            </p:spPr>
            <p:txBody>
              <a:bodyPr/>
              <a:lstStyle/>
              <a:p>
                <a:r>
                  <a:rPr lang="en-GB">
                    <a:noFill/>
                  </a:rPr>
                  <a:t> </a:t>
                </a:r>
              </a:p>
            </p:txBody>
          </p:sp>
        </mc:Fallback>
      </mc:AlternateContent>
      <p:sp>
        <p:nvSpPr>
          <p:cNvPr id="7" name="Pie 6"/>
          <p:cNvSpPr/>
          <p:nvPr/>
        </p:nvSpPr>
        <p:spPr>
          <a:xfrm>
            <a:off x="4644008" y="1145710"/>
            <a:ext cx="1944216" cy="1872208"/>
          </a:xfrm>
          <a:prstGeom prst="pie">
            <a:avLst>
              <a:gd name="adj1" fmla="val 16274319"/>
              <a:gd name="adj2" fmla="val 471624"/>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flipH="1">
            <a:off x="5625286" y="1138089"/>
            <a:ext cx="10048" cy="9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4808736" y="1566298"/>
            <a:ext cx="797332" cy="545172"/>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H="1">
            <a:off x="5259586" y="2096230"/>
            <a:ext cx="354102" cy="8607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5613688" y="2096230"/>
            <a:ext cx="515848" cy="7845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V="1">
            <a:off x="4688086" y="2103850"/>
            <a:ext cx="940842" cy="275248"/>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H="1">
            <a:off x="5598448" y="1471048"/>
            <a:ext cx="727938" cy="640422"/>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flipH="1" flipV="1">
            <a:off x="5613688" y="2096230"/>
            <a:ext cx="966698" cy="130468"/>
          </a:xfrm>
          <a:prstGeom prst="line">
            <a:avLst/>
          </a:prstGeom>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323528" y="829091"/>
            <a:ext cx="4320480" cy="646331"/>
          </a:xfrm>
          <a:prstGeom prst="rect">
            <a:avLst/>
          </a:prstGeom>
          <a:noFill/>
        </p:spPr>
        <p:txBody>
          <a:bodyPr wrap="square" rtlCol="0">
            <a:spAutoFit/>
          </a:bodyPr>
          <a:lstStyle/>
          <a:p>
            <a:r>
              <a:rPr lang="en-GB" dirty="0" smtClean="0"/>
              <a:t>Adding fractions is very simple if the denominators are the same.</a:t>
            </a:r>
            <a:endParaRPr lang="en-GB" dirty="0"/>
          </a:p>
        </p:txBody>
      </p:sp>
      <p:sp>
        <p:nvSpPr>
          <p:cNvPr id="27" name="TextBox 26"/>
          <p:cNvSpPr txBox="1"/>
          <p:nvPr/>
        </p:nvSpPr>
        <p:spPr>
          <a:xfrm>
            <a:off x="6732240" y="1505650"/>
            <a:ext cx="2304256" cy="1077218"/>
          </a:xfrm>
          <a:prstGeom prst="rect">
            <a:avLst/>
          </a:prstGeom>
          <a:noFill/>
        </p:spPr>
        <p:txBody>
          <a:bodyPr wrap="square" rtlCol="0">
            <a:spAutoFit/>
          </a:bodyPr>
          <a:lstStyle/>
          <a:p>
            <a:r>
              <a:rPr lang="en-GB" sz="1600" dirty="0" smtClean="0"/>
              <a:t>“I ate 2 sevenths of the pizza followed by 3 sevenths. How much have I eaten?”</a:t>
            </a:r>
            <a:endParaRPr lang="en-GB" sz="1600" dirty="0"/>
          </a:p>
        </p:txBody>
      </p:sp>
      <p:sp>
        <p:nvSpPr>
          <p:cNvPr id="29" name="Rectangle 28"/>
          <p:cNvSpPr/>
          <p:nvPr/>
        </p:nvSpPr>
        <p:spPr>
          <a:xfrm>
            <a:off x="3381993" y="1465202"/>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323528" y="3065473"/>
            <a:ext cx="4320480" cy="646331"/>
          </a:xfrm>
          <a:prstGeom prst="rect">
            <a:avLst/>
          </a:prstGeom>
          <a:noFill/>
        </p:spPr>
        <p:txBody>
          <a:bodyPr wrap="square" rtlCol="0">
            <a:spAutoFit/>
          </a:bodyPr>
          <a:lstStyle/>
          <a:p>
            <a:r>
              <a:rPr lang="en-GB" dirty="0" smtClean="0"/>
              <a:t>Therefore what should be our strategy if the denominators are different?</a:t>
            </a:r>
            <a:endParaRPr lang="en-GB" dirty="0"/>
          </a:p>
        </p:txBody>
      </p:sp>
      <mc:AlternateContent xmlns:mc="http://schemas.openxmlformats.org/markup-compatibility/2006" xmlns:a14="http://schemas.microsoft.com/office/drawing/2010/main">
        <mc:Choice Requires="a14">
          <p:sp>
            <p:nvSpPr>
              <p:cNvPr id="31" name="TextBox 30"/>
              <p:cNvSpPr txBox="1"/>
              <p:nvPr/>
            </p:nvSpPr>
            <p:spPr>
              <a:xfrm>
                <a:off x="1619672" y="3734918"/>
                <a:ext cx="5688632" cy="114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3</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8</m:t>
                          </m:r>
                        </m:num>
                        <m:den>
                          <m:r>
                            <a:rPr lang="en-GB" sz="3600" b="0" i="1" smtClean="0">
                              <a:latin typeface="Cambria Math" panose="02040503050406030204" pitchFamily="18" charset="0"/>
                            </a:rPr>
                            <m:t>12</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12</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11</m:t>
                          </m:r>
                        </m:num>
                        <m:den>
                          <m:r>
                            <a:rPr lang="en-GB" sz="3600" b="0" i="1" smtClean="0">
                              <a:latin typeface="Cambria Math" panose="02040503050406030204" pitchFamily="18" charset="0"/>
                            </a:rPr>
                            <m:t>12</m:t>
                          </m:r>
                        </m:den>
                      </m:f>
                    </m:oMath>
                  </m:oMathPara>
                </a14:m>
                <a:endParaRPr lang="en-GB" sz="3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19672" y="3734918"/>
                <a:ext cx="5688632" cy="1142300"/>
              </a:xfrm>
              <a:prstGeom prst="rect">
                <a:avLst/>
              </a:prstGeom>
              <a:blipFill rotWithShape="0">
                <a:blip r:embed="rId3"/>
                <a:stretch>
                  <a:fillRect/>
                </a:stretch>
              </a:blipFill>
            </p:spPr>
            <p:txBody>
              <a:bodyPr/>
              <a:lstStyle/>
              <a:p>
                <a:r>
                  <a:rPr lang="en-GB">
                    <a:noFill/>
                  </a:rPr>
                  <a:t> </a:t>
                </a:r>
              </a:p>
            </p:txBody>
          </p:sp>
        </mc:Fallback>
      </mc:AlternateContent>
      <p:sp>
        <p:nvSpPr>
          <p:cNvPr id="32" name="Rectangle 31"/>
          <p:cNvSpPr/>
          <p:nvPr/>
        </p:nvSpPr>
        <p:spPr>
          <a:xfrm>
            <a:off x="3976886" y="4505004"/>
            <a:ext cx="2671564"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3" name="Rectangle 32"/>
          <p:cNvSpPr/>
          <p:nvPr/>
        </p:nvSpPr>
        <p:spPr>
          <a:xfrm>
            <a:off x="3976886" y="3759361"/>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4" name="Rectangle 33"/>
          <p:cNvSpPr/>
          <p:nvPr/>
        </p:nvSpPr>
        <p:spPr>
          <a:xfrm>
            <a:off x="5050039" y="3767346"/>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5" name="Rectangle 34"/>
          <p:cNvSpPr/>
          <p:nvPr/>
        </p:nvSpPr>
        <p:spPr>
          <a:xfrm>
            <a:off x="6123192" y="3767346"/>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36" name="TextBox 35"/>
          <p:cNvSpPr txBox="1"/>
          <p:nvPr/>
        </p:nvSpPr>
        <p:spPr>
          <a:xfrm>
            <a:off x="2267744" y="5155815"/>
            <a:ext cx="5328592" cy="646331"/>
          </a:xfrm>
          <a:prstGeom prst="rect">
            <a:avLst/>
          </a:prstGeom>
          <a:noFill/>
        </p:spPr>
        <p:txBody>
          <a:bodyPr wrap="square" rtlCol="0">
            <a:spAutoFit/>
          </a:bodyPr>
          <a:lstStyle/>
          <a:p>
            <a:r>
              <a:rPr lang="en-GB" dirty="0" smtClean="0"/>
              <a:t>Use equivalent fractions! Find a number both of the denominators go into (preferably the smallest).</a:t>
            </a:r>
            <a:endParaRPr lang="en-GB" dirty="0"/>
          </a:p>
        </p:txBody>
      </p:sp>
    </p:spTree>
    <p:extLst>
      <p:ext uri="{BB962C8B-B14F-4D97-AF65-F5344CB8AC3E}">
        <p14:creationId xmlns:p14="http://schemas.microsoft.com/office/powerpoint/2010/main" val="1395116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500"/>
                                        <p:tgtEl>
                                          <p:spTgt spid="28"/>
                                        </p:tgtEl>
                                      </p:cBhvr>
                                    </p:animEffec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nextCondLst>
                <p:cond evt="onClick" delay="0">
                  <p:tgtEl>
                    <p:spTgt spid="32"/>
                  </p:tgtEl>
                </p:cond>
              </p:nextCondLst>
            </p:seq>
            <p:seq concurrent="1" nextAc="seek">
              <p:cTn id="25" restart="whenNotActive" fill="hold" evtFilter="cancelBubble" nodeType="interactiveSeq">
                <p:stCondLst>
                  <p:cond evt="onClick" delay="0">
                    <p:tgtEl>
                      <p:spTgt spid="3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1" restart="whenNotActive" fill="hold" evtFilter="cancelBubble" nodeType="interactiveSeq">
                <p:stCondLst>
                  <p:cond evt="onClick" delay="0">
                    <p:tgtEl>
                      <p:spTgt spid="3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5"/>
                                        </p:tgtEl>
                                      </p:cBhvr>
                                    </p:animEffect>
                                    <p:set>
                                      <p:cBhvr>
                                        <p:cTn id="4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7" grpId="0" animBg="1"/>
      <p:bldP spid="29" grpId="0" animBg="1"/>
      <p:bldP spid="32" grpId="0" animBg="1"/>
      <p:bldP spid="33" grpId="0" animBg="1"/>
      <p:bldP spid="34" grpId="0" animBg="1"/>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More 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115616" y="1052736"/>
                <a:ext cx="6264696"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oMath>
                  </m:oMathPara>
                </a14:m>
                <a:endParaRPr lang="en-GB" sz="2400" b="1" dirty="0" smtClean="0"/>
              </a:p>
              <a:p>
                <a:endParaRPr lang="en-GB" sz="2400" b="0" dirty="0" smtClean="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35</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35</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𝟒𝟏</m:t>
                          </m:r>
                        </m:num>
                        <m:den>
                          <m:r>
                            <a:rPr lang="en-GB" sz="2400" b="1" i="1" smtClean="0">
                              <a:latin typeface="Cambria Math" panose="02040503050406030204" pitchFamily="18" charset="0"/>
                            </a:rPr>
                            <m:t>𝟑𝟓</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8</m:t>
                          </m:r>
                        </m:num>
                        <m:den>
                          <m:r>
                            <a:rPr lang="en-GB" sz="2400" b="0" i="1" smtClean="0">
                              <a:latin typeface="Cambria Math" panose="02040503050406030204" pitchFamily="18" charset="0"/>
                            </a:rPr>
                            <m:t>9</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15</m:t>
                          </m:r>
                        </m:num>
                        <m:den>
                          <m:r>
                            <a:rPr lang="en-GB" sz="2400" b="0" i="1" smtClean="0">
                              <a:latin typeface="Cambria Math" panose="02040503050406030204" pitchFamily="18" charset="0"/>
                            </a:rPr>
                            <m:t>18</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16</m:t>
                          </m:r>
                        </m:num>
                        <m:den>
                          <m:r>
                            <a:rPr lang="en-GB" sz="2400" b="0" i="1" smtClean="0">
                              <a:latin typeface="Cambria Math" panose="02040503050406030204" pitchFamily="18" charset="0"/>
                            </a:rPr>
                            <m:t>18</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𝟑𝟏</m:t>
                          </m:r>
                        </m:num>
                        <m:den>
                          <m:r>
                            <a:rPr lang="en-GB" sz="2400" b="1" i="1" smtClean="0">
                              <a:latin typeface="Cambria Math" panose="02040503050406030204" pitchFamily="18" charset="0"/>
                            </a:rPr>
                            <m:t>𝟏𝟖</m:t>
                          </m:r>
                        </m:den>
                      </m:f>
                    </m:oMath>
                  </m:oMathPara>
                </a14:m>
                <a:r>
                  <a:rPr lang="en-GB" sz="2400" b="0" dirty="0" smtClean="0"/>
                  <a:t/>
                </a:r>
                <a:br>
                  <a:rPr lang="en-GB" sz="2400" b="0" dirty="0" smtClean="0"/>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115616" y="1052736"/>
                <a:ext cx="6264696" cy="2920095"/>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4124739" y="953348"/>
            <a:ext cx="2031437"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3886200" y="2067045"/>
            <a:ext cx="2296244"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3896139" y="3096518"/>
            <a:ext cx="2322098"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9088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Check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477356" y="1042688"/>
                <a:ext cx="6264696" cy="43578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𝟓</m:t>
                          </m:r>
                        </m:num>
                        <m:den>
                          <m:r>
                            <a:rPr lang="en-GB" sz="2400" b="1" i="1" smtClean="0">
                              <a:latin typeface="Cambria Math" panose="02040503050406030204" pitchFamily="18" charset="0"/>
                            </a:rPr>
                            <m:t>𝟖</m:t>
                          </m:r>
                        </m:den>
                      </m:f>
                    </m:oMath>
                  </m:oMathPara>
                </a14:m>
                <a:endParaRPr lang="en-GB" sz="2400" b="1" dirty="0" smtClean="0"/>
              </a:p>
              <a:p>
                <a:endParaRPr lang="en-GB" sz="2400" b="0" dirty="0" smtClean="0"/>
              </a:p>
              <a:p>
                <a:pPr/>
                <a14:m>
                  <m:oMathPara xmlns:m="http://schemas.openxmlformats.org/officeDocument/2006/math">
                    <m:oMathParaPr>
                      <m:jc m:val="left"/>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6</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49</m:t>
                          </m:r>
                        </m:num>
                        <m:den>
                          <m:r>
                            <a:rPr lang="en-GB" sz="2400" b="0" i="1" smtClean="0">
                              <a:latin typeface="Cambria Math" panose="02040503050406030204" pitchFamily="18" charset="0"/>
                            </a:rPr>
                            <m:t>42</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36</m:t>
                          </m:r>
                        </m:num>
                        <m:den>
                          <m:r>
                            <a:rPr lang="en-GB" sz="2400" b="0" i="1" smtClean="0">
                              <a:latin typeface="Cambria Math" panose="02040503050406030204" pitchFamily="18" charset="0"/>
                            </a:rPr>
                            <m:t>42</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𝟏𝟑</m:t>
                          </m:r>
                        </m:num>
                        <m:den>
                          <m:r>
                            <a:rPr lang="en-GB" sz="2400" b="1" i="1" smtClean="0">
                              <a:latin typeface="Cambria Math" panose="02040503050406030204" pitchFamily="18" charset="0"/>
                            </a:rPr>
                            <m:t>𝟒𝟐</m:t>
                          </m:r>
                        </m:den>
                      </m:f>
                    </m:oMath>
                  </m:oMathPara>
                </a14:m>
                <a:endParaRPr lang="en-GB" sz="2400" b="1" dirty="0" smtClean="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30</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15</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𝟕𝟕</m:t>
                          </m:r>
                        </m:num>
                        <m:den>
                          <m:r>
                            <a:rPr lang="en-GB" sz="2400" b="1" i="1" smtClean="0">
                              <a:latin typeface="Cambria Math" panose="02040503050406030204" pitchFamily="18" charset="0"/>
                            </a:rPr>
                            <m:t>𝟔𝟎</m:t>
                          </m:r>
                        </m:den>
                      </m:f>
                    </m:oMath>
                  </m:oMathPara>
                </a14:m>
                <a:endParaRPr lang="en-GB" sz="2400" b="0" dirty="0" smtClean="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m:t>
                      </m:r>
                      <m:f>
                        <m:fPr>
                          <m:ctrlPr>
                            <a:rPr lang="en-GB" sz="2400" b="0" i="1" smtClean="0">
                              <a:latin typeface="Cambria Math"/>
                            </a:rPr>
                          </m:ctrlPr>
                        </m:fPr>
                        <m:num>
                          <m:r>
                            <a:rPr lang="en-GB" sz="2400" b="0" i="1" smtClean="0">
                              <a:latin typeface="Cambria Math"/>
                            </a:rPr>
                            <m:t>1</m:t>
                          </m:r>
                        </m:num>
                        <m:den>
                          <m:r>
                            <a:rPr lang="en-GB" sz="2400" b="0" i="1" smtClean="0">
                              <a:latin typeface="Cambria Math"/>
                            </a:rPr>
                            <m:t>𝑎</m:t>
                          </m:r>
                        </m:den>
                      </m:f>
                      <m:r>
                        <a:rPr lang="en-GB" sz="2400" b="0" i="1" smtClean="0">
                          <a:latin typeface="Cambria Math"/>
                        </a:rPr>
                        <m:t>=</m:t>
                      </m:r>
                      <m:f>
                        <m:fPr>
                          <m:ctrlPr>
                            <a:rPr lang="en-GB" sz="2400" b="1" i="1" smtClean="0">
                              <a:latin typeface="Cambria Math"/>
                            </a:rPr>
                          </m:ctrlPr>
                        </m:fPr>
                        <m:num>
                          <m:r>
                            <a:rPr lang="en-GB" sz="2400" b="1" i="1" smtClean="0">
                              <a:latin typeface="Cambria Math"/>
                            </a:rPr>
                            <m:t>𝒂</m:t>
                          </m:r>
                        </m:num>
                        <m:den>
                          <m:r>
                            <a:rPr lang="en-GB" sz="2400" b="1" i="1" smtClean="0">
                              <a:latin typeface="Cambria Math"/>
                            </a:rPr>
                            <m:t>𝟐</m:t>
                          </m:r>
                          <m:r>
                            <a:rPr lang="en-GB" sz="2400" b="1" i="1" smtClean="0">
                              <a:latin typeface="Cambria Math"/>
                            </a:rPr>
                            <m:t>𝒂</m:t>
                          </m:r>
                        </m:den>
                      </m:f>
                      <m:r>
                        <a:rPr lang="en-GB" sz="2400" b="1" i="1" smtClean="0">
                          <a:latin typeface="Cambria Math"/>
                        </a:rPr>
                        <m:t>+</m:t>
                      </m:r>
                      <m:f>
                        <m:fPr>
                          <m:ctrlPr>
                            <a:rPr lang="en-GB" sz="2400" b="1" i="1" smtClean="0">
                              <a:latin typeface="Cambria Math"/>
                            </a:rPr>
                          </m:ctrlPr>
                        </m:fPr>
                        <m:num>
                          <m:r>
                            <a:rPr lang="en-GB" sz="2400" b="1" i="1" smtClean="0">
                              <a:latin typeface="Cambria Math"/>
                            </a:rPr>
                            <m:t>𝟐</m:t>
                          </m:r>
                        </m:num>
                        <m:den>
                          <m:r>
                            <a:rPr lang="en-GB" sz="2400" b="1" i="1" smtClean="0">
                              <a:latin typeface="Cambria Math"/>
                            </a:rPr>
                            <m:t>𝟐</m:t>
                          </m:r>
                          <m:r>
                            <a:rPr lang="en-GB" sz="2400" b="1" i="1" smtClean="0">
                              <a:latin typeface="Cambria Math"/>
                            </a:rPr>
                            <m:t>𝒂</m:t>
                          </m:r>
                        </m:den>
                      </m:f>
                      <m:r>
                        <a:rPr lang="en-GB" sz="2400" b="1" i="1" smtClean="0">
                          <a:latin typeface="Cambria Math"/>
                        </a:rPr>
                        <m:t>=</m:t>
                      </m:r>
                      <m:f>
                        <m:fPr>
                          <m:ctrlPr>
                            <a:rPr lang="en-GB" sz="2400" b="1" i="1" smtClean="0">
                              <a:latin typeface="Cambria Math"/>
                            </a:rPr>
                          </m:ctrlPr>
                        </m:fPr>
                        <m:num>
                          <m:r>
                            <a:rPr lang="en-GB" sz="2400" b="1" i="1" smtClean="0">
                              <a:latin typeface="Cambria Math"/>
                            </a:rPr>
                            <m:t>𝒂</m:t>
                          </m:r>
                          <m:r>
                            <a:rPr lang="en-GB" sz="2400" b="1" i="1" smtClean="0">
                              <a:latin typeface="Cambria Math"/>
                            </a:rPr>
                            <m:t>+</m:t>
                          </m:r>
                          <m:r>
                            <a:rPr lang="en-GB" sz="2400" b="1" i="1" smtClean="0">
                              <a:latin typeface="Cambria Math"/>
                            </a:rPr>
                            <m:t>𝟐</m:t>
                          </m:r>
                        </m:num>
                        <m:den>
                          <m:r>
                            <a:rPr lang="en-GB" sz="2400" b="1" i="1" smtClean="0">
                              <a:latin typeface="Cambria Math"/>
                            </a:rPr>
                            <m:t>𝟐</m:t>
                          </m:r>
                          <m:r>
                            <a:rPr lang="en-GB" sz="2400" b="1" i="1" smtClean="0">
                              <a:latin typeface="Cambria Math"/>
                            </a:rPr>
                            <m:t>𝒂</m:t>
                          </m:r>
                        </m:den>
                      </m:f>
                    </m:oMath>
                  </m:oMathPara>
                </a14:m>
                <a:r>
                  <a:rPr lang="en-GB" sz="2400" b="0" dirty="0" smtClean="0"/>
                  <a:t/>
                </a:r>
                <a:br>
                  <a:rPr lang="en-GB" sz="2400" b="0" dirty="0" smtClean="0"/>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477356" y="1042688"/>
                <a:ext cx="6264696" cy="4357860"/>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2630185" y="944227"/>
            <a:ext cx="205090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 name="Rectangle 6"/>
          <p:cNvSpPr/>
          <p:nvPr/>
        </p:nvSpPr>
        <p:spPr>
          <a:xfrm>
            <a:off x="2698230" y="2017316"/>
            <a:ext cx="3745140"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 name="Rectangle 7"/>
          <p:cNvSpPr/>
          <p:nvPr/>
        </p:nvSpPr>
        <p:spPr>
          <a:xfrm>
            <a:off x="2626810" y="4180895"/>
            <a:ext cx="284954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9" name="Rectangle 8"/>
          <p:cNvSpPr/>
          <p:nvPr/>
        </p:nvSpPr>
        <p:spPr>
          <a:xfrm>
            <a:off x="899592" y="1268760"/>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0" name="Rectangle 9"/>
          <p:cNvSpPr/>
          <p:nvPr/>
        </p:nvSpPr>
        <p:spPr>
          <a:xfrm>
            <a:off x="899592" y="227282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1" name="Rectangle 10"/>
          <p:cNvSpPr/>
          <p:nvPr/>
        </p:nvSpPr>
        <p:spPr>
          <a:xfrm>
            <a:off x="903180" y="335699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3</a:t>
            </a:r>
            <a:endParaRPr lang="en-GB" dirty="0"/>
          </a:p>
        </p:txBody>
      </p:sp>
      <p:sp>
        <p:nvSpPr>
          <p:cNvPr id="12" name="Rectangle 11"/>
          <p:cNvSpPr/>
          <p:nvPr/>
        </p:nvSpPr>
        <p:spPr>
          <a:xfrm>
            <a:off x="899592" y="445080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3" name="Rectangle 12"/>
          <p:cNvSpPr/>
          <p:nvPr/>
        </p:nvSpPr>
        <p:spPr>
          <a:xfrm>
            <a:off x="3702570" y="3127278"/>
            <a:ext cx="410979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894818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 Quicker (Mental) Method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1556792"/>
                <a:ext cx="6264696" cy="149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a:rPr>
                          </m:ctrlPr>
                        </m:fPr>
                        <m:num>
                          <m:r>
                            <a:rPr lang="en-GB" sz="4800" b="0" i="1" smtClean="0">
                              <a:latin typeface="Cambria Math" panose="02040503050406030204" pitchFamily="18" charset="0"/>
                            </a:rPr>
                            <m:t>5</m:t>
                          </m:r>
                        </m:num>
                        <m:den>
                          <m:r>
                            <a:rPr lang="en-GB" sz="4800" b="0" i="1" smtClean="0">
                              <a:latin typeface="Cambria Math" panose="02040503050406030204" pitchFamily="18" charset="0"/>
                            </a:rPr>
                            <m:t>6</m:t>
                          </m:r>
                        </m:den>
                      </m:f>
                      <m:r>
                        <a:rPr lang="en-GB" sz="4800" b="0" i="1" smtClean="0">
                          <a:latin typeface="Cambria Math" panose="02040503050406030204" pitchFamily="18" charset="0"/>
                        </a:rPr>
                        <m:t>+</m:t>
                      </m:r>
                      <m:f>
                        <m:fPr>
                          <m:ctrlPr>
                            <a:rPr lang="en-GB" sz="4800" b="0" i="1" smtClean="0">
                              <a:latin typeface="Cambria Math"/>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8</m:t>
                          </m:r>
                        </m:den>
                      </m:f>
                      <m:r>
                        <a:rPr lang="en-GB" sz="4800" b="0" i="1" smtClean="0">
                          <a:latin typeface="Cambria Math" panose="02040503050406030204" pitchFamily="18" charset="0"/>
                        </a:rPr>
                        <m:t>=</m:t>
                      </m:r>
                    </m:oMath>
                  </m:oMathPara>
                </a14:m>
                <a:endParaRPr lang="en-GB"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1556792"/>
                <a:ext cx="6264696" cy="1495089"/>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a:off x="394159" y="889858"/>
            <a:ext cx="7488832" cy="369332"/>
          </a:xfrm>
          <a:prstGeom prst="rect">
            <a:avLst/>
          </a:prstGeom>
          <a:noFill/>
        </p:spPr>
        <p:txBody>
          <a:bodyPr wrap="square" rtlCol="0">
            <a:spAutoFit/>
          </a:bodyPr>
          <a:lstStyle/>
          <a:p>
            <a:r>
              <a:rPr lang="en-GB" dirty="0" smtClean="0"/>
              <a:t>We can multiply the numerators diagonally.</a:t>
            </a:r>
            <a:endParaRPr lang="en-GB" dirty="0"/>
          </a:p>
        </p:txBody>
      </p:sp>
      <p:cxnSp>
        <p:nvCxnSpPr>
          <p:cNvPr id="12" name="Straight Connector 11"/>
          <p:cNvCxnSpPr/>
          <p:nvPr/>
        </p:nvCxnSpPr>
        <p:spPr>
          <a:xfrm flipV="1">
            <a:off x="4960615" y="2381250"/>
            <a:ext cx="1602110" cy="573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p:cNvSpPr/>
          <p:nvPr/>
        </p:nvSpPr>
        <p:spPr>
          <a:xfrm>
            <a:off x="2627784" y="2525266"/>
            <a:ext cx="1656184" cy="648072"/>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92129" y="2403897"/>
            <a:ext cx="748655" cy="769441"/>
          </a:xfrm>
          <a:prstGeom prst="rect">
            <a:avLst/>
          </a:prstGeom>
          <a:noFill/>
        </p:spPr>
        <p:txBody>
          <a:bodyPr wrap="square" rtlCol="0">
            <a:spAutoFit/>
          </a:bodyPr>
          <a:lstStyle/>
          <a:p>
            <a:r>
              <a:rPr lang="en-GB" sz="4400" dirty="0" smtClean="0"/>
              <a:t>48</a:t>
            </a:r>
            <a:endParaRPr lang="en-GB" dirty="0"/>
          </a:p>
        </p:txBody>
      </p:sp>
      <p:sp>
        <p:nvSpPr>
          <p:cNvPr id="18" name="TextBox 17"/>
          <p:cNvSpPr txBox="1"/>
          <p:nvPr/>
        </p:nvSpPr>
        <p:spPr>
          <a:xfrm>
            <a:off x="410927" y="3429000"/>
            <a:ext cx="392675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smtClean="0"/>
              <a:t>Step 1</a:t>
            </a:r>
            <a:r>
              <a:rPr lang="en-GB" sz="1600" dirty="0" smtClean="0"/>
              <a:t>: Multiply the denominators (note: this guarantees you get a number both 6 and 8 go into, but it may not be the smallest!)</a:t>
            </a:r>
            <a:endParaRPr lang="en-GB" sz="1600" dirty="0"/>
          </a:p>
        </p:txBody>
      </p:sp>
      <p:sp>
        <p:nvSpPr>
          <p:cNvPr id="19" name="TextBox 18"/>
          <p:cNvSpPr txBox="1"/>
          <p:nvPr/>
        </p:nvSpPr>
        <p:spPr>
          <a:xfrm>
            <a:off x="2009391" y="4436237"/>
            <a:ext cx="392675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smtClean="0"/>
              <a:t>Step 2</a:t>
            </a:r>
            <a:r>
              <a:rPr lang="en-GB" sz="1600" dirty="0" smtClean="0"/>
              <a:t>: Since the 6 got multiplied by 8, so does the 3. i.e. We are multiplying diagonally.</a:t>
            </a:r>
            <a:endParaRPr lang="en-GB" sz="1600" dirty="0"/>
          </a:p>
        </p:txBody>
      </p:sp>
      <p:sp>
        <p:nvSpPr>
          <p:cNvPr id="20" name="Parallelogram 19"/>
          <p:cNvSpPr/>
          <p:nvPr/>
        </p:nvSpPr>
        <p:spPr>
          <a:xfrm rot="2402612">
            <a:off x="2149478" y="2043968"/>
            <a:ext cx="2626477" cy="648072"/>
          </a:xfrm>
          <a:prstGeom prst="parallelogram">
            <a:avLst>
              <a:gd name="adj" fmla="val 92431"/>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86802" y="1603294"/>
            <a:ext cx="748655" cy="769441"/>
          </a:xfrm>
          <a:prstGeom prst="rect">
            <a:avLst/>
          </a:prstGeom>
          <a:noFill/>
        </p:spPr>
        <p:txBody>
          <a:bodyPr wrap="square" rtlCol="0">
            <a:spAutoFit/>
          </a:bodyPr>
          <a:lstStyle/>
          <a:p>
            <a:r>
              <a:rPr lang="en-GB" sz="4400" dirty="0" smtClean="0"/>
              <a:t>40</a:t>
            </a:r>
            <a:endParaRPr lang="en-GB" dirty="0"/>
          </a:p>
        </p:txBody>
      </p:sp>
      <p:sp>
        <p:nvSpPr>
          <p:cNvPr id="22" name="TextBox 21"/>
          <p:cNvSpPr txBox="1"/>
          <p:nvPr/>
        </p:nvSpPr>
        <p:spPr>
          <a:xfrm>
            <a:off x="3455876" y="5173871"/>
            <a:ext cx="3926755"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smtClean="0"/>
              <a:t>Step 3</a:t>
            </a:r>
            <a:r>
              <a:rPr lang="en-GB" sz="1600" dirty="0" smtClean="0"/>
              <a:t>: And repeat with the other numerator.</a:t>
            </a:r>
            <a:endParaRPr lang="en-GB" sz="1600" dirty="0"/>
          </a:p>
        </p:txBody>
      </p:sp>
      <p:sp>
        <p:nvSpPr>
          <p:cNvPr id="25" name="TextBox 24"/>
          <p:cNvSpPr txBox="1"/>
          <p:nvPr/>
        </p:nvSpPr>
        <p:spPr>
          <a:xfrm>
            <a:off x="5739582" y="1603294"/>
            <a:ext cx="1332746" cy="769441"/>
          </a:xfrm>
          <a:prstGeom prst="rect">
            <a:avLst/>
          </a:prstGeom>
          <a:noFill/>
        </p:spPr>
        <p:txBody>
          <a:bodyPr wrap="square" rtlCol="0">
            <a:spAutoFit/>
          </a:bodyPr>
          <a:lstStyle/>
          <a:p>
            <a:r>
              <a:rPr lang="en-GB" sz="4400" dirty="0" smtClean="0"/>
              <a:t>+ 6</a:t>
            </a:r>
            <a:endParaRPr lang="en-GB" dirty="0"/>
          </a:p>
        </p:txBody>
      </p:sp>
      <mc:AlternateContent xmlns:mc="http://schemas.openxmlformats.org/markup-compatibility/2006" xmlns:a14="http://schemas.microsoft.com/office/drawing/2010/main">
        <mc:Choice Requires="a14">
          <p:sp>
            <p:nvSpPr>
              <p:cNvPr id="26" name="TextBox 25"/>
              <p:cNvSpPr txBox="1"/>
              <p:nvPr/>
            </p:nvSpPr>
            <p:spPr>
              <a:xfrm>
                <a:off x="6618753" y="1777561"/>
                <a:ext cx="2377974"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46</m:t>
                          </m:r>
                        </m:num>
                        <m:den>
                          <m:r>
                            <a:rPr lang="en-GB" sz="3600" b="0" i="1" smtClean="0">
                              <a:latin typeface="Cambria Math" panose="02040503050406030204" pitchFamily="18" charset="0"/>
                            </a:rPr>
                            <m:t>48</m:t>
                          </m:r>
                        </m:den>
                      </m:f>
                      <m:r>
                        <a:rPr lang="en-GB" sz="3600" b="0" i="1" smtClean="0">
                          <a:latin typeface="Cambria Math" panose="02040503050406030204" pitchFamily="18" charset="0"/>
                        </a:rPr>
                        <m:t>=</m:t>
                      </m:r>
                      <m:f>
                        <m:fPr>
                          <m:ctrlPr>
                            <a:rPr lang="en-GB" sz="3600" b="0" i="1" smtClean="0">
                              <a:latin typeface="Cambria Math"/>
                            </a:rPr>
                          </m:ctrlPr>
                        </m:fPr>
                        <m:num>
                          <m:r>
                            <a:rPr lang="en-GB" sz="3600" b="0" i="1" smtClean="0">
                              <a:latin typeface="Cambria Math" panose="02040503050406030204" pitchFamily="18" charset="0"/>
                            </a:rPr>
                            <m:t>23</m:t>
                          </m:r>
                        </m:num>
                        <m:den>
                          <m:r>
                            <a:rPr lang="en-GB" sz="3600" b="0" i="1" smtClean="0">
                              <a:latin typeface="Cambria Math" panose="02040503050406030204" pitchFamily="18" charset="0"/>
                            </a:rPr>
                            <m:t>24</m:t>
                          </m:r>
                        </m:den>
                      </m:f>
                    </m:oMath>
                  </m:oMathPara>
                </a14:m>
                <a:endParaRPr lang="en-GB" sz="3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618753" y="1777561"/>
                <a:ext cx="2377974" cy="1133067"/>
              </a:xfrm>
              <a:prstGeom prst="rect">
                <a:avLst/>
              </a:prstGeom>
              <a:blipFill rotWithShape="0">
                <a:blip r:embed="rId3"/>
                <a:stretch>
                  <a:fillRect/>
                </a:stretch>
              </a:blipFill>
            </p:spPr>
            <p:txBody>
              <a:bodyPr/>
              <a:lstStyle/>
              <a:p>
                <a:r>
                  <a:rPr lang="en-GB">
                    <a:noFill/>
                  </a:rPr>
                  <a:t> </a:t>
                </a:r>
              </a:p>
            </p:txBody>
          </p:sp>
        </mc:Fallback>
      </mc:AlternateContent>
      <p:sp>
        <p:nvSpPr>
          <p:cNvPr id="28" name="TextBox 27"/>
          <p:cNvSpPr txBox="1"/>
          <p:nvPr/>
        </p:nvSpPr>
        <p:spPr>
          <a:xfrm>
            <a:off x="6035693" y="3293689"/>
            <a:ext cx="3085015" cy="1815882"/>
          </a:xfrm>
          <a:prstGeom prst="rect">
            <a:avLst/>
          </a:prstGeom>
          <a:noFill/>
        </p:spPr>
        <p:txBody>
          <a:bodyPr wrap="square" rtlCol="0">
            <a:spAutoFit/>
          </a:bodyPr>
          <a:lstStyle/>
          <a:p>
            <a:r>
              <a:rPr lang="en-GB" sz="1600" dirty="0" smtClean="0"/>
              <a:t>Disadvantages of this method:</a:t>
            </a:r>
          </a:p>
          <a:p>
            <a:pPr marL="285750" indent="-285750">
              <a:buFont typeface="Arial" panose="020B0604020202020204" pitchFamily="34" charset="0"/>
              <a:buChar char="•"/>
            </a:pPr>
            <a:r>
              <a:rPr lang="en-GB" sz="1600" b="1" dirty="0" smtClean="0"/>
              <a:t>Because we’re not finding smallest denominator, further simplification may be required.</a:t>
            </a:r>
          </a:p>
          <a:p>
            <a:pPr marL="285750" indent="-285750">
              <a:buFont typeface="Arial" panose="020B0604020202020204" pitchFamily="34" charset="0"/>
              <a:buChar char="•"/>
            </a:pPr>
            <a:r>
              <a:rPr lang="en-GB" sz="1600" b="1" dirty="0" smtClean="0"/>
              <a:t>Doesn’t extend to more than two fractions.</a:t>
            </a:r>
            <a:endParaRPr lang="en-GB" sz="1600" b="1" dirty="0"/>
          </a:p>
        </p:txBody>
      </p:sp>
      <p:sp>
        <p:nvSpPr>
          <p:cNvPr id="29" name="Rectangle 28"/>
          <p:cNvSpPr/>
          <p:nvPr/>
        </p:nvSpPr>
        <p:spPr>
          <a:xfrm>
            <a:off x="6115049" y="3599189"/>
            <a:ext cx="2905125" cy="14585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23" name="Parallelogram 22"/>
          <p:cNvSpPr/>
          <p:nvPr/>
        </p:nvSpPr>
        <p:spPr>
          <a:xfrm rot="19197388" flipH="1">
            <a:off x="2142636" y="1985630"/>
            <a:ext cx="2626477" cy="648072"/>
          </a:xfrm>
          <a:prstGeom prst="parallelogram">
            <a:avLst>
              <a:gd name="adj" fmla="val 92431"/>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82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2000"/>
                            </p:stCondLst>
                            <p:childTnLst>
                              <p:par>
                                <p:cTn id="49" presetID="1" presetClass="entr" presetSubtype="0" fill="hold" grpId="1" nodeType="afterEffect">
                                  <p:stCondLst>
                                    <p:cond delay="75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9"/>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animBg="1"/>
      <p:bldP spid="13" grpId="1" animBg="1"/>
      <p:bldP spid="14" grpId="0"/>
      <p:bldP spid="18" grpId="0" animBg="1"/>
      <p:bldP spid="19" grpId="0" animBg="1"/>
      <p:bldP spid="20" grpId="0" animBg="1"/>
      <p:bldP spid="21" grpId="0"/>
      <p:bldP spid="22" grpId="0" animBg="1"/>
      <p:bldP spid="25" grpId="0"/>
      <p:bldP spid="26" grpId="0"/>
      <p:bldP spid="28" grpId="0"/>
      <p:bldP spid="29" grpId="0" animBg="1"/>
      <p:bldP spid="29" grpId="1"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A Quicker (Mental) Method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06157"/>
            <a:ext cx="2952328" cy="523220"/>
          </a:xfrm>
          <a:prstGeom prst="rect">
            <a:avLst/>
          </a:prstGeom>
          <a:noFill/>
        </p:spPr>
        <p:txBody>
          <a:bodyPr wrap="square" rtlCol="0">
            <a:spAutoFit/>
          </a:bodyPr>
          <a:lstStyle/>
          <a:p>
            <a:r>
              <a:rPr lang="en-GB" sz="2800" dirty="0" smtClean="0"/>
              <a:t>Another example:</a:t>
            </a:r>
            <a:endParaRPr lang="en-GB" sz="2800" dirty="0"/>
          </a:p>
        </p:txBody>
      </p:sp>
      <mc:AlternateContent xmlns:mc="http://schemas.openxmlformats.org/markup-compatibility/2006" xmlns:a14="http://schemas.microsoft.com/office/drawing/2010/main">
        <mc:Choice Requires="a14">
          <p:sp>
            <p:nvSpPr>
              <p:cNvPr id="6" name="TextBox 5"/>
              <p:cNvSpPr txBox="1"/>
              <p:nvPr/>
            </p:nvSpPr>
            <p:spPr>
              <a:xfrm>
                <a:off x="2555776" y="1329377"/>
                <a:ext cx="4248472"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5</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10+27</m:t>
                          </m:r>
                        </m:num>
                        <m:den>
                          <m:r>
                            <a:rPr lang="en-GB" sz="3200" b="0" i="1" smtClean="0">
                              <a:latin typeface="Cambria Math" panose="02040503050406030204" pitchFamily="18" charset="0"/>
                            </a:rPr>
                            <m:t>45</m:t>
                          </m:r>
                        </m:den>
                      </m:f>
                      <m:r>
                        <a:rPr lang="en-GB" sz="3200" b="0" i="1" smtClean="0">
                          <a:latin typeface="Cambria Math" panose="02040503050406030204" pitchFamily="18" charset="0"/>
                        </a:rPr>
                        <m:t>=</m:t>
                      </m:r>
                      <m:f>
                        <m:fPr>
                          <m:ctrlPr>
                            <a:rPr lang="en-GB" sz="3200" b="0" i="1" smtClean="0">
                              <a:latin typeface="Cambria Math"/>
                            </a:rPr>
                          </m:ctrlPr>
                        </m:fPr>
                        <m:num>
                          <m:r>
                            <a:rPr lang="en-GB" sz="3200" b="0" i="1" smtClean="0">
                              <a:latin typeface="Cambria Math" panose="02040503050406030204" pitchFamily="18" charset="0"/>
                            </a:rPr>
                            <m:t>37</m:t>
                          </m:r>
                        </m:num>
                        <m:den>
                          <m:r>
                            <a:rPr lang="en-GB" sz="3200" b="0" i="1" smtClean="0">
                              <a:latin typeface="Cambria Math" panose="02040503050406030204" pitchFamily="18" charset="0"/>
                            </a:rPr>
                            <m:t>45</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776" y="1329377"/>
                <a:ext cx="4248472" cy="1017523"/>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467544" y="2815540"/>
            <a:ext cx="468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err="1" smtClean="0"/>
              <a:t>Quickfire</a:t>
            </a:r>
            <a:r>
              <a:rPr lang="en-GB" sz="2800" dirty="0" smtClean="0"/>
              <a:t> Questions </a:t>
            </a:r>
            <a:r>
              <a:rPr lang="en-GB" sz="2000" dirty="0" smtClean="0"/>
              <a:t>(in your head!)</a:t>
            </a:r>
            <a:endParaRPr lang="en-GB" sz="2000" dirty="0"/>
          </a:p>
        </p:txBody>
      </p:sp>
      <mc:AlternateContent xmlns:mc="http://schemas.openxmlformats.org/markup-compatibility/2006" xmlns:a14="http://schemas.microsoft.com/office/drawing/2010/main">
        <mc:Choice Requires="a14">
          <p:sp>
            <p:nvSpPr>
              <p:cNvPr id="8" name="TextBox 7"/>
              <p:cNvSpPr txBox="1"/>
              <p:nvPr/>
            </p:nvSpPr>
            <p:spPr>
              <a:xfrm>
                <a:off x="1043608" y="3573016"/>
                <a:ext cx="2523682"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𝟏𝟗</m:t>
                          </m:r>
                        </m:num>
                        <m:den>
                          <m:r>
                            <a:rPr lang="en-GB" sz="2400" b="1" i="1" smtClean="0">
                              <a:latin typeface="Cambria Math" panose="02040503050406030204" pitchFamily="18" charset="0"/>
                            </a:rPr>
                            <m:t>𝟏𝟓</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𝟐𝟑</m:t>
                          </m:r>
                        </m:num>
                        <m:den>
                          <m:r>
                            <a:rPr lang="en-GB" sz="2400" b="1" i="1" smtClean="0">
                              <a:latin typeface="Cambria Math" panose="02040503050406030204" pitchFamily="18" charset="0"/>
                            </a:rPr>
                            <m:t>𝟐𝟒</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𝟑𝟒</m:t>
                          </m:r>
                        </m:num>
                        <m:den>
                          <m:r>
                            <a:rPr lang="en-GB" sz="2400" b="1" i="1" smtClean="0">
                              <a:latin typeface="Cambria Math" panose="02040503050406030204" pitchFamily="18" charset="0"/>
                            </a:rPr>
                            <m:t>𝟑𝟓</m:t>
                          </m:r>
                        </m:den>
                      </m:f>
                    </m:oMath>
                  </m:oMathPara>
                </a14:m>
                <a:r>
                  <a:rPr lang="en-GB" sz="2400" b="0" dirty="0" smtClean="0"/>
                  <a:t/>
                </a:r>
                <a:br>
                  <a:rPr lang="en-GB" sz="2400" b="0" dirty="0" smtClean="0"/>
                </a:b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43608" y="3573016"/>
                <a:ext cx="2523682" cy="292009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2040" y="3573016"/>
                <a:ext cx="3384376"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𝟐𝟕</m:t>
                          </m:r>
                        </m:num>
                        <m:den>
                          <m:r>
                            <a:rPr lang="en-GB" sz="2400" b="1" i="1" smtClean="0">
                              <a:latin typeface="Cambria Math" panose="02040503050406030204" pitchFamily="18" charset="0"/>
                            </a:rPr>
                            <m:t>𝟐𝟎</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𝟔</m:t>
                          </m:r>
                        </m:den>
                      </m:f>
                    </m:oMath>
                  </m:oMathPara>
                </a14:m>
                <a:endParaRPr lang="en-GB" sz="2400" b="1" dirty="0" smtClean="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9</m:t>
                          </m:r>
                        </m:den>
                      </m:f>
                      <m:r>
                        <a:rPr lang="en-GB" sz="2400" b="0" i="1" smtClean="0">
                          <a:latin typeface="Cambria Math" panose="02040503050406030204" pitchFamily="18" charset="0"/>
                        </a:rPr>
                        <m:t>−</m:t>
                      </m:r>
                      <m:f>
                        <m:fPr>
                          <m:ctrlPr>
                            <a:rPr lang="en-GB" sz="2400" b="0" i="1" smtClean="0">
                              <a:latin typeface="Cambria Math"/>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𝟑𝟑</m:t>
                          </m:r>
                        </m:num>
                        <m:den>
                          <m:r>
                            <a:rPr lang="en-GB" sz="2400" b="1" i="1" smtClean="0">
                              <a:latin typeface="Cambria Math" panose="02040503050406030204" pitchFamily="18" charset="0"/>
                            </a:rPr>
                            <m:t>𝟓𝟒</m:t>
                          </m:r>
                        </m:den>
                      </m:f>
                      <m:r>
                        <a:rPr lang="en-GB" sz="2400" b="1" i="1" smtClean="0">
                          <a:latin typeface="Cambria Math" panose="02040503050406030204" pitchFamily="18" charset="0"/>
                        </a:rPr>
                        <m:t>=</m:t>
                      </m:r>
                      <m:f>
                        <m:fPr>
                          <m:ctrlPr>
                            <a:rPr lang="en-GB" sz="2400" b="1" i="1" smtClean="0">
                              <a:latin typeface="Cambria Math"/>
                            </a:rPr>
                          </m:ctrlPr>
                        </m:fPr>
                        <m:num>
                          <m:r>
                            <a:rPr lang="en-GB" sz="2400" b="1" i="1" smtClean="0">
                              <a:latin typeface="Cambria Math" panose="02040503050406030204" pitchFamily="18" charset="0"/>
                            </a:rPr>
                            <m:t>𝟏𝟏</m:t>
                          </m:r>
                        </m:num>
                        <m:den>
                          <m:r>
                            <a:rPr lang="en-GB" sz="2400" b="1" i="1" smtClean="0">
                              <a:latin typeface="Cambria Math" panose="02040503050406030204" pitchFamily="18" charset="0"/>
                            </a:rPr>
                            <m:t>𝟏𝟖</m:t>
                          </m:r>
                        </m:den>
                      </m:f>
                    </m:oMath>
                  </m:oMathPara>
                </a14:m>
                <a:r>
                  <a:rPr lang="en-GB" sz="2400" b="0" dirty="0" smtClean="0"/>
                  <a:t/>
                </a:r>
                <a:br>
                  <a:rPr lang="en-GB" sz="2400" b="0" dirty="0" smtClean="0"/>
                </a:br>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932040" y="3573016"/>
                <a:ext cx="3384376" cy="2920095"/>
              </a:xfrm>
              <a:prstGeom prst="rect">
                <a:avLst/>
              </a:prstGeom>
              <a:blipFill rotWithShape="0">
                <a:blip r:embed="rId4"/>
                <a:stretch>
                  <a:fillRect/>
                </a:stretch>
              </a:blipFill>
            </p:spPr>
            <p:txBody>
              <a:bodyPr/>
              <a:lstStyle/>
              <a:p>
                <a:r>
                  <a:rPr lang="en-GB">
                    <a:noFill/>
                  </a:rPr>
                  <a:t> </a:t>
                </a:r>
              </a:p>
            </p:txBody>
          </p:sp>
        </mc:Fallback>
      </mc:AlternateContent>
      <p:sp>
        <p:nvSpPr>
          <p:cNvPr id="10" name="Rectangle 9"/>
          <p:cNvSpPr/>
          <p:nvPr/>
        </p:nvSpPr>
        <p:spPr>
          <a:xfrm>
            <a:off x="2644611" y="3476764"/>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 name="Rectangle 10"/>
          <p:cNvSpPr/>
          <p:nvPr/>
        </p:nvSpPr>
        <p:spPr>
          <a:xfrm>
            <a:off x="2644611" y="4539199"/>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2" name="Rectangle 11"/>
          <p:cNvSpPr/>
          <p:nvPr/>
        </p:nvSpPr>
        <p:spPr>
          <a:xfrm>
            <a:off x="2644611" y="5630176"/>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3" name="Rectangle 12"/>
          <p:cNvSpPr/>
          <p:nvPr/>
        </p:nvSpPr>
        <p:spPr>
          <a:xfrm>
            <a:off x="6948264" y="3472470"/>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4" name="Rectangle 13"/>
          <p:cNvSpPr/>
          <p:nvPr/>
        </p:nvSpPr>
        <p:spPr>
          <a:xfrm>
            <a:off x="7020272" y="4587325"/>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5" name="Rectangle 14"/>
          <p:cNvSpPr/>
          <p:nvPr/>
        </p:nvSpPr>
        <p:spPr>
          <a:xfrm>
            <a:off x="6607724" y="5596788"/>
            <a:ext cx="134865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cxnSp>
        <p:nvCxnSpPr>
          <p:cNvPr id="17" name="Straight Connector 16"/>
          <p:cNvCxnSpPr/>
          <p:nvPr/>
        </p:nvCxnSpPr>
        <p:spPr>
          <a:xfrm>
            <a:off x="4644008" y="3573016"/>
            <a:ext cx="0" cy="2915248"/>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4184014" y="1329376"/>
            <a:ext cx="2440213" cy="1017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891254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1" grpId="0" animBg="1"/>
      <p:bldP spid="12" grpId="0" animBg="1"/>
      <p:bldP spid="13" grpId="0" animBg="1"/>
      <p:bldP spid="14"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smtClean="0"/>
                <a:t>Exercise 1</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00460" y="731005"/>
                <a:ext cx="4011180" cy="6189708"/>
              </a:xfrm>
              <a:prstGeom prst="rect">
                <a:avLst/>
              </a:prstGeom>
              <a:noFill/>
            </p:spPr>
            <p:txBody>
              <a:bodyPr wrap="square" rtlCol="0">
                <a:spAutoFit/>
              </a:bodyPr>
              <a:lstStyle/>
              <a:p>
                <a:r>
                  <a:rPr lang="en-GB" sz="1600" dirty="0" smtClean="0"/>
                  <a:t>Add the following fractions, giving your result in terms of any variables given.</a:t>
                </a:r>
              </a:p>
              <a:p>
                <a14:m>
                  <m:oMath xmlns:m="http://schemas.openxmlformats.org/officeDocument/2006/math">
                    <m:f>
                      <m:fPr>
                        <m:ctrlPr>
                          <a:rPr lang="en-GB" sz="1600" i="1">
                            <a:latin typeface="Cambria Math"/>
                          </a:rPr>
                        </m:ctrlPr>
                      </m:fPr>
                      <m:num>
                        <m:r>
                          <a:rPr lang="en-GB" sz="1600" i="1">
                            <a:latin typeface="Cambria Math"/>
                          </a:rPr>
                          <m:t>1</m:t>
                        </m:r>
                      </m:num>
                      <m:den>
                        <m:r>
                          <a:rPr lang="en-GB" sz="1600" i="1">
                            <a:latin typeface="Cambria Math"/>
                          </a:rPr>
                          <m:t>𝑎</m:t>
                        </m:r>
                      </m:den>
                    </m:f>
                    <m:r>
                      <a:rPr lang="en-GB" sz="1600" i="1">
                        <a:latin typeface="Cambria Math"/>
                      </a:rPr>
                      <m:t>+</m:t>
                    </m:r>
                    <m:f>
                      <m:fPr>
                        <m:ctrlPr>
                          <a:rPr lang="en-GB" sz="1600" i="1">
                            <a:latin typeface="Cambria Math"/>
                          </a:rPr>
                        </m:ctrlPr>
                      </m:fPr>
                      <m:num>
                        <m:r>
                          <a:rPr lang="en-GB" sz="1600" i="1">
                            <a:latin typeface="Cambria Math"/>
                          </a:rPr>
                          <m:t>2</m:t>
                        </m:r>
                      </m:num>
                      <m:den>
                        <m:r>
                          <a:rPr lang="en-GB" sz="1600" i="1">
                            <a:latin typeface="Cambria Math"/>
                          </a:rPr>
                          <m:t>𝑎</m:t>
                        </m:r>
                      </m:den>
                    </m:f>
                    <m:r>
                      <a:rPr lang="en-GB" sz="1600" i="1">
                        <a:latin typeface="Cambria Math"/>
                      </a:rPr>
                      <m:t>=</m:t>
                    </m:r>
                    <m:f>
                      <m:fPr>
                        <m:ctrlPr>
                          <a:rPr lang="en-GB" sz="1600" b="1" i="1">
                            <a:latin typeface="Cambria Math"/>
                          </a:rPr>
                        </m:ctrlPr>
                      </m:fPr>
                      <m:num>
                        <m:r>
                          <a:rPr lang="en-GB" sz="1600" b="1" i="1">
                            <a:latin typeface="Cambria Math"/>
                          </a:rPr>
                          <m:t>𝟑</m:t>
                        </m:r>
                      </m:num>
                      <m:den>
                        <m:r>
                          <a:rPr lang="en-GB" sz="1600" b="1" i="1">
                            <a:latin typeface="Cambria Math"/>
                          </a:rPr>
                          <m:t>𝒂</m:t>
                        </m:r>
                      </m:den>
                    </m:f>
                  </m:oMath>
                </a14:m>
                <a:r>
                  <a:rPr lang="en-GB" sz="1600" dirty="0"/>
                  <a:t>		</a:t>
                </a:r>
                <a14:m>
                  <m:oMath xmlns:m="http://schemas.openxmlformats.org/officeDocument/2006/math">
                    <m:f>
                      <m:fPr>
                        <m:ctrlPr>
                          <a:rPr lang="en-GB" sz="1600" i="1">
                            <a:latin typeface="Cambria Math"/>
                          </a:rPr>
                        </m:ctrlPr>
                      </m:fPr>
                      <m:num>
                        <m:r>
                          <a:rPr lang="en-GB" sz="1600" i="1">
                            <a:latin typeface="Cambria Math"/>
                          </a:rPr>
                          <m:t>𝑎</m:t>
                        </m:r>
                      </m:num>
                      <m:den>
                        <m:r>
                          <a:rPr lang="en-GB" sz="1600" i="1">
                            <a:latin typeface="Cambria Math"/>
                          </a:rPr>
                          <m:t>2</m:t>
                        </m:r>
                      </m:den>
                    </m:f>
                    <m:r>
                      <a:rPr lang="en-GB" sz="1600" i="1">
                        <a:latin typeface="Cambria Math"/>
                      </a:rPr>
                      <m:t>+</m:t>
                    </m:r>
                    <m:f>
                      <m:fPr>
                        <m:ctrlPr>
                          <a:rPr lang="en-GB" sz="1600" i="1">
                            <a:latin typeface="Cambria Math"/>
                          </a:rPr>
                        </m:ctrlPr>
                      </m:fPr>
                      <m:num>
                        <m:r>
                          <a:rPr lang="en-GB" sz="1600" i="1">
                            <a:latin typeface="Cambria Math"/>
                          </a:rPr>
                          <m:t>𝑎</m:t>
                        </m:r>
                      </m:num>
                      <m:den>
                        <m:r>
                          <a:rPr lang="en-GB" sz="1600" i="1">
                            <a:latin typeface="Cambria Math"/>
                          </a:rPr>
                          <m:t>3</m:t>
                        </m:r>
                      </m:den>
                    </m:f>
                    <m:r>
                      <a:rPr lang="en-GB" sz="1600" i="1">
                        <a:latin typeface="Cambria Math"/>
                      </a:rPr>
                      <m:t>=</m:t>
                    </m:r>
                    <m:f>
                      <m:fPr>
                        <m:ctrlPr>
                          <a:rPr lang="en-GB" sz="1600" b="1" i="1">
                            <a:latin typeface="Cambria Math"/>
                          </a:rPr>
                        </m:ctrlPr>
                      </m:fPr>
                      <m:num>
                        <m:r>
                          <a:rPr lang="en-GB" sz="1600" b="1" i="1">
                            <a:latin typeface="Cambria Math"/>
                          </a:rPr>
                          <m:t>𝟓</m:t>
                        </m:r>
                        <m:r>
                          <a:rPr lang="en-GB" sz="1600" b="1" i="1">
                            <a:latin typeface="Cambria Math"/>
                          </a:rPr>
                          <m:t>𝒂</m:t>
                        </m:r>
                      </m:num>
                      <m:den>
                        <m:r>
                          <a:rPr lang="en-GB" sz="1600" b="1" i="1">
                            <a:latin typeface="Cambria Math"/>
                          </a:rPr>
                          <m:t>𝟔</m:t>
                        </m:r>
                      </m:den>
                    </m:f>
                  </m:oMath>
                </a14:m>
                <a:endParaRPr lang="en-GB" sz="1600" b="1" dirty="0"/>
              </a:p>
              <a:p>
                <a14:m>
                  <m:oMath xmlns:m="http://schemas.openxmlformats.org/officeDocument/2006/math">
                    <m:f>
                      <m:fPr>
                        <m:ctrlPr>
                          <a:rPr lang="en-GB" sz="1600" i="1">
                            <a:latin typeface="Cambria Math"/>
                          </a:rPr>
                        </m:ctrlPr>
                      </m:fPr>
                      <m:num>
                        <m:r>
                          <a:rPr lang="en-GB" sz="1600" i="1">
                            <a:latin typeface="Cambria Math"/>
                          </a:rPr>
                          <m:t>1</m:t>
                        </m:r>
                      </m:num>
                      <m:den>
                        <m:r>
                          <a:rPr lang="en-GB" sz="1600" i="1">
                            <a:latin typeface="Cambria Math"/>
                          </a:rPr>
                          <m:t>𝑎</m:t>
                        </m:r>
                      </m:den>
                    </m:f>
                    <m:r>
                      <a:rPr lang="en-GB" sz="1600" i="1">
                        <a:latin typeface="Cambria Math"/>
                      </a:rPr>
                      <m:t>+</m:t>
                    </m:r>
                    <m:f>
                      <m:fPr>
                        <m:ctrlPr>
                          <a:rPr lang="en-GB" sz="1600" i="1">
                            <a:latin typeface="Cambria Math"/>
                          </a:rPr>
                        </m:ctrlPr>
                      </m:fPr>
                      <m:num>
                        <m:r>
                          <a:rPr lang="en-GB" sz="1600" b="0" i="1" smtClean="0">
                            <a:latin typeface="Cambria Math"/>
                          </a:rPr>
                          <m:t>2</m:t>
                        </m:r>
                      </m:num>
                      <m:den>
                        <m:r>
                          <a:rPr lang="en-GB" sz="1600" i="1">
                            <a:latin typeface="Cambria Math"/>
                          </a:rPr>
                          <m:t>𝑏</m:t>
                        </m:r>
                      </m:den>
                    </m:f>
                    <m:r>
                      <a:rPr lang="en-GB" sz="1600" i="1">
                        <a:latin typeface="Cambria Math"/>
                      </a:rPr>
                      <m:t>=</m:t>
                    </m:r>
                    <m:f>
                      <m:fPr>
                        <m:ctrlPr>
                          <a:rPr lang="en-GB" sz="1600" b="1" i="1">
                            <a:latin typeface="Cambria Math"/>
                          </a:rPr>
                        </m:ctrlPr>
                      </m:fPr>
                      <m:num>
                        <m:r>
                          <a:rPr lang="en-GB" sz="1600" b="1" i="1">
                            <a:latin typeface="Cambria Math"/>
                          </a:rPr>
                          <m:t>𝒃</m:t>
                        </m:r>
                        <m:r>
                          <a:rPr lang="en-GB" sz="1600" b="1" i="1">
                            <a:latin typeface="Cambria Math"/>
                          </a:rPr>
                          <m:t>+</m:t>
                        </m:r>
                        <m:r>
                          <a:rPr lang="en-GB" sz="1600" b="1" i="1" smtClean="0">
                            <a:latin typeface="Cambria Math"/>
                          </a:rPr>
                          <m:t>𝟐</m:t>
                        </m:r>
                        <m:r>
                          <a:rPr lang="en-GB" sz="1600" b="1" i="1">
                            <a:latin typeface="Cambria Math"/>
                          </a:rPr>
                          <m:t>𝒂</m:t>
                        </m:r>
                      </m:num>
                      <m:den>
                        <m:r>
                          <a:rPr lang="en-GB" sz="1600" b="1" i="1">
                            <a:latin typeface="Cambria Math"/>
                          </a:rPr>
                          <m:t>𝒂𝒃</m:t>
                        </m:r>
                      </m:den>
                    </m:f>
                  </m:oMath>
                </a14:m>
                <a:r>
                  <a:rPr lang="en-GB" sz="1600" b="1" dirty="0"/>
                  <a:t> </a:t>
                </a:r>
                <a:r>
                  <a:rPr lang="en-GB" sz="1600" b="1" dirty="0" smtClean="0"/>
                  <a:t>   </a:t>
                </a:r>
                <a:endParaRPr lang="en-GB" sz="1600" b="1" dirty="0"/>
              </a:p>
              <a:p>
                <a:endParaRPr lang="en-GB" sz="1050" dirty="0"/>
              </a:p>
              <a:p>
                <a:r>
                  <a:rPr lang="en-GB" sz="1600" dirty="0" smtClean="0"/>
                  <a:t>Unit fractions are fractions where the numerator is 1, e.g. </a:t>
                </a:r>
                <a14:m>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oMath>
                </a14:m>
                <a:r>
                  <a:rPr lang="en-GB" sz="1600" dirty="0" smtClean="0"/>
                  <a:t>. Egyptian fractions are a sum of unit fractions where all denominators are </a:t>
                </a:r>
                <a:r>
                  <a:rPr lang="en-GB" sz="1600" u="sng" dirty="0" smtClean="0"/>
                  <a:t>different</a:t>
                </a:r>
                <a:r>
                  <a:rPr lang="en-GB" sz="1600" dirty="0" smtClean="0"/>
                  <a:t>.</a:t>
                </a:r>
              </a:p>
              <a:p>
                <a:pPr/>
                <a:r>
                  <a:rPr lang="en-GB" sz="1600" dirty="0" smtClean="0"/>
                  <a:t>Can you express each of these unit fractions as Egyptian fractions? There may be multiple ways.</a:t>
                </a:r>
                <a:r>
                  <a:rPr lang="en-GB" sz="1600" b="0" dirty="0" smtClean="0"/>
                  <a:t/>
                </a:r>
                <a:br>
                  <a:rPr lang="en-GB" sz="1600" b="0" dirty="0" smtClean="0"/>
                </a:br>
                <a14:m>
                  <m:oMathPara xmlns:m="http://schemas.openxmlformats.org/officeDocument/2006/math">
                    <m:oMathParaPr>
                      <m:jc m:val="centerGroup"/>
                    </m:oMathParaPr>
                    <m:oMath xmlns:m="http://schemas.openxmlformats.org/officeDocument/2006/math">
                      <m:f>
                        <m:fPr>
                          <m:ctrlPr>
                            <a:rPr lang="en-GB" sz="1600" b="0" i="1" smtClean="0">
                              <a:latin typeface="Cambria Math"/>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2</m:t>
                          </m:r>
                        </m:den>
                      </m:f>
                      <m:r>
                        <a:rPr lang="en-GB" sz="1600" b="0" i="0" smtClean="0">
                          <a:latin typeface="Cambria Math" panose="02040503050406030204" pitchFamily="18" charset="0"/>
                        </a:rPr>
                        <m:t>=</m:t>
                      </m:r>
                      <m:f>
                        <m:fPr>
                          <m:ctrlPr>
                            <a:rPr lang="en-GB" sz="1600" b="1" i="1" smtClean="0">
                              <a:latin typeface="Cambria Math"/>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𝟑</m:t>
                          </m:r>
                        </m:den>
                      </m:f>
                      <m:r>
                        <a:rPr lang="en-GB" sz="1600" b="1" i="0" smtClean="0">
                          <a:latin typeface="Cambria Math" panose="02040503050406030204" pitchFamily="18" charset="0"/>
                        </a:rPr>
                        <m:t>+</m:t>
                      </m:r>
                      <m:f>
                        <m:fPr>
                          <m:ctrlPr>
                            <a:rPr lang="en-GB" sz="1600" b="1" i="1" smtClean="0">
                              <a:latin typeface="Cambria Math"/>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𝟔</m:t>
                          </m:r>
                        </m:den>
                      </m:f>
                    </m:oMath>
                    <m:oMath xmlns:m="http://schemas.openxmlformats.org/officeDocument/2006/math">
                      <m:f>
                        <m:fPr>
                          <m:ctrlPr>
                            <a:rPr lang="en-GB" sz="1600" b="0" i="1" smtClean="0">
                              <a:latin typeface="Cambria Math"/>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3</m:t>
                          </m:r>
                        </m:den>
                      </m:f>
                      <m:r>
                        <a:rPr lang="en-GB" sz="1600" b="0" i="0" smtClean="0">
                          <a:latin typeface="Cambria Math" panose="02040503050406030204" pitchFamily="18" charset="0"/>
                        </a:rPr>
                        <m:t>=</m:t>
                      </m:r>
                      <m:f>
                        <m:fPr>
                          <m:ctrlPr>
                            <a:rPr lang="en-GB" sz="1600" b="1" i="1" smtClean="0">
                              <a:latin typeface="Cambria Math"/>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𝟒</m:t>
                          </m:r>
                        </m:den>
                      </m:f>
                      <m:r>
                        <a:rPr lang="en-GB" sz="1600" b="1" i="0" smtClean="0">
                          <a:latin typeface="Cambria Math" panose="02040503050406030204" pitchFamily="18" charset="0"/>
                        </a:rPr>
                        <m:t>+</m:t>
                      </m:r>
                      <m:f>
                        <m:fPr>
                          <m:ctrlPr>
                            <a:rPr lang="en-GB" sz="1600" b="1" i="1" smtClean="0">
                              <a:latin typeface="Cambria Math"/>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𝟏𝟐</m:t>
                          </m:r>
                        </m:den>
                      </m:f>
                    </m:oMath>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𝟏𝟐</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𝟐𝟎</m:t>
                          </m:r>
                        </m:den>
                      </m:f>
                    </m:oMath>
                    <m:oMath xmlns:m="http://schemas.openxmlformats.org/officeDocument/2006/math">
                      <m:f>
                        <m:fPr>
                          <m:ctrlPr>
                            <a:rPr lang="en-GB" sz="160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𝟑𝟎</m:t>
                          </m:r>
                        </m:den>
                      </m:f>
                    </m:oMath>
                    <m:oMath xmlns:m="http://schemas.openxmlformats.org/officeDocument/2006/math">
                      <m:f>
                        <m:fPr>
                          <m:ctrlPr>
                            <a:rPr lang="en-GB" sz="1600" b="0" i="1" smtClean="0">
                              <a:latin typeface="Cambria Math"/>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𝟏𝟓</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𝟏𝟎</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𝟏𝟖</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𝟗</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𝟖</m:t>
                          </m:r>
                        </m:den>
                      </m:f>
                      <m:r>
                        <a:rPr lang="en-GB" sz="1600" b="1" i="1" smtClean="0">
                          <a:latin typeface="Cambria Math" panose="02040503050406030204" pitchFamily="18" charset="0"/>
                        </a:rPr>
                        <m:t>+</m:t>
                      </m:r>
                      <m:f>
                        <m:fPr>
                          <m:ctrlPr>
                            <a:rPr lang="en-GB" sz="1600" b="1" i="1" smtClean="0">
                              <a:latin typeface="Cambria Math"/>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𝟐𝟒</m:t>
                          </m:r>
                        </m:den>
                      </m:f>
                      <m:r>
                        <a:rPr lang="en-GB" sz="1600" b="1" i="1" smtClean="0">
                          <a:latin typeface="Cambria Math"/>
                        </a:rPr>
                        <m:t>=</m:t>
                      </m:r>
                      <m:f>
                        <m:fPr>
                          <m:ctrlPr>
                            <a:rPr lang="en-GB" sz="1600" b="1" i="1" smtClean="0">
                              <a:latin typeface="Cambria Math"/>
                            </a:rPr>
                          </m:ctrlPr>
                        </m:fPr>
                        <m:num>
                          <m:r>
                            <a:rPr lang="en-GB" sz="1600" b="1" i="1" smtClean="0">
                              <a:latin typeface="Cambria Math"/>
                            </a:rPr>
                            <m:t>𝟏</m:t>
                          </m:r>
                        </m:num>
                        <m:den>
                          <m:r>
                            <a:rPr lang="en-GB" sz="1600" b="1" i="1" smtClean="0">
                              <a:latin typeface="Cambria Math"/>
                            </a:rPr>
                            <m:t>𝟕</m:t>
                          </m:r>
                        </m:den>
                      </m:f>
                      <m:r>
                        <a:rPr lang="en-GB" sz="1600" b="1" i="1" smtClean="0">
                          <a:latin typeface="Cambria Math"/>
                        </a:rPr>
                        <m:t>+</m:t>
                      </m:r>
                      <m:f>
                        <m:fPr>
                          <m:ctrlPr>
                            <a:rPr lang="en-GB" sz="1600" b="1" i="1" smtClean="0">
                              <a:latin typeface="Cambria Math"/>
                            </a:rPr>
                          </m:ctrlPr>
                        </m:fPr>
                        <m:num>
                          <m:r>
                            <a:rPr lang="en-GB" sz="1600" b="1" i="1" smtClean="0">
                              <a:latin typeface="Cambria Math"/>
                            </a:rPr>
                            <m:t>𝟏</m:t>
                          </m:r>
                        </m:num>
                        <m:den>
                          <m:r>
                            <a:rPr lang="en-GB" sz="1600" b="1" i="1" smtClean="0">
                              <a:latin typeface="Cambria Math"/>
                            </a:rPr>
                            <m:t>𝟒𝟐</m:t>
                          </m:r>
                        </m:den>
                      </m:f>
                    </m:oMath>
                  </m:oMathPara>
                </a14:m>
                <a:endParaRPr lang="en-GB" b="1" dirty="0" smtClean="0"/>
              </a:p>
              <a:p>
                <a:r>
                  <a:rPr lang="en-GB" sz="1400" dirty="0" smtClean="0"/>
                  <a:t>Do the same for larger denominators. Can you identify when you’ll have only 1 possibility?</a:t>
                </a:r>
              </a:p>
              <a:p>
                <a:r>
                  <a:rPr lang="en-GB" sz="1000" dirty="0" smtClean="0"/>
                  <a:t>(Note to teachers: I proved it in footnotes of this slide)</a:t>
                </a:r>
                <a:endParaRPr lang="en-GB" sz="1000" dirty="0"/>
              </a:p>
            </p:txBody>
          </p:sp>
        </mc:Choice>
        <mc:Fallback xmlns="">
          <p:sp>
            <p:nvSpPr>
              <p:cNvPr id="5" name="TextBox 4"/>
              <p:cNvSpPr txBox="1">
                <a:spLocks noRot="1" noChangeAspect="1" noMove="1" noResize="1" noEditPoints="1" noAdjustHandles="1" noChangeArrowheads="1" noChangeShapeType="1" noTextEdit="1"/>
              </p:cNvSpPr>
              <p:nvPr/>
            </p:nvSpPr>
            <p:spPr>
              <a:xfrm>
                <a:off x="5300460" y="731005"/>
                <a:ext cx="4011180" cy="6189708"/>
              </a:xfrm>
              <a:prstGeom prst="rect">
                <a:avLst/>
              </a:prstGeom>
              <a:blipFill rotWithShape="1">
                <a:blip r:embed="rId3"/>
                <a:stretch>
                  <a:fillRect l="-759" t="-296" r="-303"/>
                </a:stretch>
              </a:blipFill>
            </p:spPr>
            <p:txBody>
              <a:bodyPr/>
              <a:lstStyle/>
              <a:p>
                <a:r>
                  <a:rPr lang="en-GB">
                    <a:noFill/>
                  </a:rPr>
                  <a:t> </a:t>
                </a:r>
              </a:p>
            </p:txBody>
          </p:sp>
        </mc:Fallback>
      </mc:AlternateContent>
      <p:sp>
        <p:nvSpPr>
          <p:cNvPr id="7" name="Rectangle 6"/>
          <p:cNvSpPr/>
          <p:nvPr/>
        </p:nvSpPr>
        <p:spPr>
          <a:xfrm>
            <a:off x="5810672" y="3937643"/>
            <a:ext cx="2568830" cy="499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smtClean="0"/>
              <a:t>1 possibility</a:t>
            </a:r>
            <a:endParaRPr lang="en-GB" sz="2800" dirty="0"/>
          </a:p>
        </p:txBody>
      </p:sp>
      <p:sp>
        <p:nvSpPr>
          <p:cNvPr id="8" name="Rectangle 7"/>
          <p:cNvSpPr/>
          <p:nvPr/>
        </p:nvSpPr>
        <p:spPr>
          <a:xfrm>
            <a:off x="5825661" y="4427128"/>
            <a:ext cx="2540124" cy="446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smtClean="0"/>
              <a:t>1 possibility</a:t>
            </a:r>
            <a:endParaRPr lang="en-GB" sz="2800" dirty="0"/>
          </a:p>
        </p:txBody>
      </p:sp>
      <p:sp>
        <p:nvSpPr>
          <p:cNvPr id="9" name="Rectangle 8"/>
          <p:cNvSpPr/>
          <p:nvPr/>
        </p:nvSpPr>
        <p:spPr>
          <a:xfrm>
            <a:off x="5825661" y="4873264"/>
            <a:ext cx="2540124" cy="4868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smtClean="0"/>
              <a:t>2 possibilities</a:t>
            </a:r>
            <a:endParaRPr lang="en-GB" sz="2800" dirty="0"/>
          </a:p>
        </p:txBody>
      </p:sp>
      <p:sp>
        <p:nvSpPr>
          <p:cNvPr id="10" name="Rectangle 9"/>
          <p:cNvSpPr/>
          <p:nvPr/>
        </p:nvSpPr>
        <p:spPr>
          <a:xfrm>
            <a:off x="5795680" y="5345162"/>
            <a:ext cx="2540124" cy="451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smtClean="0"/>
              <a:t>1 possibility</a:t>
            </a:r>
            <a:endParaRPr lang="en-GB" sz="2800" dirty="0"/>
          </a:p>
        </p:txBody>
      </p:sp>
      <p:sp>
        <p:nvSpPr>
          <p:cNvPr id="11" name="Rectangle 10"/>
          <p:cNvSpPr/>
          <p:nvPr/>
        </p:nvSpPr>
        <p:spPr>
          <a:xfrm>
            <a:off x="5836920" y="5785138"/>
            <a:ext cx="3307080" cy="4683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smtClean="0"/>
              <a:t>4 possibilities</a:t>
            </a:r>
            <a:endParaRPr lang="en-GB" sz="2800" dirty="0"/>
          </a:p>
        </p:txBody>
      </p:sp>
      <mc:AlternateContent xmlns:mc="http://schemas.openxmlformats.org/markup-compatibility/2006" xmlns:a14="http://schemas.microsoft.com/office/drawing/2010/main">
        <mc:Choice Requires="a14">
          <p:sp>
            <p:nvSpPr>
              <p:cNvPr id="12" name="TextBox 11"/>
              <p:cNvSpPr txBox="1"/>
              <p:nvPr/>
            </p:nvSpPr>
            <p:spPr>
              <a:xfrm>
                <a:off x="343624" y="677608"/>
                <a:ext cx="4752528" cy="4406976"/>
              </a:xfrm>
              <a:prstGeom prst="rect">
                <a:avLst/>
              </a:prstGeom>
              <a:noFill/>
            </p:spPr>
            <p:txBody>
              <a:bodyPr wrap="square" rtlCol="0">
                <a:spAutoFit/>
              </a:bodyPr>
              <a:lstStyle/>
              <a:p>
                <a:r>
                  <a:rPr lang="en-GB" sz="1600" dirty="0" smtClean="0"/>
                  <a:t>Calculate the following, simplifying your fractions where possible:</a:t>
                </a:r>
                <a:endParaRPr lang="en-GB" sz="1600" dirty="0"/>
              </a:p>
              <a:p>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panose="02040503050406030204" pitchFamily="18" charset="0"/>
                          </a:rPr>
                          <m:t>7</m:t>
                        </m:r>
                      </m:num>
                      <m:den>
                        <m:r>
                          <a:rPr lang="en-GB" b="0" i="1" smtClean="0">
                            <a:latin typeface="Cambria Math" panose="02040503050406030204" pitchFamily="18" charset="0"/>
                          </a:rPr>
                          <m:t>12</m:t>
                        </m:r>
                      </m:den>
                    </m:f>
                    <m:r>
                      <a:rPr lang="en-GB" b="0" i="1" smtClean="0">
                        <a:latin typeface="Cambria Math" panose="02040503050406030204" pitchFamily="18" charset="0"/>
                      </a:rPr>
                      <m:t>  </m:t>
                    </m:r>
                  </m:oMath>
                </a14:m>
                <a:r>
                  <a:rPr lang="en-GB" dirty="0" smtClean="0"/>
                  <a:t>		</a:t>
                </a:r>
                <a14:m>
                  <m:oMath xmlns:m="http://schemas.openxmlformats.org/officeDocument/2006/math">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a:rPr>
                      <m:t>−</m:t>
                    </m:r>
                    <m:f>
                      <m:fPr>
                        <m:ctrlPr>
                          <a:rPr lang="en-GB" b="0" i="1" smtClean="0">
                            <a:latin typeface="Cambria Math"/>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a:rPr>
                        </m:ctrlPr>
                      </m:fPr>
                      <m:num>
                        <m:r>
                          <a:rPr lang="en-GB" b="0" i="1" smtClean="0">
                            <a:latin typeface="Cambria Math"/>
                          </a:rPr>
                          <m:t>1</m:t>
                        </m:r>
                      </m:num>
                      <m:den>
                        <m:r>
                          <a:rPr lang="en-GB" b="0" i="1" smtClean="0">
                            <a:latin typeface="Cambria Math" panose="02040503050406030204" pitchFamily="18" charset="0"/>
                          </a:rPr>
                          <m:t>10</m:t>
                        </m:r>
                      </m:den>
                    </m:f>
                  </m:oMath>
                </a14:m>
                <a:endParaRPr lang="en-GB" dirty="0" smtClean="0"/>
              </a:p>
              <a:p>
                <a14:m>
                  <m:oMath xmlns:m="http://schemas.openxmlformats.org/officeDocument/2006/math">
                    <m:f>
                      <m:fPr>
                        <m:ctrlPr>
                          <a:rPr lang="en-GB" b="0" i="1" smtClean="0">
                            <a:latin typeface="Cambria Math"/>
                          </a:rPr>
                        </m:ctrlPr>
                      </m:fPr>
                      <m:num>
                        <m:r>
                          <a:rPr lang="en-GB" b="0" i="1" smtClean="0">
                            <a:latin typeface="Cambria Math"/>
                          </a:rPr>
                          <m:t>3</m:t>
                        </m:r>
                      </m:num>
                      <m:den>
                        <m:r>
                          <a:rPr lang="en-GB" b="0" i="1" smtClean="0">
                            <a:latin typeface="Cambria Math"/>
                          </a:rPr>
                          <m:t>8</m:t>
                        </m:r>
                      </m:den>
                    </m:f>
                    <m:r>
                      <a:rPr lang="en-GB" b="0" i="1" smtClean="0">
                        <a:latin typeface="Cambria Math"/>
                      </a:rPr>
                      <m:t>+</m:t>
                    </m:r>
                    <m:f>
                      <m:fPr>
                        <m:ctrlPr>
                          <a:rPr lang="en-GB" b="0" i="1" smtClean="0">
                            <a:latin typeface="Cambria Math"/>
                          </a:rPr>
                        </m:ctrlPr>
                      </m:fPr>
                      <m:num>
                        <m:r>
                          <a:rPr lang="en-GB" b="0" i="1" smtClean="0">
                            <a:latin typeface="Cambria Math"/>
                          </a:rPr>
                          <m:t>5</m:t>
                        </m:r>
                      </m:num>
                      <m:den>
                        <m:r>
                          <a:rPr lang="en-GB" b="0" i="1" smtClean="0">
                            <a:latin typeface="Cambria Math"/>
                          </a:rPr>
                          <m:t>4</m:t>
                        </m:r>
                      </m:den>
                    </m:f>
                    <m:r>
                      <a:rPr lang="en-GB" b="0" i="1" smtClean="0">
                        <a:latin typeface="Cambria Math"/>
                      </a:rPr>
                      <m:t>=</m:t>
                    </m:r>
                    <m:f>
                      <m:fPr>
                        <m:ctrlPr>
                          <a:rPr lang="en-GB" b="0" i="1" smtClean="0">
                            <a:latin typeface="Cambria Math"/>
                          </a:rPr>
                        </m:ctrlPr>
                      </m:fPr>
                      <m:num>
                        <m:r>
                          <a:rPr lang="en-GB" b="0" i="1" smtClean="0">
                            <a:latin typeface="Cambria Math"/>
                          </a:rPr>
                          <m:t>13</m:t>
                        </m:r>
                      </m:num>
                      <m:den>
                        <m:r>
                          <a:rPr lang="en-GB" b="0" i="1" smtClean="0">
                            <a:latin typeface="Cambria Math"/>
                          </a:rPr>
                          <m:t>8</m:t>
                        </m:r>
                      </m:den>
                    </m:f>
                  </m:oMath>
                </a14:m>
                <a:r>
                  <a:rPr lang="en-GB" dirty="0" smtClean="0"/>
                  <a:t>  		</a:t>
                </a:r>
                <a14:m>
                  <m:oMath xmlns:m="http://schemas.openxmlformats.org/officeDocument/2006/math">
                    <m:f>
                      <m:fPr>
                        <m:ctrlPr>
                          <a:rPr lang="en-GB" b="0" i="1" smtClean="0">
                            <a:latin typeface="Cambria Math"/>
                          </a:rPr>
                        </m:ctrlPr>
                      </m:fPr>
                      <m:num>
                        <m:r>
                          <a:rPr lang="en-GB" b="0" i="1" smtClean="0">
                            <a:latin typeface="Cambria Math"/>
                          </a:rPr>
                          <m:t>5</m:t>
                        </m:r>
                      </m:num>
                      <m:den>
                        <m:r>
                          <a:rPr lang="en-GB" b="0" i="1" smtClean="0">
                            <a:latin typeface="Cambria Math"/>
                          </a:rPr>
                          <m:t>6</m:t>
                        </m:r>
                      </m:den>
                    </m:f>
                    <m:r>
                      <a:rPr lang="en-GB" b="0" i="1" smtClean="0">
                        <a:latin typeface="Cambria Math"/>
                      </a:rPr>
                      <m:t>−</m:t>
                    </m:r>
                    <m:f>
                      <m:fPr>
                        <m:ctrlPr>
                          <a:rPr lang="en-GB" b="0" i="1" smtClean="0">
                            <a:latin typeface="Cambria Math"/>
                          </a:rPr>
                        </m:ctrlPr>
                      </m:fPr>
                      <m:num>
                        <m:r>
                          <a:rPr lang="en-GB" b="0" i="1" smtClean="0">
                            <a:latin typeface="Cambria Math"/>
                          </a:rPr>
                          <m:t>3</m:t>
                        </m:r>
                      </m:num>
                      <m:den>
                        <m:r>
                          <a:rPr lang="en-GB" b="0" i="1" smtClean="0">
                            <a:latin typeface="Cambria Math"/>
                          </a:rPr>
                          <m:t>5</m:t>
                        </m:r>
                      </m:den>
                    </m:f>
                    <m:r>
                      <a:rPr lang="en-GB" b="0" i="1" smtClean="0">
                        <a:latin typeface="Cambria Math"/>
                      </a:rPr>
                      <m:t>=</m:t>
                    </m:r>
                    <m:f>
                      <m:fPr>
                        <m:ctrlPr>
                          <a:rPr lang="en-GB" b="0" i="1" smtClean="0">
                            <a:latin typeface="Cambria Math"/>
                          </a:rPr>
                        </m:ctrlPr>
                      </m:fPr>
                      <m:num>
                        <m:r>
                          <a:rPr lang="en-GB" b="0" i="1" smtClean="0">
                            <a:latin typeface="Cambria Math"/>
                          </a:rPr>
                          <m:t>7</m:t>
                        </m:r>
                      </m:num>
                      <m:den>
                        <m:r>
                          <a:rPr lang="en-GB" b="0" i="1" smtClean="0">
                            <a:latin typeface="Cambria Math"/>
                          </a:rPr>
                          <m:t>30</m:t>
                        </m:r>
                      </m:den>
                    </m:f>
                  </m:oMath>
                </a14:m>
                <a:endParaRPr lang="en-GB" dirty="0" smtClean="0"/>
              </a:p>
              <a:p>
                <a14:m>
                  <m:oMath xmlns:m="http://schemas.openxmlformats.org/officeDocument/2006/math">
                    <m:f>
                      <m:fPr>
                        <m:ctrlPr>
                          <a:rPr lang="en-GB" b="0" i="1" smtClean="0">
                            <a:latin typeface="Cambria Math"/>
                          </a:rPr>
                        </m:ctrlPr>
                      </m:fPr>
                      <m:num>
                        <m:r>
                          <a:rPr lang="en-GB" b="0" i="1" smtClean="0">
                            <a:latin typeface="Cambria Math"/>
                          </a:rPr>
                          <m:t>6</m:t>
                        </m:r>
                      </m:num>
                      <m:den>
                        <m:r>
                          <a:rPr lang="en-GB" b="0" i="1" smtClean="0">
                            <a:latin typeface="Cambria Math"/>
                          </a:rPr>
                          <m:t>5</m:t>
                        </m:r>
                      </m:den>
                    </m:f>
                    <m:r>
                      <a:rPr lang="en-GB" b="0" i="1" smtClean="0">
                        <a:latin typeface="Cambria Math"/>
                      </a:rPr>
                      <m:t>+</m:t>
                    </m:r>
                    <m:f>
                      <m:fPr>
                        <m:ctrlPr>
                          <a:rPr lang="en-GB" b="0" i="1" smtClean="0">
                            <a:latin typeface="Cambria Math"/>
                          </a:rPr>
                        </m:ctrlPr>
                      </m:fPr>
                      <m:num>
                        <m:r>
                          <a:rPr lang="en-GB" b="0" i="1" smtClean="0">
                            <a:latin typeface="Cambria Math"/>
                          </a:rPr>
                          <m:t>3</m:t>
                        </m:r>
                      </m:num>
                      <m:den>
                        <m:r>
                          <a:rPr lang="en-GB" b="0" i="1" smtClean="0">
                            <a:latin typeface="Cambria Math"/>
                          </a:rPr>
                          <m:t>2</m:t>
                        </m:r>
                      </m:den>
                    </m:f>
                    <m:r>
                      <a:rPr lang="en-GB" b="0" i="1" smtClean="0">
                        <a:latin typeface="Cambria Math"/>
                      </a:rPr>
                      <m:t>=</m:t>
                    </m:r>
                    <m:f>
                      <m:fPr>
                        <m:ctrlPr>
                          <a:rPr lang="en-GB" b="0" i="1" smtClean="0">
                            <a:latin typeface="Cambria Math"/>
                          </a:rPr>
                        </m:ctrlPr>
                      </m:fPr>
                      <m:num>
                        <m:r>
                          <a:rPr lang="en-GB" b="0" i="1" smtClean="0">
                            <a:latin typeface="Cambria Math"/>
                          </a:rPr>
                          <m:t>27</m:t>
                        </m:r>
                      </m:num>
                      <m:den>
                        <m:r>
                          <a:rPr lang="en-GB" b="0" i="1" smtClean="0">
                            <a:latin typeface="Cambria Math"/>
                          </a:rPr>
                          <m:t>10</m:t>
                        </m:r>
                      </m:den>
                    </m:f>
                  </m:oMath>
                </a14:m>
                <a:r>
                  <a:rPr lang="en-GB" dirty="0" smtClean="0"/>
                  <a:t> 		</a:t>
                </a:r>
                <a14:m>
                  <m:oMath xmlns:m="http://schemas.openxmlformats.org/officeDocument/2006/math">
                    <m:f>
                      <m:fPr>
                        <m:ctrlPr>
                          <a:rPr lang="en-GB" b="0" i="1" smtClean="0">
                            <a:latin typeface="Cambria Math"/>
                          </a:rPr>
                        </m:ctrlPr>
                      </m:fPr>
                      <m:num>
                        <m:r>
                          <a:rPr lang="en-GB" b="0" i="1" smtClean="0">
                            <a:latin typeface="Cambria Math"/>
                          </a:rPr>
                          <m:t>7</m:t>
                        </m:r>
                      </m:num>
                      <m:den>
                        <m:r>
                          <a:rPr lang="en-GB" b="0" i="1" smtClean="0">
                            <a:latin typeface="Cambria Math"/>
                          </a:rPr>
                          <m:t>6</m:t>
                        </m:r>
                      </m:den>
                    </m:f>
                    <m:r>
                      <a:rPr lang="en-GB" b="0" i="1" smtClean="0">
                        <a:latin typeface="Cambria Math"/>
                      </a:rPr>
                      <m:t>−</m:t>
                    </m:r>
                    <m:f>
                      <m:fPr>
                        <m:ctrlPr>
                          <a:rPr lang="en-GB" b="0" i="1" smtClean="0">
                            <a:latin typeface="Cambria Math"/>
                          </a:rPr>
                        </m:ctrlPr>
                      </m:fPr>
                      <m:num>
                        <m:r>
                          <a:rPr lang="en-GB" b="0" i="1" smtClean="0">
                            <a:latin typeface="Cambria Math"/>
                          </a:rPr>
                          <m:t>2</m:t>
                        </m:r>
                      </m:num>
                      <m:den>
                        <m:r>
                          <a:rPr lang="en-GB" b="0" i="1" smtClean="0">
                            <a:latin typeface="Cambria Math"/>
                          </a:rPr>
                          <m:t>9</m:t>
                        </m:r>
                      </m:den>
                    </m:f>
                    <m:r>
                      <a:rPr lang="en-GB" b="0" i="1" smtClean="0">
                        <a:latin typeface="Cambria Math"/>
                      </a:rPr>
                      <m:t>=</m:t>
                    </m:r>
                    <m:f>
                      <m:fPr>
                        <m:ctrlPr>
                          <a:rPr lang="en-GB" b="0" i="1" smtClean="0">
                            <a:latin typeface="Cambria Math"/>
                          </a:rPr>
                        </m:ctrlPr>
                      </m:fPr>
                      <m:num>
                        <m:r>
                          <a:rPr lang="en-GB" b="0" i="1" smtClean="0">
                            <a:latin typeface="Cambria Math"/>
                          </a:rPr>
                          <m:t>17</m:t>
                        </m:r>
                      </m:num>
                      <m:den>
                        <m:r>
                          <a:rPr lang="en-GB" b="0" i="1" smtClean="0">
                            <a:latin typeface="Cambria Math"/>
                          </a:rPr>
                          <m:t>18</m:t>
                        </m:r>
                      </m:den>
                    </m:f>
                  </m:oMath>
                </a14:m>
                <a:endParaRPr lang="en-GB" dirty="0" smtClean="0"/>
              </a:p>
              <a:p>
                <a:endParaRPr lang="en-GB" sz="1600" dirty="0"/>
              </a:p>
              <a:p>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oMath>
                </a14:m>
                <a:r>
                  <a:rPr lang="en-GB" sz="1600" dirty="0"/>
                  <a:t> of my bananas are yellow and </a:t>
                </a:r>
                <a14:m>
                  <m:oMath xmlns:m="http://schemas.openxmlformats.org/officeDocument/2006/math">
                    <m:f>
                      <m:fPr>
                        <m:ctrlPr>
                          <a:rPr lang="en-GB" sz="1600" i="1">
                            <a:latin typeface="Cambria Math"/>
                          </a:rPr>
                        </m:ctrlPr>
                      </m:fPr>
                      <m:num>
                        <m:r>
                          <a:rPr lang="en-GB" sz="1600" i="1">
                            <a:latin typeface="Cambria Math" panose="02040503050406030204" pitchFamily="18" charset="0"/>
                          </a:rPr>
                          <m:t>1</m:t>
                        </m:r>
                      </m:num>
                      <m:den>
                        <m:r>
                          <a:rPr lang="en-GB" sz="1600" i="1">
                            <a:latin typeface="Cambria Math" panose="02040503050406030204" pitchFamily="18" charset="0"/>
                          </a:rPr>
                          <m:t>5</m:t>
                        </m:r>
                      </m:den>
                    </m:f>
                  </m:oMath>
                </a14:m>
                <a:r>
                  <a:rPr lang="en-GB" sz="1600" dirty="0"/>
                  <a:t> green. The rest are pink. What fraction are pink?  </a:t>
                </a:r>
                <a:r>
                  <a:rPr lang="en-GB" sz="1600" b="1" dirty="0"/>
                  <a:t> </a:t>
                </a:r>
                <a14:m>
                  <m:oMath xmlns:m="http://schemas.openxmlformats.org/officeDocument/2006/math">
                    <m:f>
                      <m:fPr>
                        <m:ctrlPr>
                          <a:rPr lang="en-GB" sz="1600" b="1" i="1">
                            <a:latin typeface="Cambria Math"/>
                          </a:rPr>
                        </m:ctrlPr>
                      </m:fPr>
                      <m:num>
                        <m:r>
                          <a:rPr lang="en-GB" sz="1600" b="1" i="1">
                            <a:latin typeface="Cambria Math" panose="02040503050406030204" pitchFamily="18" charset="0"/>
                          </a:rPr>
                          <m:t>𝟕</m:t>
                        </m:r>
                      </m:num>
                      <m:den>
                        <m:r>
                          <a:rPr lang="en-GB" sz="1600" b="1" i="1">
                            <a:latin typeface="Cambria Math" panose="02040503050406030204" pitchFamily="18" charset="0"/>
                          </a:rPr>
                          <m:t>𝟏𝟓</m:t>
                        </m:r>
                      </m:den>
                    </m:f>
                  </m:oMath>
                </a14:m>
                <a:endParaRPr lang="en-GB" sz="1600" dirty="0" smtClean="0"/>
              </a:p>
              <a:p>
                <a:endParaRPr lang="en-GB" sz="1600" dirty="0"/>
              </a:p>
              <a:p>
                <a:r>
                  <a:rPr lang="en-GB" sz="1600" dirty="0" smtClean="0"/>
                  <a:t>Identify the missing fraction.</a:t>
                </a:r>
              </a:p>
              <a:p>
                <a14:m>
                  <m:oMath xmlns:m="http://schemas.openxmlformats.org/officeDocument/2006/math">
                    <m:f>
                      <m:fPr>
                        <m:ctrlPr>
                          <a:rPr lang="en-GB" sz="1600" b="0" i="1" smtClean="0">
                            <a:latin typeface="Cambria Math"/>
                          </a:rPr>
                        </m:ctrlPr>
                      </m:fPr>
                      <m:num>
                        <m:r>
                          <a:rPr lang="en-GB" sz="1600" b="0" i="1" smtClean="0">
                            <a:latin typeface="Cambria Math"/>
                          </a:rPr>
                          <m:t>1</m:t>
                        </m:r>
                      </m:num>
                      <m:den>
                        <m:r>
                          <a:rPr lang="en-GB" sz="1600" b="0" i="1" smtClean="0">
                            <a:latin typeface="Cambria Math"/>
                          </a:rPr>
                          <m:t>4</m:t>
                        </m:r>
                      </m:den>
                    </m:f>
                    <m:r>
                      <a:rPr lang="en-GB" sz="1600" b="0" i="1" smtClean="0">
                        <a:latin typeface="Cambria Math"/>
                      </a:rPr>
                      <m:t>+□=</m:t>
                    </m:r>
                    <m:f>
                      <m:fPr>
                        <m:ctrlPr>
                          <a:rPr lang="en-GB" sz="1600" b="0" i="1" smtClean="0">
                            <a:latin typeface="Cambria Math"/>
                          </a:rPr>
                        </m:ctrlPr>
                      </m:fPr>
                      <m:num>
                        <m:r>
                          <a:rPr lang="en-GB" sz="1600" b="0" i="1" smtClean="0">
                            <a:latin typeface="Cambria Math"/>
                          </a:rPr>
                          <m:t>1</m:t>
                        </m:r>
                      </m:num>
                      <m:den>
                        <m:r>
                          <a:rPr lang="en-GB" sz="1600" b="0" i="1" smtClean="0">
                            <a:latin typeface="Cambria Math"/>
                          </a:rPr>
                          <m:t>3</m:t>
                        </m:r>
                      </m:den>
                    </m:f>
                  </m:oMath>
                </a14:m>
                <a:r>
                  <a:rPr lang="en-GB" sz="1600" dirty="0" smtClean="0"/>
                  <a:t>	       </a:t>
                </a:r>
                <a14:m>
                  <m:oMath xmlns:m="http://schemas.openxmlformats.org/officeDocument/2006/math">
                    <m:f>
                      <m:fPr>
                        <m:ctrlPr>
                          <a:rPr lang="en-GB" sz="1600" b="1" i="1" smtClean="0">
                            <a:latin typeface="Cambria Math"/>
                          </a:rPr>
                        </m:ctrlPr>
                      </m:fPr>
                      <m:num>
                        <m:r>
                          <a:rPr lang="en-GB" sz="1600" b="1" i="1" smtClean="0">
                            <a:latin typeface="Cambria Math"/>
                          </a:rPr>
                          <m:t>𝟏</m:t>
                        </m:r>
                      </m:num>
                      <m:den>
                        <m:r>
                          <a:rPr lang="en-GB" sz="1600" b="1" i="1" smtClean="0">
                            <a:latin typeface="Cambria Math"/>
                          </a:rPr>
                          <m:t>𝟏𝟐</m:t>
                        </m:r>
                      </m:den>
                    </m:f>
                  </m:oMath>
                </a14:m>
                <a:r>
                  <a:rPr lang="en-GB" sz="1600" dirty="0" smtClean="0"/>
                  <a:t>		</a:t>
                </a:r>
                <a14:m>
                  <m:oMath xmlns:m="http://schemas.openxmlformats.org/officeDocument/2006/math">
                    <m:f>
                      <m:fPr>
                        <m:ctrlPr>
                          <a:rPr lang="en-GB" sz="1600" b="0" i="1" smtClean="0">
                            <a:latin typeface="Cambria Math"/>
                          </a:rPr>
                        </m:ctrlPr>
                      </m:fPr>
                      <m:num>
                        <m:r>
                          <a:rPr lang="en-GB" sz="1600" b="0" i="1" smtClean="0">
                            <a:latin typeface="Cambria Math"/>
                          </a:rPr>
                          <m:t>7</m:t>
                        </m:r>
                      </m:num>
                      <m:den>
                        <m:r>
                          <a:rPr lang="en-GB" sz="1600" b="0" i="1" smtClean="0">
                            <a:latin typeface="Cambria Math"/>
                          </a:rPr>
                          <m:t>11</m:t>
                        </m:r>
                      </m:den>
                    </m:f>
                    <m:r>
                      <a:rPr lang="en-GB" sz="1600" b="0" i="1" smtClean="0">
                        <a:latin typeface="Cambria Math"/>
                      </a:rPr>
                      <m:t>+□=</m:t>
                    </m:r>
                    <m:f>
                      <m:fPr>
                        <m:ctrlPr>
                          <a:rPr lang="en-GB" sz="1600" b="0" i="1" smtClean="0">
                            <a:latin typeface="Cambria Math"/>
                          </a:rPr>
                        </m:ctrlPr>
                      </m:fPr>
                      <m:num>
                        <m:r>
                          <a:rPr lang="en-GB" sz="1600" b="0" i="1" smtClean="0">
                            <a:latin typeface="Cambria Math"/>
                          </a:rPr>
                          <m:t>11</m:t>
                        </m:r>
                      </m:num>
                      <m:den>
                        <m:r>
                          <a:rPr lang="en-GB" sz="1600" b="0" i="1" smtClean="0">
                            <a:latin typeface="Cambria Math"/>
                          </a:rPr>
                          <m:t>15</m:t>
                        </m:r>
                      </m:den>
                    </m:f>
                  </m:oMath>
                </a14:m>
                <a:r>
                  <a:rPr lang="en-GB" sz="1600" dirty="0" smtClean="0"/>
                  <a:t>       </a:t>
                </a:r>
                <a14:m>
                  <m:oMath xmlns:m="http://schemas.openxmlformats.org/officeDocument/2006/math">
                    <m:f>
                      <m:fPr>
                        <m:ctrlPr>
                          <a:rPr lang="en-GB" sz="1600" b="1" i="1" dirty="0" smtClean="0">
                            <a:latin typeface="Cambria Math"/>
                          </a:rPr>
                        </m:ctrlPr>
                      </m:fPr>
                      <m:num>
                        <m:r>
                          <a:rPr lang="en-GB" sz="1600" b="1" i="1" dirty="0" smtClean="0">
                            <a:latin typeface="Cambria Math"/>
                          </a:rPr>
                          <m:t>𝟏𝟔</m:t>
                        </m:r>
                      </m:num>
                      <m:den>
                        <m:r>
                          <a:rPr lang="en-GB" sz="1600" b="1" i="1" dirty="0" smtClean="0">
                            <a:latin typeface="Cambria Math"/>
                          </a:rPr>
                          <m:t>𝟏𝟔𝟓</m:t>
                        </m:r>
                      </m:den>
                    </m:f>
                  </m:oMath>
                </a14:m>
                <a:endParaRPr lang="en-GB" sz="1600" b="1" dirty="0" smtClean="0"/>
              </a:p>
              <a:p>
                <a14:m>
                  <m:oMath xmlns:m="http://schemas.openxmlformats.org/officeDocument/2006/math">
                    <m:f>
                      <m:fPr>
                        <m:ctrlPr>
                          <a:rPr lang="en-GB" sz="1600" b="0" i="1" smtClean="0">
                            <a:latin typeface="Cambria Math"/>
                          </a:rPr>
                        </m:ctrlPr>
                      </m:fPr>
                      <m:num>
                        <m:r>
                          <a:rPr lang="en-GB" sz="1600" b="0" i="1" smtClean="0">
                            <a:latin typeface="Cambria Math"/>
                          </a:rPr>
                          <m:t>1</m:t>
                        </m:r>
                      </m:num>
                      <m:den>
                        <m:r>
                          <a:rPr lang="en-GB" sz="1600" b="0" i="1" smtClean="0">
                            <a:latin typeface="Cambria Math"/>
                          </a:rPr>
                          <m:t>12</m:t>
                        </m:r>
                      </m:den>
                    </m:f>
                    <m:r>
                      <a:rPr lang="en-GB" sz="1600" b="0" i="1" smtClean="0">
                        <a:latin typeface="Cambria Math"/>
                      </a:rPr>
                      <m:t>+□=</m:t>
                    </m:r>
                    <m:f>
                      <m:fPr>
                        <m:ctrlPr>
                          <a:rPr lang="en-GB" sz="1600" b="0" i="1" smtClean="0">
                            <a:latin typeface="Cambria Math"/>
                          </a:rPr>
                        </m:ctrlPr>
                      </m:fPr>
                      <m:num>
                        <m:r>
                          <a:rPr lang="en-GB" sz="1600" b="0" i="1" smtClean="0">
                            <a:latin typeface="Cambria Math"/>
                          </a:rPr>
                          <m:t>5</m:t>
                        </m:r>
                      </m:num>
                      <m:den>
                        <m:r>
                          <a:rPr lang="en-GB" sz="1600" b="0" i="1" smtClean="0">
                            <a:latin typeface="Cambria Math"/>
                          </a:rPr>
                          <m:t>36</m:t>
                        </m:r>
                      </m:den>
                    </m:f>
                  </m:oMath>
                </a14:m>
                <a:r>
                  <a:rPr lang="en-GB" sz="1600" dirty="0" smtClean="0"/>
                  <a:t>      </a:t>
                </a:r>
                <a14:m>
                  <m:oMath xmlns:m="http://schemas.openxmlformats.org/officeDocument/2006/math">
                    <m:f>
                      <m:fPr>
                        <m:ctrlPr>
                          <a:rPr lang="en-GB" sz="1600" b="1" i="1" dirty="0" smtClean="0">
                            <a:latin typeface="Cambria Math"/>
                          </a:rPr>
                        </m:ctrlPr>
                      </m:fPr>
                      <m:num>
                        <m:r>
                          <a:rPr lang="en-GB" sz="1600" b="1" i="1" dirty="0" smtClean="0">
                            <a:latin typeface="Cambria Math"/>
                          </a:rPr>
                          <m:t>𝟏</m:t>
                        </m:r>
                      </m:num>
                      <m:den>
                        <m:r>
                          <a:rPr lang="en-GB" sz="1600" b="1" i="1" dirty="0" smtClean="0">
                            <a:latin typeface="Cambria Math"/>
                          </a:rPr>
                          <m:t>𝟏𝟖</m:t>
                        </m:r>
                      </m:den>
                    </m:f>
                  </m:oMath>
                </a14:m>
                <a:r>
                  <a:rPr lang="en-GB" sz="1600" b="1" dirty="0" smtClean="0"/>
                  <a:t>	</a:t>
                </a:r>
                <a:r>
                  <a:rPr lang="en-GB" sz="1600" dirty="0" smtClean="0"/>
                  <a:t>	</a:t>
                </a:r>
                <a14:m>
                  <m:oMath xmlns:m="http://schemas.openxmlformats.org/officeDocument/2006/math">
                    <m:f>
                      <m:fPr>
                        <m:ctrlPr>
                          <a:rPr lang="en-GB" sz="1600" b="0" i="1" smtClean="0">
                            <a:latin typeface="Cambria Math"/>
                          </a:rPr>
                        </m:ctrlPr>
                      </m:fPr>
                      <m:num>
                        <m:r>
                          <a:rPr lang="en-GB" sz="1600" b="0" i="1" smtClean="0">
                            <a:latin typeface="Cambria Math"/>
                          </a:rPr>
                          <m:t>3</m:t>
                        </m:r>
                      </m:num>
                      <m:den>
                        <m:r>
                          <a:rPr lang="en-GB" sz="1600" b="0" i="1" smtClean="0">
                            <a:latin typeface="Cambria Math"/>
                          </a:rPr>
                          <m:t>5</m:t>
                        </m:r>
                      </m:den>
                    </m:f>
                    <m:r>
                      <a:rPr lang="en-GB" sz="1600" b="0" i="1" smtClean="0">
                        <a:latin typeface="Cambria Math"/>
                      </a:rPr>
                      <m:t>+</m:t>
                    </m:r>
                    <m:f>
                      <m:fPr>
                        <m:ctrlPr>
                          <a:rPr lang="en-GB" sz="1600" b="0" i="1" smtClean="0">
                            <a:latin typeface="Cambria Math"/>
                          </a:rPr>
                        </m:ctrlPr>
                      </m:fPr>
                      <m:num>
                        <m:r>
                          <a:rPr lang="en-GB" sz="1600" b="0" i="1" smtClean="0">
                            <a:latin typeface="Cambria Math"/>
                          </a:rPr>
                          <m:t>7</m:t>
                        </m:r>
                      </m:num>
                      <m:den>
                        <m:r>
                          <a:rPr lang="en-GB" sz="1600" b="0" i="1" smtClean="0">
                            <a:latin typeface="Cambria Math"/>
                          </a:rPr>
                          <m:t>6</m:t>
                        </m:r>
                      </m:den>
                    </m:f>
                    <m:r>
                      <a:rPr lang="en-GB" sz="1600" b="0" i="1" smtClean="0">
                        <a:latin typeface="Cambria Math"/>
                      </a:rPr>
                      <m:t>−</m:t>
                    </m:r>
                    <m:box>
                      <m:boxPr>
                        <m:ctrlPr>
                          <a:rPr lang="en-GB" sz="1600" b="0" i="1" smtClean="0">
                            <a:latin typeface="Cambria Math"/>
                          </a:rPr>
                        </m:ctrlPr>
                      </m:boxPr>
                      <m:e>
                        <m:r>
                          <a:rPr lang="en-GB" sz="1600" b="0" i="1" smtClean="0">
                            <a:latin typeface="Cambria Math"/>
                          </a:rPr>
                          <m:t>□</m:t>
                        </m:r>
                      </m:e>
                    </m:box>
                    <m:r>
                      <a:rPr lang="en-GB" sz="1600" b="0" i="1" smtClean="0">
                        <a:latin typeface="Cambria Math"/>
                      </a:rPr>
                      <m:t>=</m:t>
                    </m:r>
                    <m:f>
                      <m:fPr>
                        <m:ctrlPr>
                          <a:rPr lang="en-GB" sz="1600" b="0" i="1" smtClean="0">
                            <a:latin typeface="Cambria Math"/>
                          </a:rPr>
                        </m:ctrlPr>
                      </m:fPr>
                      <m:num>
                        <m:r>
                          <a:rPr lang="en-GB" sz="1600" b="0" i="1" smtClean="0">
                            <a:latin typeface="Cambria Math"/>
                          </a:rPr>
                          <m:t>1</m:t>
                        </m:r>
                      </m:num>
                      <m:den>
                        <m:r>
                          <a:rPr lang="en-GB" sz="1600" b="0" i="1" smtClean="0">
                            <a:latin typeface="Cambria Math"/>
                          </a:rPr>
                          <m:t>2</m:t>
                        </m:r>
                      </m:den>
                    </m:f>
                    <m:r>
                      <a:rPr lang="en-GB" sz="1600" b="0" i="1" smtClean="0">
                        <a:latin typeface="Cambria Math"/>
                      </a:rPr>
                      <m:t>    </m:t>
                    </m:r>
                    <m:f>
                      <m:fPr>
                        <m:ctrlPr>
                          <a:rPr lang="en-GB" sz="1600" b="1" i="1" smtClean="0">
                            <a:latin typeface="Cambria Math"/>
                          </a:rPr>
                        </m:ctrlPr>
                      </m:fPr>
                      <m:num>
                        <m:r>
                          <a:rPr lang="en-GB" sz="1600" b="1" i="1" smtClean="0">
                            <a:latin typeface="Cambria Math"/>
                          </a:rPr>
                          <m:t>𝟏𝟗</m:t>
                        </m:r>
                      </m:num>
                      <m:den>
                        <m:r>
                          <a:rPr lang="en-GB" sz="1600" b="1" i="1" smtClean="0">
                            <a:latin typeface="Cambria Math"/>
                          </a:rPr>
                          <m:t>𝟏𝟓</m:t>
                        </m:r>
                      </m:den>
                    </m:f>
                  </m:oMath>
                </a14:m>
                <a:endParaRPr lang="en-GB" sz="1600" b="1" dirty="0" smtClean="0"/>
              </a:p>
              <a:p>
                <a:endParaRPr lang="en-GB" sz="1600" dirty="0"/>
              </a:p>
              <a:p>
                <a:endParaRPr lang="en-GB" sz="160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343624" y="677608"/>
                <a:ext cx="4752528" cy="4406976"/>
              </a:xfrm>
              <a:prstGeom prst="rect">
                <a:avLst/>
              </a:prstGeom>
              <a:blipFill rotWithShape="1">
                <a:blip r:embed="rId4"/>
                <a:stretch>
                  <a:fillRect l="-641" t="-415"/>
                </a:stretch>
              </a:blipFill>
            </p:spPr>
            <p:txBody>
              <a:bodyPr/>
              <a:lstStyle/>
              <a:p>
                <a:r>
                  <a:rPr lang="en-GB">
                    <a:noFill/>
                  </a:rPr>
                  <a:t> </a:t>
                </a:r>
              </a:p>
            </p:txBody>
          </p:sp>
        </mc:Fallback>
      </mc:AlternateContent>
      <p:sp>
        <p:nvSpPr>
          <p:cNvPr id="6" name="Rectangle 5"/>
          <p:cNvSpPr/>
          <p:nvPr/>
        </p:nvSpPr>
        <p:spPr>
          <a:xfrm>
            <a:off x="92431" y="71277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a:t>
            </a:r>
            <a:endParaRPr lang="en-GB" dirty="0"/>
          </a:p>
        </p:txBody>
      </p:sp>
      <p:sp>
        <p:nvSpPr>
          <p:cNvPr id="13" name="Rectangle 12"/>
          <p:cNvSpPr/>
          <p:nvPr/>
        </p:nvSpPr>
        <p:spPr>
          <a:xfrm>
            <a:off x="64121" y="261795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2</a:t>
            </a:r>
            <a:endParaRPr lang="en-GB" dirty="0"/>
          </a:p>
        </p:txBody>
      </p:sp>
      <p:sp>
        <p:nvSpPr>
          <p:cNvPr id="16" name="Rectangle 15"/>
          <p:cNvSpPr/>
          <p:nvPr/>
        </p:nvSpPr>
        <p:spPr>
          <a:xfrm>
            <a:off x="92431" y="125367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17" name="Rectangle 16"/>
          <p:cNvSpPr/>
          <p:nvPr/>
        </p:nvSpPr>
        <p:spPr>
          <a:xfrm>
            <a:off x="2719888" y="127875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18" name="Rectangle 17"/>
          <p:cNvSpPr/>
          <p:nvPr/>
        </p:nvSpPr>
        <p:spPr>
          <a:xfrm>
            <a:off x="92431" y="168572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19" name="Rectangle 18"/>
          <p:cNvSpPr/>
          <p:nvPr/>
        </p:nvSpPr>
        <p:spPr>
          <a:xfrm>
            <a:off x="92431" y="21177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a:t>
            </a:r>
            <a:endParaRPr lang="en-GB" dirty="0"/>
          </a:p>
        </p:txBody>
      </p:sp>
      <p:sp>
        <p:nvSpPr>
          <p:cNvPr id="20" name="Rectangle 19"/>
          <p:cNvSpPr/>
          <p:nvPr/>
        </p:nvSpPr>
        <p:spPr>
          <a:xfrm>
            <a:off x="2729413" y="165023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21" name="Rectangle 20"/>
          <p:cNvSpPr/>
          <p:nvPr/>
        </p:nvSpPr>
        <p:spPr>
          <a:xfrm>
            <a:off x="2729413" y="204204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f</a:t>
            </a:r>
            <a:endParaRPr lang="en-GB" dirty="0"/>
          </a:p>
        </p:txBody>
      </p:sp>
      <p:sp>
        <p:nvSpPr>
          <p:cNvPr id="38" name="Rectangle 37"/>
          <p:cNvSpPr/>
          <p:nvPr/>
        </p:nvSpPr>
        <p:spPr>
          <a:xfrm>
            <a:off x="5036872" y="209406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latin typeface="Wingdings" panose="05000000000000000000" pitchFamily="2" charset="2"/>
              </a:rPr>
              <a:t>N</a:t>
            </a:r>
            <a:endParaRPr lang="en-GB" dirty="0">
              <a:latin typeface="Wingdings" panose="05000000000000000000" pitchFamily="2" charset="2"/>
            </a:endParaRPr>
          </a:p>
        </p:txBody>
      </p:sp>
      <p:sp>
        <p:nvSpPr>
          <p:cNvPr id="40" name="Rectangle 39"/>
          <p:cNvSpPr/>
          <p:nvPr/>
        </p:nvSpPr>
        <p:spPr>
          <a:xfrm>
            <a:off x="5032826" y="73100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6</a:t>
            </a:r>
            <a:endParaRPr lang="en-GB" dirty="0"/>
          </a:p>
        </p:txBody>
      </p:sp>
      <p:sp>
        <p:nvSpPr>
          <p:cNvPr id="41" name="Rectangle 40"/>
          <p:cNvSpPr/>
          <p:nvPr/>
        </p:nvSpPr>
        <p:spPr>
          <a:xfrm>
            <a:off x="1181831" y="120866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2" name="Rectangle 41"/>
          <p:cNvSpPr/>
          <p:nvPr/>
        </p:nvSpPr>
        <p:spPr>
          <a:xfrm>
            <a:off x="1181831" y="160033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3" name="Rectangle 42"/>
          <p:cNvSpPr/>
          <p:nvPr/>
        </p:nvSpPr>
        <p:spPr>
          <a:xfrm>
            <a:off x="1181831" y="1991638"/>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4" name="Rectangle 43"/>
          <p:cNvSpPr/>
          <p:nvPr/>
        </p:nvSpPr>
        <p:spPr>
          <a:xfrm>
            <a:off x="3920011" y="1216402"/>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5" name="Rectangle 44"/>
          <p:cNvSpPr/>
          <p:nvPr/>
        </p:nvSpPr>
        <p:spPr>
          <a:xfrm>
            <a:off x="3920011" y="160033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46" name="Rectangle 45"/>
          <p:cNvSpPr/>
          <p:nvPr/>
        </p:nvSpPr>
        <p:spPr>
          <a:xfrm>
            <a:off x="3920011" y="1991638"/>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mc:AlternateContent xmlns:mc="http://schemas.openxmlformats.org/markup-compatibility/2006" xmlns:a14="http://schemas.microsoft.com/office/drawing/2010/main">
        <mc:Choice Requires="a14">
          <p:graphicFrame>
            <p:nvGraphicFramePr>
              <p:cNvPr id="64" name="Table 63"/>
              <p:cNvGraphicFramePr>
                <a:graphicFrameLocks noGrp="1"/>
              </p:cNvGraphicFramePr>
              <p:nvPr>
                <p:extLst>
                  <p:ext uri="{D42A27DB-BD31-4B8C-83A1-F6EECF244321}">
                    <p14:modId xmlns:p14="http://schemas.microsoft.com/office/powerpoint/2010/main" val="102465941"/>
                  </p:ext>
                </p:extLst>
              </p:nvPr>
            </p:nvGraphicFramePr>
            <p:xfrm>
              <a:off x="440786" y="4570950"/>
              <a:ext cx="1482090" cy="1479677"/>
            </p:xfrm>
            <a:graphic>
              <a:graphicData uri="http://schemas.openxmlformats.org/drawingml/2006/table">
                <a:tbl>
                  <a:tblPr firstRow="1" bandRow="1">
                    <a:tableStyleId>{5940675A-B579-460E-94D1-54222C63F5DA}</a:tableStyleId>
                  </a:tblPr>
                  <a:tblGrid>
                    <a:gridCol w="494030"/>
                    <a:gridCol w="494030"/>
                    <a:gridCol w="494030"/>
                  </a:tblGrid>
                  <a:tr h="288032">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1</m:t>
                                    </m:r>
                                  </m:num>
                                  <m:den>
                                    <m:r>
                                      <a:rPr lang="en-GB" sz="1400" b="0" i="1" smtClean="0">
                                        <a:latin typeface="Cambria Math"/>
                                      </a:rPr>
                                      <m:t>16</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3</m:t>
                                    </m:r>
                                  </m:num>
                                  <m:den>
                                    <m:r>
                                      <a:rPr lang="en-GB" sz="1400" b="0" i="1" smtClean="0">
                                        <a:latin typeface="Cambria Math"/>
                                      </a:rPr>
                                      <m:t>8</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5</m:t>
                                    </m:r>
                                  </m:num>
                                  <m:den>
                                    <m:r>
                                      <a:rPr lang="en-GB" sz="1400" b="0" i="1" smtClean="0">
                                        <a:latin typeface="Cambria Math"/>
                                      </a:rPr>
                                      <m:t>16</m:t>
                                    </m:r>
                                  </m:den>
                                </m:f>
                              </m:oMath>
                            </m:oMathPara>
                          </a14:m>
                          <a:endParaRPr lang="en-GB" sz="1400" dirty="0"/>
                        </a:p>
                      </a:txBody>
                      <a:tcPr/>
                    </a:tc>
                  </a:tr>
                  <a:tr h="311160">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1</m:t>
                                    </m:r>
                                  </m:num>
                                  <m:den>
                                    <m:r>
                                      <a:rPr lang="en-GB" sz="1400" b="0" i="1" smtClean="0">
                                        <a:latin typeface="Cambria Math"/>
                                      </a:rPr>
                                      <m:t>2</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1</m:t>
                                    </m:r>
                                  </m:num>
                                  <m:den>
                                    <m:r>
                                      <a:rPr lang="en-GB" sz="1400" b="0" i="1" smtClean="0">
                                        <a:latin typeface="Cambria Math"/>
                                      </a:rPr>
                                      <m:t>4</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0</m:t>
                                </m:r>
                              </m:oMath>
                            </m:oMathPara>
                          </a14:m>
                          <a:endParaRPr lang="en-GB" sz="1400" dirty="0"/>
                        </a:p>
                      </a:txBody>
                      <a:tcPr/>
                    </a:tc>
                  </a:tr>
                  <a:tr h="305440">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3</m:t>
                                    </m:r>
                                  </m:num>
                                  <m:den>
                                    <m:r>
                                      <a:rPr lang="en-GB" sz="1400" b="0" i="1" smtClean="0">
                                        <a:latin typeface="Cambria Math"/>
                                      </a:rPr>
                                      <m:t>16</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1</m:t>
                                    </m:r>
                                  </m:num>
                                  <m:den>
                                    <m:r>
                                      <a:rPr lang="en-GB" sz="1400" b="0" i="1" smtClean="0">
                                        <a:latin typeface="Cambria Math"/>
                                      </a:rPr>
                                      <m:t>8</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a:rPr>
                                    </m:ctrlPr>
                                  </m:fPr>
                                  <m:num>
                                    <m:r>
                                      <a:rPr lang="en-GB" sz="1400" b="0" i="1" smtClean="0">
                                        <a:latin typeface="Cambria Math"/>
                                      </a:rPr>
                                      <m:t>7</m:t>
                                    </m:r>
                                  </m:num>
                                  <m:den>
                                    <m:r>
                                      <a:rPr lang="en-GB" sz="1400" b="0" i="1" smtClean="0">
                                        <a:latin typeface="Cambria Math"/>
                                      </a:rPr>
                                      <m:t>16</m:t>
                                    </m:r>
                                  </m:den>
                                </m:f>
                              </m:oMath>
                            </m:oMathPara>
                          </a14:m>
                          <a:endParaRPr lang="en-GB" sz="1400" dirty="0"/>
                        </a:p>
                      </a:txBody>
                      <a:tcPr/>
                    </a:tc>
                  </a:tr>
                </a:tbl>
              </a:graphicData>
            </a:graphic>
          </p:graphicFrame>
        </mc:Choice>
        <mc:Fallback xmlns="">
          <p:graphicFrame>
            <p:nvGraphicFramePr>
              <p:cNvPr id="64" name="Table 63"/>
              <p:cNvGraphicFramePr>
                <a:graphicFrameLocks noGrp="1"/>
              </p:cNvGraphicFramePr>
              <p:nvPr>
                <p:extLst>
                  <p:ext uri="{D42A27DB-BD31-4B8C-83A1-F6EECF244321}">
                    <p14:modId xmlns:p14="http://schemas.microsoft.com/office/powerpoint/2010/main" val="102465941"/>
                  </p:ext>
                </p:extLst>
              </p:nvPr>
            </p:nvGraphicFramePr>
            <p:xfrm>
              <a:off x="440786" y="4570950"/>
              <a:ext cx="1482090" cy="1479677"/>
            </p:xfrm>
            <a:graphic>
              <a:graphicData uri="http://schemas.openxmlformats.org/drawingml/2006/table">
                <a:tbl>
                  <a:tblPr firstRow="1" bandRow="1">
                    <a:tableStyleId>{5940675A-B579-460E-94D1-54222C63F5DA}</a:tableStyleId>
                  </a:tblPr>
                  <a:tblGrid>
                    <a:gridCol w="494030"/>
                    <a:gridCol w="494030"/>
                    <a:gridCol w="494030"/>
                  </a:tblGrid>
                  <a:tr h="496570">
                    <a:tc>
                      <a:txBody>
                        <a:bodyPr/>
                        <a:lstStyle/>
                        <a:p>
                          <a:endParaRPr lang="en-US"/>
                        </a:p>
                      </a:txBody>
                      <a:tcPr>
                        <a:blipFill rotWithShape="1">
                          <a:blip r:embed="rId5"/>
                          <a:stretch>
                            <a:fillRect t="-1220" r="-201235" b="-197561"/>
                          </a:stretch>
                        </a:blipFill>
                      </a:tcPr>
                    </a:tc>
                    <a:tc>
                      <a:txBody>
                        <a:bodyPr/>
                        <a:lstStyle/>
                        <a:p>
                          <a:endParaRPr lang="en-US"/>
                        </a:p>
                      </a:txBody>
                      <a:tcPr>
                        <a:blipFill rotWithShape="1">
                          <a:blip r:embed="rId5"/>
                          <a:stretch>
                            <a:fillRect l="-100000" t="-1220" r="-101235" b="-197561"/>
                          </a:stretch>
                        </a:blipFill>
                      </a:tcPr>
                    </a:tc>
                    <a:tc>
                      <a:txBody>
                        <a:bodyPr/>
                        <a:lstStyle/>
                        <a:p>
                          <a:endParaRPr lang="en-US"/>
                        </a:p>
                      </a:txBody>
                      <a:tcPr>
                        <a:blipFill rotWithShape="1">
                          <a:blip r:embed="rId5"/>
                          <a:stretch>
                            <a:fillRect l="-200000" t="-1220" r="-1235" b="-197561"/>
                          </a:stretch>
                        </a:blipFill>
                      </a:tcPr>
                    </a:tc>
                  </a:tr>
                  <a:tr h="490855">
                    <a:tc>
                      <a:txBody>
                        <a:bodyPr/>
                        <a:lstStyle/>
                        <a:p>
                          <a:endParaRPr lang="en-US"/>
                        </a:p>
                      </a:txBody>
                      <a:tcPr>
                        <a:blipFill rotWithShape="1">
                          <a:blip r:embed="rId5"/>
                          <a:stretch>
                            <a:fillRect t="-103750" r="-201235" b="-102500"/>
                          </a:stretch>
                        </a:blipFill>
                      </a:tcPr>
                    </a:tc>
                    <a:tc>
                      <a:txBody>
                        <a:bodyPr/>
                        <a:lstStyle/>
                        <a:p>
                          <a:endParaRPr lang="en-US"/>
                        </a:p>
                      </a:txBody>
                      <a:tcPr>
                        <a:blipFill rotWithShape="1">
                          <a:blip r:embed="rId5"/>
                          <a:stretch>
                            <a:fillRect l="-100000" t="-103750" r="-101235" b="-102500"/>
                          </a:stretch>
                        </a:blipFill>
                      </a:tcPr>
                    </a:tc>
                    <a:tc>
                      <a:txBody>
                        <a:bodyPr/>
                        <a:lstStyle/>
                        <a:p>
                          <a:endParaRPr lang="en-US"/>
                        </a:p>
                      </a:txBody>
                      <a:tcPr>
                        <a:blipFill rotWithShape="1">
                          <a:blip r:embed="rId5"/>
                          <a:stretch>
                            <a:fillRect l="-200000" t="-103750" r="-1235" b="-102500"/>
                          </a:stretch>
                        </a:blipFill>
                      </a:tcPr>
                    </a:tc>
                  </a:tr>
                  <a:tr h="492252">
                    <a:tc>
                      <a:txBody>
                        <a:bodyPr/>
                        <a:lstStyle/>
                        <a:p>
                          <a:endParaRPr lang="en-US"/>
                        </a:p>
                      </a:txBody>
                      <a:tcPr>
                        <a:blipFill rotWithShape="1">
                          <a:blip r:embed="rId5"/>
                          <a:stretch>
                            <a:fillRect t="-201235" r="-201235" b="-1235"/>
                          </a:stretch>
                        </a:blipFill>
                      </a:tcPr>
                    </a:tc>
                    <a:tc>
                      <a:txBody>
                        <a:bodyPr/>
                        <a:lstStyle/>
                        <a:p>
                          <a:endParaRPr lang="en-US"/>
                        </a:p>
                      </a:txBody>
                      <a:tcPr>
                        <a:blipFill rotWithShape="1">
                          <a:blip r:embed="rId5"/>
                          <a:stretch>
                            <a:fillRect l="-100000" t="-201235" r="-101235" b="-1235"/>
                          </a:stretch>
                        </a:blipFill>
                      </a:tcPr>
                    </a:tc>
                    <a:tc>
                      <a:txBody>
                        <a:bodyPr/>
                        <a:lstStyle/>
                        <a:p>
                          <a:endParaRPr lang="en-US"/>
                        </a:p>
                      </a:txBody>
                      <a:tcPr>
                        <a:blipFill rotWithShape="1">
                          <a:blip r:embed="rId5"/>
                          <a:stretch>
                            <a:fillRect l="-200000" t="-201235" r="-1235" b="-1235"/>
                          </a:stretch>
                        </a:blipFill>
                      </a:tcPr>
                    </a:tc>
                  </a:tr>
                </a:tbl>
              </a:graphicData>
            </a:graphic>
          </p:graphicFrame>
        </mc:Fallback>
      </mc:AlternateContent>
      <p:sp>
        <p:nvSpPr>
          <p:cNvPr id="65" name="Rectangle 64"/>
          <p:cNvSpPr/>
          <p:nvPr/>
        </p:nvSpPr>
        <p:spPr>
          <a:xfrm>
            <a:off x="39160" y="359079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66" name="Rectangle 65"/>
          <p:cNvSpPr/>
          <p:nvPr/>
        </p:nvSpPr>
        <p:spPr>
          <a:xfrm>
            <a:off x="39160" y="457655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4</a:t>
            </a:r>
            <a:endParaRPr lang="en-GB" dirty="0"/>
          </a:p>
        </p:txBody>
      </p:sp>
      <p:sp>
        <p:nvSpPr>
          <p:cNvPr id="63" name="Rectangle 62"/>
          <p:cNvSpPr/>
          <p:nvPr/>
        </p:nvSpPr>
        <p:spPr>
          <a:xfrm>
            <a:off x="442314" y="4560985"/>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7" name="Rectangle 66"/>
          <p:cNvSpPr/>
          <p:nvPr/>
        </p:nvSpPr>
        <p:spPr>
          <a:xfrm>
            <a:off x="442313" y="5076371"/>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8" name="Rectangle 67"/>
          <p:cNvSpPr/>
          <p:nvPr/>
        </p:nvSpPr>
        <p:spPr>
          <a:xfrm>
            <a:off x="1427053" y="4560985"/>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69" name="Rectangle 68"/>
          <p:cNvSpPr/>
          <p:nvPr/>
        </p:nvSpPr>
        <p:spPr>
          <a:xfrm>
            <a:off x="1427052" y="5076371"/>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0" name="Rectangle 69"/>
          <p:cNvSpPr/>
          <p:nvPr/>
        </p:nvSpPr>
        <p:spPr>
          <a:xfrm>
            <a:off x="1427052" y="5578144"/>
            <a:ext cx="492183" cy="452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71" name="TextBox 70"/>
          <p:cNvSpPr txBox="1"/>
          <p:nvPr/>
        </p:nvSpPr>
        <p:spPr>
          <a:xfrm>
            <a:off x="20186" y="6030965"/>
            <a:ext cx="3113078" cy="830997"/>
          </a:xfrm>
          <a:prstGeom prst="rect">
            <a:avLst/>
          </a:prstGeom>
          <a:noFill/>
        </p:spPr>
        <p:txBody>
          <a:bodyPr wrap="square" rtlCol="0">
            <a:spAutoFit/>
          </a:bodyPr>
          <a:lstStyle/>
          <a:p>
            <a:r>
              <a:rPr lang="en-GB" sz="1600" dirty="0" smtClean="0"/>
              <a:t>Complete the magic square (where the total of each row, column and long diagonal is the same).</a:t>
            </a:r>
            <a:endParaRPr lang="en-GB" sz="1600" dirty="0"/>
          </a:p>
        </p:txBody>
      </p:sp>
      <p:sp>
        <p:nvSpPr>
          <p:cNvPr id="72" name="Rectangle 71"/>
          <p:cNvSpPr/>
          <p:nvPr/>
        </p:nvSpPr>
        <p:spPr>
          <a:xfrm>
            <a:off x="92431" y="38793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73" name="Rectangle 72"/>
          <p:cNvSpPr/>
          <p:nvPr/>
        </p:nvSpPr>
        <p:spPr>
          <a:xfrm>
            <a:off x="92431" y="420016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74" name="Rectangle 73"/>
          <p:cNvSpPr/>
          <p:nvPr/>
        </p:nvSpPr>
        <p:spPr>
          <a:xfrm>
            <a:off x="2729413" y="385284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75" name="Rectangle 74"/>
          <p:cNvSpPr/>
          <p:nvPr/>
        </p:nvSpPr>
        <p:spPr>
          <a:xfrm>
            <a:off x="2729413" y="417365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76" name="Rectangle 75"/>
          <p:cNvSpPr/>
          <p:nvPr/>
        </p:nvSpPr>
        <p:spPr>
          <a:xfrm>
            <a:off x="5032826" y="130387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77" name="Rectangle 76"/>
          <p:cNvSpPr/>
          <p:nvPr/>
        </p:nvSpPr>
        <p:spPr>
          <a:xfrm>
            <a:off x="6804248" y="131330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78" name="Rectangle 77"/>
          <p:cNvSpPr/>
          <p:nvPr/>
        </p:nvSpPr>
        <p:spPr>
          <a:xfrm>
            <a:off x="5032826" y="159170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p:sp>
        <p:nvSpPr>
          <p:cNvPr id="79" name="Rectangle 78"/>
          <p:cNvSpPr/>
          <p:nvPr/>
        </p:nvSpPr>
        <p:spPr>
          <a:xfrm>
            <a:off x="6066171" y="1295399"/>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0" name="Rectangle 79"/>
          <p:cNvSpPr/>
          <p:nvPr/>
        </p:nvSpPr>
        <p:spPr>
          <a:xfrm>
            <a:off x="6066171" y="1631321"/>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1" name="Rectangle 80"/>
          <p:cNvSpPr/>
          <p:nvPr/>
        </p:nvSpPr>
        <p:spPr>
          <a:xfrm>
            <a:off x="7956376" y="1282312"/>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2" name="Rectangle 81"/>
          <p:cNvSpPr/>
          <p:nvPr/>
        </p:nvSpPr>
        <p:spPr>
          <a:xfrm>
            <a:off x="2449736" y="456843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5</a:t>
            </a:r>
            <a:endParaRPr lang="en-GB" dirty="0"/>
          </a:p>
        </p:txBody>
      </p:sp>
      <mc:AlternateContent xmlns:mc="http://schemas.openxmlformats.org/markup-compatibility/2006" xmlns:a14="http://schemas.microsoft.com/office/drawing/2010/main">
        <mc:Choice Requires="a14">
          <p:sp>
            <p:nvSpPr>
              <p:cNvPr id="83" name="TextBox 82"/>
              <p:cNvSpPr txBox="1"/>
              <p:nvPr/>
            </p:nvSpPr>
            <p:spPr>
              <a:xfrm>
                <a:off x="2720876" y="4492234"/>
                <a:ext cx="2744684" cy="1591974"/>
              </a:xfrm>
              <a:prstGeom prst="rect">
                <a:avLst/>
              </a:prstGeom>
              <a:noFill/>
            </p:spPr>
            <p:txBody>
              <a:bodyPr wrap="square" rtlCol="0">
                <a:spAutoFit/>
              </a:bodyPr>
              <a:lstStyle/>
              <a:p>
                <a:r>
                  <a:rPr lang="en-GB" dirty="0" smtClean="0"/>
                  <a:t>Calculate:</a:t>
                </a:r>
              </a:p>
              <a:p>
                <a14:m>
                  <m:oMath xmlns:m="http://schemas.openxmlformats.org/officeDocument/2006/math">
                    <m:f>
                      <m:fPr>
                        <m:ctrlPr>
                          <a:rPr lang="en-GB" b="0" i="1" smtClean="0">
                            <a:latin typeface="Cambria Math"/>
                          </a:rPr>
                        </m:ctrlPr>
                      </m:fPr>
                      <m:num>
                        <m:r>
                          <a:rPr lang="en-GB" b="0" i="1" smtClean="0">
                            <a:latin typeface="Cambria Math"/>
                          </a:rPr>
                          <m:t>2</m:t>
                        </m:r>
                      </m:num>
                      <m:den>
                        <m:r>
                          <a:rPr lang="en-GB" b="0" i="1" smtClean="0">
                            <a:latin typeface="Cambria Math"/>
                          </a:rPr>
                          <m:t>3</m:t>
                        </m:r>
                      </m:den>
                    </m:f>
                    <m:r>
                      <a:rPr lang="en-GB" b="0" i="1" smtClean="0">
                        <a:latin typeface="Cambria Math"/>
                      </a:rPr>
                      <m:t>−</m:t>
                    </m:r>
                    <m:d>
                      <m:dPr>
                        <m:ctrlPr>
                          <a:rPr lang="en-GB" b="0" i="1" smtClean="0">
                            <a:latin typeface="Cambria Math"/>
                          </a:rPr>
                        </m:ctrlPr>
                      </m:dPr>
                      <m:e>
                        <m:f>
                          <m:fPr>
                            <m:ctrlPr>
                              <a:rPr lang="en-GB" b="0" i="1" smtClean="0">
                                <a:latin typeface="Cambria Math"/>
                              </a:rPr>
                            </m:ctrlPr>
                          </m:fPr>
                          <m:num>
                            <m:r>
                              <a:rPr lang="en-GB" b="0" i="1" smtClean="0">
                                <a:latin typeface="Cambria Math"/>
                              </a:rPr>
                              <m:t>1</m:t>
                            </m:r>
                          </m:num>
                          <m:den>
                            <m:r>
                              <a:rPr lang="en-GB" b="0" i="1" smtClean="0">
                                <a:latin typeface="Cambria Math"/>
                              </a:rPr>
                              <m:t>4</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5</m:t>
                            </m:r>
                          </m:den>
                        </m:f>
                      </m:e>
                    </m:d>
                    <m:r>
                      <a:rPr lang="en-GB" b="0" i="1" smtClean="0">
                        <a:latin typeface="Cambria Math"/>
                      </a:rPr>
                      <m:t>=</m:t>
                    </m:r>
                    <m:f>
                      <m:fPr>
                        <m:ctrlPr>
                          <a:rPr lang="en-GB" b="1" i="1" smtClean="0">
                            <a:latin typeface="Cambria Math"/>
                          </a:rPr>
                        </m:ctrlPr>
                      </m:fPr>
                      <m:num>
                        <m:r>
                          <a:rPr lang="en-GB" b="1" i="1" smtClean="0">
                            <a:latin typeface="Cambria Math"/>
                          </a:rPr>
                          <m:t>𝟏𝟑</m:t>
                        </m:r>
                      </m:num>
                      <m:den>
                        <m:r>
                          <a:rPr lang="en-GB" b="1" i="1" smtClean="0">
                            <a:latin typeface="Cambria Math"/>
                          </a:rPr>
                          <m:t>𝟔𝟎</m:t>
                        </m:r>
                      </m:den>
                    </m:f>
                  </m:oMath>
                </a14:m>
                <a:r>
                  <a:rPr lang="en-GB" b="1" dirty="0" smtClean="0"/>
                  <a:t> </a:t>
                </a:r>
              </a:p>
              <a:p>
                <a14:m>
                  <m:oMath xmlns:m="http://schemas.openxmlformats.org/officeDocument/2006/math">
                    <m:f>
                      <m:fPr>
                        <m:ctrlPr>
                          <a:rPr lang="en-GB" b="0" i="1" smtClean="0">
                            <a:latin typeface="Cambria Math"/>
                          </a:rPr>
                        </m:ctrlPr>
                      </m:fPr>
                      <m:num>
                        <m:r>
                          <a:rPr lang="en-GB" b="0" i="1" smtClean="0">
                            <a:latin typeface="Cambria Math"/>
                          </a:rPr>
                          <m:t>8</m:t>
                        </m:r>
                      </m:num>
                      <m:den>
                        <m:r>
                          <a:rPr lang="en-GB" b="0" i="1" smtClean="0">
                            <a:latin typeface="Cambria Math"/>
                          </a:rPr>
                          <m:t>37</m:t>
                        </m:r>
                      </m:den>
                    </m:f>
                    <m:r>
                      <a:rPr lang="en-GB" b="0" i="1" smtClean="0">
                        <a:latin typeface="Cambria Math"/>
                      </a:rPr>
                      <m:t>−</m:t>
                    </m:r>
                    <m:f>
                      <m:fPr>
                        <m:ctrlPr>
                          <a:rPr lang="en-GB" b="0" i="1" smtClean="0">
                            <a:latin typeface="Cambria Math"/>
                          </a:rPr>
                        </m:ctrlPr>
                      </m:fPr>
                      <m:num>
                        <m:r>
                          <a:rPr lang="en-GB" b="0" i="1" smtClean="0">
                            <a:latin typeface="Cambria Math"/>
                          </a:rPr>
                          <m:t>3</m:t>
                        </m:r>
                      </m:num>
                      <m:den>
                        <m:r>
                          <a:rPr lang="en-GB" b="0" i="1" smtClean="0">
                            <a:latin typeface="Cambria Math"/>
                          </a:rPr>
                          <m:t>49</m:t>
                        </m:r>
                      </m:den>
                    </m:f>
                    <m:r>
                      <a:rPr lang="en-GB" b="0" i="1" smtClean="0">
                        <a:latin typeface="Cambria Math"/>
                      </a:rPr>
                      <m:t>=</m:t>
                    </m:r>
                    <m:f>
                      <m:fPr>
                        <m:ctrlPr>
                          <a:rPr lang="en-GB" b="1" i="1" smtClean="0">
                            <a:latin typeface="Cambria Math"/>
                          </a:rPr>
                        </m:ctrlPr>
                      </m:fPr>
                      <m:num>
                        <m:r>
                          <a:rPr lang="en-GB" b="1" i="1" smtClean="0">
                            <a:latin typeface="Cambria Math"/>
                          </a:rPr>
                          <m:t>𝟐𝟖𝟏</m:t>
                        </m:r>
                      </m:num>
                      <m:den>
                        <m:r>
                          <a:rPr lang="en-GB" b="1" i="1" smtClean="0">
                            <a:latin typeface="Cambria Math"/>
                          </a:rPr>
                          <m:t>𝟏𝟖𝟏𝟑</m:t>
                        </m:r>
                      </m:den>
                    </m:f>
                  </m:oMath>
                </a14:m>
                <a:r>
                  <a:rPr lang="en-GB" dirty="0" smtClean="0"/>
                  <a:t> </a:t>
                </a:r>
              </a:p>
              <a:p>
                <a14:m>
                  <m:oMath xmlns:m="http://schemas.openxmlformats.org/officeDocument/2006/math">
                    <m:d>
                      <m:dPr>
                        <m:ctrlPr>
                          <a:rPr lang="en-GB" b="0" i="1" smtClean="0">
                            <a:latin typeface="Cambria Math"/>
                          </a:rPr>
                        </m:ctrlPr>
                      </m:dPr>
                      <m:e>
                        <m:f>
                          <m:fPr>
                            <m:ctrlPr>
                              <a:rPr lang="en-GB" b="0" i="1" smtClean="0">
                                <a:latin typeface="Cambria Math"/>
                              </a:rPr>
                            </m:ctrlPr>
                          </m:fPr>
                          <m:num>
                            <m:r>
                              <a:rPr lang="en-GB" b="0" i="1" smtClean="0">
                                <a:latin typeface="Cambria Math"/>
                              </a:rPr>
                              <m:t>4</m:t>
                            </m:r>
                          </m:num>
                          <m:den>
                            <m:r>
                              <a:rPr lang="en-GB" b="0" i="1" smtClean="0">
                                <a:latin typeface="Cambria Math"/>
                              </a:rPr>
                              <m:t>9</m:t>
                            </m:r>
                          </m:den>
                        </m:f>
                        <m:r>
                          <a:rPr lang="en-GB" b="0" i="1" smtClean="0">
                            <a:latin typeface="Cambria Math"/>
                          </a:rPr>
                          <m:t>−</m:t>
                        </m:r>
                        <m:f>
                          <m:fPr>
                            <m:ctrlPr>
                              <a:rPr lang="en-GB" b="0" i="1" smtClean="0">
                                <a:latin typeface="Cambria Math"/>
                              </a:rPr>
                            </m:ctrlPr>
                          </m:fPr>
                          <m:num>
                            <m:r>
                              <a:rPr lang="en-GB" b="0" i="1" smtClean="0">
                                <a:latin typeface="Cambria Math"/>
                              </a:rPr>
                              <m:t>2</m:t>
                            </m:r>
                          </m:num>
                          <m:den>
                            <m:r>
                              <a:rPr lang="en-GB" b="0" i="1" smtClean="0">
                                <a:latin typeface="Cambria Math"/>
                              </a:rPr>
                              <m:t>7</m:t>
                            </m:r>
                          </m:den>
                        </m:f>
                      </m:e>
                    </m:d>
                    <m:r>
                      <a:rPr lang="en-GB" b="0" i="1" smtClean="0">
                        <a:latin typeface="Cambria Math"/>
                      </a:rPr>
                      <m:t>−</m:t>
                    </m:r>
                    <m:d>
                      <m:dPr>
                        <m:ctrlPr>
                          <a:rPr lang="en-GB" b="0" i="1" smtClean="0">
                            <a:latin typeface="Cambria Math"/>
                          </a:rPr>
                        </m:ctrlPr>
                      </m:dPr>
                      <m:e>
                        <m:f>
                          <m:fPr>
                            <m:ctrlPr>
                              <a:rPr lang="en-GB" b="0" i="1" smtClean="0">
                                <a:latin typeface="Cambria Math"/>
                              </a:rPr>
                            </m:ctrlPr>
                          </m:fPr>
                          <m:num>
                            <m:r>
                              <a:rPr lang="en-GB" b="0" i="1" smtClean="0">
                                <a:latin typeface="Cambria Math"/>
                              </a:rPr>
                              <m:t>8</m:t>
                            </m:r>
                          </m:num>
                          <m:den>
                            <m:r>
                              <a:rPr lang="en-GB" b="0" i="1" smtClean="0">
                                <a:latin typeface="Cambria Math"/>
                              </a:rPr>
                              <m:t>7</m:t>
                            </m:r>
                          </m:den>
                        </m:f>
                        <m:r>
                          <a:rPr lang="en-GB" b="0" i="1" smtClean="0">
                            <a:latin typeface="Cambria Math"/>
                          </a:rPr>
                          <m:t>−</m:t>
                        </m:r>
                        <m:f>
                          <m:fPr>
                            <m:ctrlPr>
                              <a:rPr lang="en-GB" b="0" i="1" smtClean="0">
                                <a:latin typeface="Cambria Math"/>
                              </a:rPr>
                            </m:ctrlPr>
                          </m:fPr>
                          <m:num>
                            <m:r>
                              <a:rPr lang="en-GB" b="0" i="1" smtClean="0">
                                <a:latin typeface="Cambria Math"/>
                              </a:rPr>
                              <m:t>2</m:t>
                            </m:r>
                          </m:num>
                          <m:den>
                            <m:r>
                              <a:rPr lang="en-GB" b="0" i="1" smtClean="0">
                                <a:latin typeface="Cambria Math"/>
                              </a:rPr>
                              <m:t>9</m:t>
                            </m:r>
                          </m:den>
                        </m:f>
                      </m:e>
                    </m:d>
                    <m:r>
                      <a:rPr lang="en-GB" b="0" i="1" smtClean="0">
                        <a:latin typeface="Cambria Math"/>
                      </a:rPr>
                      <m:t>=</m:t>
                    </m:r>
                    <m:r>
                      <a:rPr lang="en-GB" b="1" i="1" smtClean="0">
                        <a:latin typeface="Cambria Math"/>
                      </a:rPr>
                      <m:t>−</m:t>
                    </m:r>
                    <m:f>
                      <m:fPr>
                        <m:ctrlPr>
                          <a:rPr lang="en-GB" b="1" i="1" smtClean="0">
                            <a:latin typeface="Cambria Math"/>
                          </a:rPr>
                        </m:ctrlPr>
                      </m:fPr>
                      <m:num>
                        <m:r>
                          <a:rPr lang="en-GB" b="1" i="1" smtClean="0">
                            <a:latin typeface="Cambria Math"/>
                          </a:rPr>
                          <m:t>𝟏𝟔</m:t>
                        </m:r>
                      </m:num>
                      <m:den>
                        <m:r>
                          <a:rPr lang="en-GB" b="1" i="1" smtClean="0">
                            <a:latin typeface="Cambria Math"/>
                          </a:rPr>
                          <m:t>𝟐𝟏</m:t>
                        </m:r>
                      </m:den>
                    </m:f>
                  </m:oMath>
                </a14:m>
                <a:r>
                  <a:rPr lang="en-GB" dirty="0" smtClean="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2720876" y="4492234"/>
                <a:ext cx="2744684" cy="1591974"/>
              </a:xfrm>
              <a:prstGeom prst="rect">
                <a:avLst/>
              </a:prstGeom>
              <a:blipFill rotWithShape="1">
                <a:blip r:embed="rId6"/>
                <a:stretch>
                  <a:fillRect l="-1774" t="-1916"/>
                </a:stretch>
              </a:blipFill>
            </p:spPr>
            <p:txBody>
              <a:bodyPr/>
              <a:lstStyle/>
              <a:p>
                <a:r>
                  <a:rPr lang="en-GB">
                    <a:noFill/>
                  </a:rPr>
                  <a:t> </a:t>
                </a:r>
              </a:p>
            </p:txBody>
          </p:sp>
        </mc:Fallback>
      </mc:AlternateContent>
      <p:sp>
        <p:nvSpPr>
          <p:cNvPr id="84" name="TextBox 83"/>
          <p:cNvSpPr txBox="1"/>
          <p:nvPr/>
        </p:nvSpPr>
        <p:spPr>
          <a:xfrm>
            <a:off x="5685170" y="68730"/>
            <a:ext cx="3384376" cy="461665"/>
          </a:xfrm>
          <a:prstGeom prst="rect">
            <a:avLst/>
          </a:prstGeom>
          <a:noFill/>
        </p:spPr>
        <p:txBody>
          <a:bodyPr wrap="square" rtlCol="0">
            <a:spAutoFit/>
          </a:bodyPr>
          <a:lstStyle/>
          <a:p>
            <a:pPr algn="r"/>
            <a:r>
              <a:rPr lang="en-GB" sz="2400" b="1" dirty="0" smtClean="0">
                <a:solidFill>
                  <a:schemeClr val="bg1"/>
                </a:solidFill>
              </a:rPr>
              <a:t>No calculators!</a:t>
            </a:r>
            <a:endParaRPr lang="en-GB" sz="2400" b="1" dirty="0">
              <a:solidFill>
                <a:schemeClr val="bg1"/>
              </a:solidFill>
            </a:endParaRPr>
          </a:p>
        </p:txBody>
      </p:sp>
      <p:sp>
        <p:nvSpPr>
          <p:cNvPr id="85" name="Rectangle 84"/>
          <p:cNvSpPr/>
          <p:nvPr/>
        </p:nvSpPr>
        <p:spPr>
          <a:xfrm>
            <a:off x="4158679" y="4813299"/>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6" name="Rectangle 85"/>
          <p:cNvSpPr/>
          <p:nvPr/>
        </p:nvSpPr>
        <p:spPr>
          <a:xfrm>
            <a:off x="3782913" y="5222238"/>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87" name="Rectangle 86"/>
          <p:cNvSpPr/>
          <p:nvPr/>
        </p:nvSpPr>
        <p:spPr>
          <a:xfrm>
            <a:off x="4788065" y="5613329"/>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cxnSp>
        <p:nvCxnSpPr>
          <p:cNvPr id="89" name="Straight Connector 88"/>
          <p:cNvCxnSpPr/>
          <p:nvPr/>
        </p:nvCxnSpPr>
        <p:spPr>
          <a:xfrm>
            <a:off x="-12700" y="4530334"/>
            <a:ext cx="4788065"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2267744" y="4711952"/>
            <a:ext cx="0" cy="1372256"/>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267744" y="6085768"/>
            <a:ext cx="865520" cy="0"/>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flipV="1">
            <a:off x="3133264" y="6085768"/>
            <a:ext cx="0" cy="772232"/>
          </a:xfrm>
          <a:prstGeom prst="line">
            <a:avLst/>
          </a:prstGeom>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2428165" y="489854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a</a:t>
            </a:r>
            <a:endParaRPr lang="en-GB" dirty="0"/>
          </a:p>
        </p:txBody>
      </p:sp>
      <p:sp>
        <p:nvSpPr>
          <p:cNvPr id="103" name="Rectangle 102"/>
          <p:cNvSpPr/>
          <p:nvPr/>
        </p:nvSpPr>
        <p:spPr>
          <a:xfrm>
            <a:off x="2412664" y="529693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b</a:t>
            </a:r>
            <a:endParaRPr lang="en-GB" dirty="0"/>
          </a:p>
        </p:txBody>
      </p:sp>
      <p:sp>
        <p:nvSpPr>
          <p:cNvPr id="104" name="Rectangle 103"/>
          <p:cNvSpPr/>
          <p:nvPr/>
        </p:nvSpPr>
        <p:spPr>
          <a:xfrm>
            <a:off x="2428165" y="567428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c</a:t>
            </a:r>
            <a:endParaRPr lang="en-GB" dirty="0"/>
          </a:p>
        </p:txBody>
      </p:sp>
      <mc:AlternateContent xmlns:mc="http://schemas.openxmlformats.org/markup-compatibility/2006" xmlns:a14="http://schemas.microsoft.com/office/drawing/2010/main">
        <mc:Choice Requires="a14">
          <p:sp>
            <p:nvSpPr>
              <p:cNvPr id="105" name="TextBox 104"/>
              <p:cNvSpPr txBox="1"/>
              <p:nvPr/>
            </p:nvSpPr>
            <p:spPr>
              <a:xfrm>
                <a:off x="3409673" y="6085768"/>
                <a:ext cx="1890787" cy="492955"/>
              </a:xfrm>
              <a:prstGeom prst="rect">
                <a:avLst/>
              </a:prstGeom>
              <a:noFill/>
            </p:spPr>
            <p:txBody>
              <a:bodyPr wrap="square" rtlCol="0">
                <a:spAutoFit/>
              </a:bodyPr>
              <a:lstStyle/>
              <a:p>
                <a14:m>
                  <m:oMath xmlns:m="http://schemas.openxmlformats.org/officeDocument/2006/math">
                    <m:f>
                      <m:fPr>
                        <m:ctrlPr>
                          <a:rPr lang="en-GB" b="0" i="1" smtClean="0">
                            <a:latin typeface="Cambria Math"/>
                          </a:rPr>
                        </m:ctrlPr>
                      </m:fPr>
                      <m:num>
                        <m:r>
                          <a:rPr lang="en-GB" b="0" i="1" smtClean="0">
                            <a:latin typeface="Cambria Math"/>
                          </a:rPr>
                          <m:t>1</m:t>
                        </m:r>
                      </m:num>
                      <m:den>
                        <m:r>
                          <a:rPr lang="en-GB" b="0" i="1" smtClean="0">
                            <a:latin typeface="Cambria Math"/>
                          </a:rPr>
                          <m:t>3</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8</m:t>
                        </m:r>
                      </m:den>
                    </m:f>
                    <m:r>
                      <a:rPr lang="en-GB" b="0" i="1" smtClean="0">
                        <a:latin typeface="Cambria Math"/>
                      </a:rPr>
                      <m:t>+</m:t>
                    </m:r>
                    <m:f>
                      <m:fPr>
                        <m:ctrlPr>
                          <a:rPr lang="en-GB" b="0" i="1" smtClean="0">
                            <a:latin typeface="Cambria Math"/>
                          </a:rPr>
                        </m:ctrlPr>
                      </m:fPr>
                      <m:num>
                        <m:r>
                          <a:rPr lang="en-GB" b="0" i="1" smtClean="0">
                            <a:latin typeface="Cambria Math"/>
                          </a:rPr>
                          <m:t>1</m:t>
                        </m:r>
                      </m:num>
                      <m:den>
                        <m:r>
                          <a:rPr lang="en-GB" b="0" i="1" smtClean="0">
                            <a:latin typeface="Cambria Math"/>
                          </a:rPr>
                          <m:t>27</m:t>
                        </m:r>
                      </m:den>
                    </m:f>
                    <m:r>
                      <a:rPr lang="en-GB" b="0" i="1" smtClean="0">
                        <a:latin typeface="Cambria Math"/>
                      </a:rPr>
                      <m:t>=</m:t>
                    </m:r>
                    <m:f>
                      <m:fPr>
                        <m:ctrlPr>
                          <a:rPr lang="en-GB" b="1" i="1" smtClean="0">
                            <a:latin typeface="Cambria Math"/>
                          </a:rPr>
                        </m:ctrlPr>
                      </m:fPr>
                      <m:num>
                        <m:r>
                          <a:rPr lang="en-GB" b="1" i="1" smtClean="0">
                            <a:latin typeface="Cambria Math"/>
                          </a:rPr>
                          <m:t>𝟏𝟎𝟕</m:t>
                        </m:r>
                      </m:num>
                      <m:den>
                        <m:r>
                          <a:rPr lang="en-GB" b="1" i="1" smtClean="0">
                            <a:latin typeface="Cambria Math"/>
                          </a:rPr>
                          <m:t>𝟐𝟏𝟔</m:t>
                        </m:r>
                      </m:den>
                    </m:f>
                  </m:oMath>
                </a14:m>
                <a:r>
                  <a:rPr lang="en-GB" dirty="0" smtClean="0"/>
                  <a:t> </a:t>
                </a:r>
                <a:endParaRPr lang="en-GB" dirty="0"/>
              </a:p>
            </p:txBody>
          </p:sp>
        </mc:Choice>
        <mc:Fallback xmlns="">
          <p:sp>
            <p:nvSpPr>
              <p:cNvPr id="105" name="TextBox 104"/>
              <p:cNvSpPr txBox="1">
                <a:spLocks noRot="1" noChangeAspect="1" noMove="1" noResize="1" noEditPoints="1" noAdjustHandles="1" noChangeArrowheads="1" noChangeShapeType="1" noTextEdit="1"/>
              </p:cNvSpPr>
              <p:nvPr/>
            </p:nvSpPr>
            <p:spPr>
              <a:xfrm>
                <a:off x="3409673" y="6085768"/>
                <a:ext cx="1890787" cy="492955"/>
              </a:xfrm>
              <a:prstGeom prst="rect">
                <a:avLst/>
              </a:prstGeom>
              <a:blipFill rotWithShape="1">
                <a:blip r:embed="rId7"/>
                <a:stretch>
                  <a:fillRect b="-1235"/>
                </a:stretch>
              </a:blipFill>
            </p:spPr>
            <p:txBody>
              <a:bodyPr/>
              <a:lstStyle/>
              <a:p>
                <a:r>
                  <a:rPr lang="en-GB">
                    <a:noFill/>
                  </a:rPr>
                  <a:t> </a:t>
                </a:r>
              </a:p>
            </p:txBody>
          </p:sp>
        </mc:Fallback>
      </mc:AlternateContent>
      <p:sp>
        <p:nvSpPr>
          <p:cNvPr id="106" name="Rectangle 105"/>
          <p:cNvSpPr/>
          <p:nvPr/>
        </p:nvSpPr>
        <p:spPr>
          <a:xfrm>
            <a:off x="4694266" y="6127775"/>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cxnSp>
        <p:nvCxnSpPr>
          <p:cNvPr id="107" name="Straight Connector 106"/>
          <p:cNvCxnSpPr/>
          <p:nvPr/>
        </p:nvCxnSpPr>
        <p:spPr>
          <a:xfrm flipV="1">
            <a:off x="5313288" y="2761470"/>
            <a:ext cx="0" cy="3966363"/>
          </a:xfrm>
          <a:prstGeom prst="line">
            <a:avLst/>
          </a:prstGeom>
        </p:spPr>
        <p:style>
          <a:lnRef idx="1">
            <a:schemeClr val="dk1"/>
          </a:lnRef>
          <a:fillRef idx="0">
            <a:schemeClr val="dk1"/>
          </a:fillRef>
          <a:effectRef idx="0">
            <a:schemeClr val="dk1"/>
          </a:effectRef>
          <a:fontRef idx="minor">
            <a:schemeClr val="tx1"/>
          </a:fontRef>
        </p:style>
      </p:cxnSp>
      <p:sp>
        <p:nvSpPr>
          <p:cNvPr id="109" name="Rectangle 108"/>
          <p:cNvSpPr/>
          <p:nvPr/>
        </p:nvSpPr>
        <p:spPr>
          <a:xfrm>
            <a:off x="3177042" y="618485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d</a:t>
            </a:r>
            <a:endParaRPr lang="en-GB" dirty="0"/>
          </a:p>
        </p:txBody>
      </p:sp>
      <p:sp>
        <p:nvSpPr>
          <p:cNvPr id="111" name="Rectangle 110"/>
          <p:cNvSpPr/>
          <p:nvPr/>
        </p:nvSpPr>
        <p:spPr>
          <a:xfrm>
            <a:off x="2942786" y="2996952"/>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2" name="Rectangle 111"/>
          <p:cNvSpPr/>
          <p:nvPr/>
        </p:nvSpPr>
        <p:spPr>
          <a:xfrm>
            <a:off x="1612620" y="382270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3" name="Rectangle 112"/>
          <p:cNvSpPr/>
          <p:nvPr/>
        </p:nvSpPr>
        <p:spPr>
          <a:xfrm>
            <a:off x="1640848" y="416639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4" name="Rectangle 113"/>
          <p:cNvSpPr/>
          <p:nvPr/>
        </p:nvSpPr>
        <p:spPr>
          <a:xfrm>
            <a:off x="4457725" y="3815436"/>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
        <p:nvSpPr>
          <p:cNvPr id="115" name="Rectangle 114"/>
          <p:cNvSpPr/>
          <p:nvPr/>
        </p:nvSpPr>
        <p:spPr>
          <a:xfrm>
            <a:off x="4478365" y="417174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smtClean="0"/>
              <a:t>?</a:t>
            </a:r>
            <a:endParaRPr lang="en-GB" sz="2800" dirty="0"/>
          </a:p>
        </p:txBody>
      </p:sp>
    </p:spTree>
    <p:extLst>
      <p:ext uri="{BB962C8B-B14F-4D97-AF65-F5344CB8AC3E}">
        <p14:creationId xmlns:p14="http://schemas.microsoft.com/office/powerpoint/2010/main" val="2735823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4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5"/>
                                        </p:tgtEl>
                                      </p:cBhvr>
                                    </p:animEffect>
                                    <p:set>
                                      <p:cBhvr>
                                        <p:cTn id="6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6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4" restart="whenNotActive" fill="hold" evtFilter="cancelBubble" nodeType="interactiveSeq">
                <p:stCondLst>
                  <p:cond evt="onClick" delay="0">
                    <p:tgtEl>
                      <p:spTgt spid="6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7"/>
                                        </p:tgtEl>
                                      </p:cBhvr>
                                    </p:animEffect>
                                    <p:set>
                                      <p:cBhvr>
                                        <p:cTn id="7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80" restart="whenNotActive" fill="hold" evtFilter="cancelBubble" nodeType="interactiveSeq">
                <p:stCondLst>
                  <p:cond evt="onClick" delay="0">
                    <p:tgtEl>
                      <p:spTgt spid="6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8"/>
                                        </p:tgtEl>
                                      </p:cBhvr>
                                    </p:animEffect>
                                    <p:set>
                                      <p:cBhvr>
                                        <p:cTn id="8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6" restart="whenNotActive" fill="hold" evtFilter="cancelBubble" nodeType="interactiveSeq">
                <p:stCondLst>
                  <p:cond evt="onClick" delay="0">
                    <p:tgtEl>
                      <p:spTgt spid="6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9"/>
                                        </p:tgtEl>
                                      </p:cBhvr>
                                    </p:animEffect>
                                    <p:set>
                                      <p:cBhvr>
                                        <p:cTn id="9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92" restart="whenNotActive" fill="hold" evtFilter="cancelBubble" nodeType="interactiveSeq">
                <p:stCondLst>
                  <p:cond evt="onClick" delay="0">
                    <p:tgtEl>
                      <p:spTgt spid="7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98" restart="whenNotActive" fill="hold" evtFilter="cancelBubble" nodeType="interactiveSeq">
                <p:stCondLst>
                  <p:cond evt="onClick" delay="0">
                    <p:tgtEl>
                      <p:spTgt spid="7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9"/>
                                        </p:tgtEl>
                                      </p:cBhvr>
                                    </p:animEffect>
                                    <p:set>
                                      <p:cBhvr>
                                        <p:cTn id="103"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04" restart="whenNotActive" fill="hold" evtFilter="cancelBubble" nodeType="interactiveSeq">
                <p:stCondLst>
                  <p:cond evt="onClick" delay="0">
                    <p:tgtEl>
                      <p:spTgt spid="8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80"/>
                                        </p:tgtEl>
                                      </p:cBhvr>
                                    </p:animEffect>
                                    <p:set>
                                      <p:cBhvr>
                                        <p:cTn id="109"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0" restart="whenNotActive" fill="hold" evtFilter="cancelBubble" nodeType="interactiveSeq">
                <p:stCondLst>
                  <p:cond evt="onClick" delay="0">
                    <p:tgtEl>
                      <p:spTgt spid="8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81"/>
                                        </p:tgtEl>
                                      </p:cBhvr>
                                    </p:animEffect>
                                    <p:set>
                                      <p:cBhvr>
                                        <p:cTn id="115"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16" restart="whenNotActive" fill="hold" evtFilter="cancelBubble" nodeType="interactiveSeq">
                <p:stCondLst>
                  <p:cond evt="onClick" delay="0">
                    <p:tgtEl>
                      <p:spTgt spid="85"/>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5"/>
                                        </p:tgtEl>
                                      </p:cBhvr>
                                    </p:animEffect>
                                    <p:set>
                                      <p:cBhvr>
                                        <p:cTn id="121"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8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6"/>
                                        </p:tgtEl>
                                      </p:cBhvr>
                                    </p:animEffect>
                                    <p:set>
                                      <p:cBhvr>
                                        <p:cTn id="12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28" restart="whenNotActive" fill="hold" evtFilter="cancelBubble" nodeType="interactiveSeq">
                <p:stCondLst>
                  <p:cond evt="onClick" delay="0">
                    <p:tgtEl>
                      <p:spTgt spid="8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87"/>
                                        </p:tgtEl>
                                      </p:cBhvr>
                                    </p:animEffect>
                                    <p:set>
                                      <p:cBhvr>
                                        <p:cTn id="133"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34" restart="whenNotActive" fill="hold" evtFilter="cancelBubble" nodeType="interactiveSeq">
                <p:stCondLst>
                  <p:cond evt="onClick" delay="0">
                    <p:tgtEl>
                      <p:spTgt spid="10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06"/>
                                        </p:tgtEl>
                                      </p:cBhvr>
                                    </p:animEffect>
                                    <p:set>
                                      <p:cBhvr>
                                        <p:cTn id="139"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0" restart="whenNotActive" fill="hold" evtFilter="cancelBubble" nodeType="interactiveSeq">
                <p:stCondLst>
                  <p:cond evt="onClick" delay="0">
                    <p:tgtEl>
                      <p:spTgt spid="111"/>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111"/>
                                        </p:tgtEl>
                                      </p:cBhvr>
                                    </p:animEffect>
                                    <p:set>
                                      <p:cBhvr>
                                        <p:cTn id="14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146" restart="whenNotActive" fill="hold" evtFilter="cancelBubble" nodeType="interactiveSeq">
                <p:stCondLst>
                  <p:cond evt="onClick" delay="0">
                    <p:tgtEl>
                      <p:spTgt spid="112"/>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112"/>
                                        </p:tgtEl>
                                      </p:cBhvr>
                                    </p:animEffect>
                                    <p:set>
                                      <p:cBhvr>
                                        <p:cTn id="15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52" restart="whenNotActive" fill="hold" evtFilter="cancelBubble" nodeType="interactiveSeq">
                <p:stCondLst>
                  <p:cond evt="onClick" delay="0">
                    <p:tgtEl>
                      <p:spTgt spid="113"/>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113"/>
                                        </p:tgtEl>
                                      </p:cBhvr>
                                    </p:animEffect>
                                    <p:set>
                                      <p:cBhvr>
                                        <p:cTn id="15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58" restart="whenNotActive" fill="hold" evtFilter="cancelBubble" nodeType="interactiveSeq">
                <p:stCondLst>
                  <p:cond evt="onClick" delay="0">
                    <p:tgtEl>
                      <p:spTgt spid="114"/>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114"/>
                                        </p:tgtEl>
                                      </p:cBhvr>
                                    </p:animEffect>
                                    <p:set>
                                      <p:cBhvr>
                                        <p:cTn id="16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64" restart="whenNotActive" fill="hold" evtFilter="cancelBubble" nodeType="interactiveSeq">
                <p:stCondLst>
                  <p:cond evt="onClick" delay="0">
                    <p:tgtEl>
                      <p:spTgt spid="115"/>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115"/>
                                        </p:tgtEl>
                                      </p:cBhvr>
                                    </p:animEffect>
                                    <p:set>
                                      <p:cBhvr>
                                        <p:cTn id="169"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7" grpId="0" animBg="1"/>
      <p:bldP spid="8" grpId="0" animBg="1"/>
      <p:bldP spid="9" grpId="0" animBg="1"/>
      <p:bldP spid="10" grpId="0" animBg="1"/>
      <p:bldP spid="11" grpId="0" animBg="1"/>
      <p:bldP spid="41" grpId="0" animBg="1"/>
      <p:bldP spid="42" grpId="0" animBg="1"/>
      <p:bldP spid="43" grpId="0" animBg="1"/>
      <p:bldP spid="44" grpId="0" animBg="1"/>
      <p:bldP spid="45" grpId="0" animBg="1"/>
      <p:bldP spid="46" grpId="0" animBg="1"/>
      <p:bldP spid="63" grpId="0" animBg="1"/>
      <p:bldP spid="67" grpId="0" animBg="1"/>
      <p:bldP spid="68" grpId="0" animBg="1"/>
      <p:bldP spid="69" grpId="0" animBg="1"/>
      <p:bldP spid="70" grpId="0" animBg="1"/>
      <p:bldP spid="79" grpId="0" animBg="1"/>
      <p:bldP spid="80" grpId="0" animBg="1"/>
      <p:bldP spid="81" grpId="0" animBg="1"/>
      <p:bldP spid="85" grpId="0" animBg="1"/>
      <p:bldP spid="86" grpId="0" animBg="1"/>
      <p:bldP spid="87" grpId="0" animBg="1"/>
      <p:bldP spid="106" grpId="0" animBg="1"/>
      <p:bldP spid="111" grpId="0" animBg="1"/>
      <p:bldP spid="112" grpId="0" animBg="1"/>
      <p:bldP spid="113" grpId="0" animBg="1"/>
      <p:bldP spid="114" grpId="0" animBg="1"/>
      <p:bldP spid="1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15917</TotalTime>
  <Words>3160</Words>
  <Application>Microsoft Office PowerPoint</Application>
  <PresentationFormat>On-screen Show (4:3)</PresentationFormat>
  <Paragraphs>630</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Year 7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 FROST</cp:lastModifiedBy>
  <cp:revision>621</cp:revision>
  <dcterms:created xsi:type="dcterms:W3CDTF">2013-02-28T07:36:55Z</dcterms:created>
  <dcterms:modified xsi:type="dcterms:W3CDTF">2015-10-13T16:09:16Z</dcterms:modified>
</cp:coreProperties>
</file>