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502" r:id="rId3"/>
    <p:sldId id="515" r:id="rId4"/>
    <p:sldId id="516" r:id="rId5"/>
    <p:sldId id="517" r:id="rId6"/>
    <p:sldId id="518" r:id="rId7"/>
    <p:sldId id="483" r:id="rId8"/>
    <p:sldId id="519" r:id="rId9"/>
    <p:sldId id="495" r:id="rId10"/>
    <p:sldId id="496" r:id="rId11"/>
    <p:sldId id="497" r:id="rId12"/>
    <p:sldId id="494" r:id="rId13"/>
    <p:sldId id="498" r:id="rId14"/>
    <p:sldId id="499" r:id="rId15"/>
    <p:sldId id="500" r:id="rId16"/>
    <p:sldId id="504" r:id="rId17"/>
    <p:sldId id="503" r:id="rId18"/>
    <p:sldId id="505" r:id="rId19"/>
    <p:sldId id="506" r:id="rId20"/>
    <p:sldId id="507" r:id="rId21"/>
    <p:sldId id="508" r:id="rId22"/>
    <p:sldId id="509" r:id="rId23"/>
    <p:sldId id="510" r:id="rId24"/>
    <p:sldId id="511" r:id="rId25"/>
    <p:sldId id="512" r:id="rId26"/>
    <p:sldId id="513" r:id="rId27"/>
    <p:sldId id="51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Frost" initials="JF" lastIdx="1" clrIdx="0">
    <p:extLst>
      <p:ext uri="{19B8F6BF-5375-455C-9EA6-DF929625EA0E}">
        <p15:presenceInfo xmlns:p15="http://schemas.microsoft.com/office/powerpoint/2012/main" userId="13ffd922e6d1d9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87722" autoAdjust="0"/>
  </p:normalViewPr>
  <p:slideViewPr>
    <p:cSldViewPr>
      <p:cViewPr varScale="1">
        <p:scale>
          <a:sx n="92" d="100"/>
          <a:sy n="92" d="100"/>
        </p:scale>
        <p:origin x="1140" y="6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28/08/2015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2</a:t>
            </a:fld>
            <a:endParaRPr lang="en-GB"/>
          </a:p>
        </p:txBody>
      </p:sp>
    </p:spTree>
    <p:extLst>
      <p:ext uri="{BB962C8B-B14F-4D97-AF65-F5344CB8AC3E}">
        <p14:creationId xmlns:p14="http://schemas.microsoft.com/office/powerpoint/2010/main" val="19896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11</a:t>
            </a:fld>
            <a:endParaRPr lang="en-GB"/>
          </a:p>
        </p:txBody>
      </p:sp>
    </p:spTree>
    <p:extLst>
      <p:ext uri="{BB962C8B-B14F-4D97-AF65-F5344CB8AC3E}">
        <p14:creationId xmlns:p14="http://schemas.microsoft.com/office/powerpoint/2010/main" val="349335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16</a:t>
            </a:fld>
            <a:endParaRPr lang="en-GB"/>
          </a:p>
        </p:txBody>
      </p:sp>
    </p:spTree>
    <p:extLst>
      <p:ext uri="{BB962C8B-B14F-4D97-AF65-F5344CB8AC3E}">
        <p14:creationId xmlns:p14="http://schemas.microsoft.com/office/powerpoint/2010/main" val="158550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28/08/2015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11.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png"/></Relationships>
</file>

<file path=ppt/slides/_rels/slide1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7.xml"/><Relationship Id="rId4" Type="http://schemas.openxmlformats.org/officeDocument/2006/relationships/image" Target="../media/image166.png"/></Relationships>
</file>

<file path=ppt/slides/_rels/slide15.xml.rels><?xml version="1.0" encoding="UTF-8" standalone="yes"?>
<Relationships xmlns="http://schemas.openxmlformats.org/package/2006/relationships"><Relationship Id="rId3" Type="http://schemas.openxmlformats.org/officeDocument/2006/relationships/image" Target="../media/image168.png"/><Relationship Id="rId1" Type="http://schemas.openxmlformats.org/officeDocument/2006/relationships/slideLayout" Target="../slideLayouts/slideLayout7.xml"/><Relationship Id="rId5" Type="http://schemas.openxmlformats.org/officeDocument/2006/relationships/image" Target="../media/image170.pn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17.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78.png"/></Relationships>
</file>

<file path=ppt/slides/_rels/slide1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7.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19.xml.rels><?xml version="1.0" encoding="UTF-8" standalone="yes"?>
<Relationships xmlns="http://schemas.openxmlformats.org/package/2006/relationships"><Relationship Id="rId18" Type="http://schemas.openxmlformats.org/officeDocument/2006/relationships/image" Target="../media/image211.png"/><Relationship Id="rId34" Type="http://schemas.openxmlformats.org/officeDocument/2006/relationships/image" Target="../media/image229.png"/><Relationship Id="rId17" Type="http://schemas.openxmlformats.org/officeDocument/2006/relationships/image" Target="../media/image210.png"/><Relationship Id="rId33" Type="http://schemas.openxmlformats.org/officeDocument/2006/relationships/image" Target="../media/image228.png"/><Relationship Id="rId16" Type="http://schemas.openxmlformats.org/officeDocument/2006/relationships/image" Target="../media/image209.png"/><Relationship Id="rId29" Type="http://schemas.openxmlformats.org/officeDocument/2006/relationships/image" Target="../media/image224.png"/><Relationship Id="rId1" Type="http://schemas.openxmlformats.org/officeDocument/2006/relationships/slideLayout" Target="../slideLayouts/slideLayout7.xml"/><Relationship Id="rId32" Type="http://schemas.openxmlformats.org/officeDocument/2006/relationships/image" Target="../media/image227.png"/><Relationship Id="rId15" Type="http://schemas.openxmlformats.org/officeDocument/2006/relationships/image" Target="../media/image208.png"/><Relationship Id="rId28" Type="http://schemas.openxmlformats.org/officeDocument/2006/relationships/image" Target="../media/image223.png"/><Relationship Id="rId19" Type="http://schemas.openxmlformats.org/officeDocument/2006/relationships/image" Target="../media/image212.png"/><Relationship Id="rId31" Type="http://schemas.openxmlformats.org/officeDocument/2006/relationships/image" Target="../media/image226.png"/><Relationship Id="rId14" Type="http://schemas.openxmlformats.org/officeDocument/2006/relationships/image" Target="../media/image207.png"/><Relationship Id="rId27" Type="http://schemas.openxmlformats.org/officeDocument/2006/relationships/image" Target="../media/image222.png"/><Relationship Id="rId30" Type="http://schemas.openxmlformats.org/officeDocument/2006/relationships/image" Target="../media/image225.png"/></Relationships>
</file>

<file path=ppt/slides/_rels/slide2.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3.png"/><Relationship Id="rId4" Type="http://schemas.openxmlformats.org/officeDocument/2006/relationships/image" Target="../media/image17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221.png"/><Relationship Id="rId7" Type="http://schemas.openxmlformats.org/officeDocument/2006/relationships/image" Target="../media/image22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2.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246.png"/><Relationship Id="rId7" Type="http://schemas.openxmlformats.org/officeDocument/2006/relationships/image" Target="../media/image245.png"/><Relationship Id="rId12" Type="http://schemas.openxmlformats.org/officeDocument/2006/relationships/hyperlink" Target="http://www.drfrostmaths.com/resource.php?id=11640" TargetMode="External"/><Relationship Id="rId1" Type="http://schemas.openxmlformats.org/officeDocument/2006/relationships/slideLayout" Target="../slideLayouts/slideLayout7.xml"/><Relationship Id="rId11" Type="http://schemas.openxmlformats.org/officeDocument/2006/relationships/image" Target="../media/image249.png"/><Relationship Id="rId5" Type="http://schemas.openxmlformats.org/officeDocument/2006/relationships/image" Target="../media/image243.png"/><Relationship Id="rId10" Type="http://schemas.openxmlformats.org/officeDocument/2006/relationships/image" Target="../media/image248.png"/><Relationship Id="rId4" Type="http://schemas.openxmlformats.org/officeDocument/2006/relationships/image" Target="../media/image242.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51.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92D050"/>
                </a:solidFill>
              </a:rPr>
              <a:t>Year 8 </a:t>
            </a:r>
            <a:r>
              <a:rPr lang="en-GB" dirty="0" smtClean="0"/>
              <a:t>Algebra Recap</a:t>
            </a:r>
            <a:endParaRPr lang="en-GB" dirty="0"/>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smtClean="0"/>
              <a:t>Dr J Frost (jfrost@tiffin.kingston.sch.uk) </a:t>
            </a:r>
            <a:endParaRPr lang="en-GB" sz="2800" dirty="0"/>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smtClean="0"/>
              <a:t>Last modified: 28</a:t>
            </a:r>
            <a:r>
              <a:rPr lang="en-GB" baseline="30000" dirty="0" smtClean="0"/>
              <a:t>th</a:t>
            </a:r>
            <a:r>
              <a:rPr lang="en-GB" dirty="0" smtClean="0"/>
              <a:t> August 2015</a:t>
            </a:r>
            <a:endParaRPr lang="en-GB" dirty="0"/>
          </a:p>
        </p:txBody>
      </p:sp>
      <p:sp>
        <p:nvSpPr>
          <p:cNvPr id="7" name="TextBox 6"/>
          <p:cNvSpPr txBox="1"/>
          <p:nvPr/>
        </p:nvSpPr>
        <p:spPr>
          <a:xfrm>
            <a:off x="1115616" y="4365104"/>
            <a:ext cx="7056784" cy="1200329"/>
          </a:xfrm>
          <a:prstGeom prst="rect">
            <a:avLst/>
          </a:prstGeom>
          <a:noFill/>
        </p:spPr>
        <p:txBody>
          <a:bodyPr wrap="square" rtlCol="0">
            <a:spAutoFit/>
          </a:bodyPr>
          <a:lstStyle/>
          <a:p>
            <a:r>
              <a:rPr lang="en-GB" b="1" dirty="0" smtClean="0"/>
              <a:t>Objectives: </a:t>
            </a:r>
            <a:r>
              <a:rPr lang="en-GB" dirty="0" smtClean="0"/>
              <a:t>(a) Recap simplifying expressions (b) Recap solving equations, including brackets and the variable appearing on both sides. (b</a:t>
            </a:r>
            <a:r>
              <a:rPr lang="en-GB" dirty="0"/>
              <a:t>) Form equations from context (with emphasis on quality of written communication, e.g. "Let x be</a:t>
            </a:r>
            <a:r>
              <a:rPr lang="en-GB" dirty="0" smtClean="0"/>
              <a:t>...").</a:t>
            </a:r>
          </a:p>
        </p:txBody>
      </p:sp>
    </p:spTree>
    <p:extLst>
      <p:ext uri="{BB962C8B-B14F-4D97-AF65-F5344CB8AC3E}">
        <p14:creationId xmlns:p14="http://schemas.microsoft.com/office/powerpoint/2010/main" val="162930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TextBox 40"/>
              <p:cNvSpPr txBox="1"/>
              <p:nvPr/>
            </p:nvSpPr>
            <p:spPr>
              <a:xfrm>
                <a:off x="3200896" y="5842337"/>
                <a:ext cx="3851920"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𝑎</m:t>
                      </m:r>
                      <m:r>
                        <a:rPr lang="en-GB" sz="6000" b="0" i="1" smtClean="0">
                          <a:latin typeface="Cambria Math" panose="02040503050406030204" pitchFamily="18" charset="0"/>
                        </a:rPr>
                        <m:t>=2</m:t>
                      </m:r>
                    </m:oMath>
                  </m:oMathPara>
                </a14:m>
                <a:endParaRPr lang="en-GB" sz="6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200896" y="5842337"/>
                <a:ext cx="3851920" cy="1015663"/>
              </a:xfrm>
              <a:prstGeom prst="rect">
                <a:avLst/>
              </a:prstGeom>
              <a:blipFill rotWithShape="0">
                <a:blip r:embed="rId2"/>
                <a:stretch>
                  <a:fillRect/>
                </a:stretch>
              </a:blipFill>
            </p:spPr>
            <p:txBody>
              <a:bodyPr/>
              <a:lstStyle/>
              <a:p>
                <a:r>
                  <a:rPr lang="en-GB">
                    <a:noFill/>
                  </a:rPr>
                  <a:t> </a:t>
                </a:r>
              </a:p>
            </p:txBody>
          </p:sp>
        </mc:Fallback>
      </mc:AlternateContent>
      <p:sp>
        <p:nvSpPr>
          <p:cNvPr id="5" name="AutoShape 2"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0" y="-1160463"/>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152400" y="-1008063"/>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47" name="TextBox 46"/>
              <p:cNvSpPr txBox="1"/>
              <p:nvPr/>
            </p:nvSpPr>
            <p:spPr>
              <a:xfrm>
                <a:off x="1916115" y="1283856"/>
                <a:ext cx="6192688"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i="1" dirty="0" smtClean="0">
                          <a:latin typeface="Cambria Math" panose="02040503050406030204" pitchFamily="18" charset="0"/>
                        </a:rPr>
                        <m:t>5</m:t>
                      </m:r>
                      <m:r>
                        <a:rPr lang="en-GB" sz="6000" i="1" dirty="0" smtClean="0">
                          <a:latin typeface="Cambria Math" panose="02040503050406030204" pitchFamily="18" charset="0"/>
                        </a:rPr>
                        <m:t>𝑎</m:t>
                      </m:r>
                      <m:r>
                        <a:rPr lang="en-GB" sz="6000" i="1" dirty="0" smtClean="0">
                          <a:latin typeface="Cambria Math" panose="02040503050406030204" pitchFamily="18" charset="0"/>
                        </a:rPr>
                        <m:t>+3=2</m:t>
                      </m:r>
                      <m:r>
                        <a:rPr lang="en-GB" sz="6000" i="1" dirty="0" smtClean="0">
                          <a:latin typeface="Cambria Math" panose="02040503050406030204" pitchFamily="18" charset="0"/>
                        </a:rPr>
                        <m:t>𝑎</m:t>
                      </m:r>
                      <m:r>
                        <a:rPr lang="en-GB" sz="6000" i="1" dirty="0" smtClean="0">
                          <a:latin typeface="Cambria Math" panose="02040503050406030204" pitchFamily="18" charset="0"/>
                        </a:rPr>
                        <m:t>+9</m:t>
                      </m:r>
                    </m:oMath>
                  </m:oMathPara>
                </a14:m>
                <a:endParaRPr lang="en-GB" sz="60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916115" y="1283856"/>
                <a:ext cx="6192688" cy="1015663"/>
              </a:xfrm>
              <a:prstGeom prst="rect">
                <a:avLst/>
              </a:prstGeom>
              <a:blipFill rotWithShape="0">
                <a:blip r:embed="rId3"/>
                <a:stretch>
                  <a:fillRect/>
                </a:stretch>
              </a:blipFill>
            </p:spPr>
            <p:txBody>
              <a:bodyPr/>
              <a:lstStyle/>
              <a:p>
                <a:r>
                  <a:rPr lang="en-GB">
                    <a:noFill/>
                  </a:rPr>
                  <a:t> </a:t>
                </a:r>
              </a:p>
            </p:txBody>
          </p:sp>
        </mc:Fallback>
      </mc:AlternateContent>
      <p:grpSp>
        <p:nvGrpSpPr>
          <p:cNvPr id="2" name="Group 56"/>
          <p:cNvGrpSpPr/>
          <p:nvPr/>
        </p:nvGrpSpPr>
        <p:grpSpPr>
          <a:xfrm>
            <a:off x="5652120" y="2276872"/>
            <a:ext cx="1080120" cy="523220"/>
            <a:chOff x="7740352" y="3429000"/>
            <a:chExt cx="1080120" cy="523220"/>
          </a:xfrm>
        </p:grpSpPr>
        <p:cxnSp>
          <p:nvCxnSpPr>
            <p:cNvPr id="14" name="Straight Arrow Connector 13"/>
            <p:cNvCxnSpPr/>
            <p:nvPr/>
          </p:nvCxnSpPr>
          <p:spPr>
            <a:xfrm>
              <a:off x="7740352" y="3429000"/>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7956376" y="3429000"/>
              <a:ext cx="864096" cy="523220"/>
            </a:xfrm>
            <a:prstGeom prst="rect">
              <a:avLst/>
            </a:prstGeom>
            <a:noFill/>
          </p:spPr>
          <p:txBody>
            <a:bodyPr wrap="square" rtlCol="0">
              <a:spAutoFit/>
            </a:bodyPr>
            <a:lstStyle/>
            <a:p>
              <a:r>
                <a:rPr lang="en-GB" sz="2800" dirty="0" smtClean="0">
                  <a:latin typeface="Calibri"/>
                </a:rPr>
                <a:t>-3</a:t>
              </a:r>
              <a:endParaRPr lang="en-GB" sz="2800" dirty="0"/>
            </a:p>
          </p:txBody>
        </p:sp>
      </p:grpSp>
      <p:grpSp>
        <p:nvGrpSpPr>
          <p:cNvPr id="3" name="Group 57"/>
          <p:cNvGrpSpPr/>
          <p:nvPr/>
        </p:nvGrpSpPr>
        <p:grpSpPr>
          <a:xfrm>
            <a:off x="3419872" y="2204864"/>
            <a:ext cx="936104" cy="523220"/>
            <a:chOff x="5508104" y="3501008"/>
            <a:chExt cx="936104" cy="523220"/>
          </a:xfrm>
        </p:grpSpPr>
        <p:cxnSp>
          <p:nvCxnSpPr>
            <p:cNvPr id="17" name="Straight Arrow Connector 16"/>
            <p:cNvCxnSpPr/>
            <p:nvPr/>
          </p:nvCxnSpPr>
          <p:spPr>
            <a:xfrm>
              <a:off x="6444208" y="3501008"/>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5508104" y="3501008"/>
              <a:ext cx="792088" cy="523220"/>
            </a:xfrm>
            <a:prstGeom prst="rect">
              <a:avLst/>
            </a:prstGeom>
            <a:noFill/>
          </p:spPr>
          <p:txBody>
            <a:bodyPr wrap="square" rtlCol="0">
              <a:spAutoFit/>
            </a:bodyPr>
            <a:lstStyle/>
            <a:p>
              <a:r>
                <a:rPr lang="en-GB" sz="2800" dirty="0" smtClean="0"/>
                <a:t>-3</a:t>
              </a:r>
              <a:endParaRPr lang="en-GB" sz="2800" dirty="0"/>
            </a:p>
          </p:txBody>
        </p:sp>
      </p:grpSp>
      <mc:AlternateContent xmlns:mc="http://schemas.openxmlformats.org/markup-compatibility/2006" xmlns:a14="http://schemas.microsoft.com/office/drawing/2010/main">
        <mc:Choice Requires="a14">
          <p:sp>
            <p:nvSpPr>
              <p:cNvPr id="19" name="TextBox 18"/>
              <p:cNvSpPr txBox="1"/>
              <p:nvPr/>
            </p:nvSpPr>
            <p:spPr>
              <a:xfrm>
                <a:off x="2843808" y="2852936"/>
                <a:ext cx="4283968"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5</m:t>
                      </m:r>
                      <m:r>
                        <a:rPr lang="en-GB" sz="6000" b="0" i="1" smtClean="0">
                          <a:latin typeface="Cambria Math" panose="02040503050406030204" pitchFamily="18" charset="0"/>
                        </a:rPr>
                        <m:t>𝑎</m:t>
                      </m:r>
                      <m:r>
                        <a:rPr lang="en-GB" sz="6000" b="0" i="1" smtClean="0">
                          <a:latin typeface="Cambria Math" panose="02040503050406030204" pitchFamily="18" charset="0"/>
                        </a:rPr>
                        <m:t>=2</m:t>
                      </m:r>
                      <m:r>
                        <a:rPr lang="en-GB" sz="6000" b="0" i="1" smtClean="0">
                          <a:latin typeface="Cambria Math" panose="02040503050406030204" pitchFamily="18" charset="0"/>
                        </a:rPr>
                        <m:t>𝑎</m:t>
                      </m:r>
                      <m:r>
                        <a:rPr lang="en-GB" sz="6000" b="0" i="1" smtClean="0">
                          <a:latin typeface="Cambria Math" panose="02040503050406030204" pitchFamily="18" charset="0"/>
                        </a:rPr>
                        <m:t>+6</m:t>
                      </m:r>
                    </m:oMath>
                  </m:oMathPara>
                </a14:m>
                <a:endParaRPr lang="en-GB" sz="6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843808" y="2852936"/>
                <a:ext cx="4283968" cy="1015663"/>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275856" y="4437112"/>
                <a:ext cx="3851920"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3</m:t>
                      </m:r>
                      <m:r>
                        <a:rPr lang="en-GB" sz="6000" b="0" i="1" smtClean="0">
                          <a:latin typeface="Cambria Math" panose="02040503050406030204" pitchFamily="18" charset="0"/>
                        </a:rPr>
                        <m:t>𝑎</m:t>
                      </m:r>
                      <m:r>
                        <a:rPr lang="en-GB" sz="6000" b="0" i="1" smtClean="0">
                          <a:latin typeface="Cambria Math" panose="02040503050406030204" pitchFamily="18" charset="0"/>
                        </a:rPr>
                        <m:t>=6</m:t>
                      </m:r>
                    </m:oMath>
                  </m:oMathPara>
                </a14:m>
                <a:endParaRPr lang="en-GB" sz="6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275856" y="4437112"/>
                <a:ext cx="3851920" cy="1015663"/>
              </a:xfrm>
              <a:prstGeom prst="rect">
                <a:avLst/>
              </a:prstGeom>
              <a:blipFill rotWithShape="0">
                <a:blip r:embed="rId5"/>
                <a:stretch>
                  <a:fillRect/>
                </a:stretch>
              </a:blipFill>
            </p:spPr>
            <p:txBody>
              <a:bodyPr/>
              <a:lstStyle/>
              <a:p>
                <a:r>
                  <a:rPr lang="en-GB">
                    <a:noFill/>
                  </a:rPr>
                  <a:t> </a:t>
                </a:r>
              </a:p>
            </p:txBody>
          </p:sp>
        </mc:Fallback>
      </mc:AlternateContent>
      <p:grpSp>
        <p:nvGrpSpPr>
          <p:cNvPr id="4" name="Group 56"/>
          <p:cNvGrpSpPr/>
          <p:nvPr/>
        </p:nvGrpSpPr>
        <p:grpSpPr>
          <a:xfrm>
            <a:off x="5652120" y="3861048"/>
            <a:ext cx="1080120" cy="523220"/>
            <a:chOff x="7740352" y="3429000"/>
            <a:chExt cx="1080120" cy="523220"/>
          </a:xfrm>
        </p:grpSpPr>
        <p:cxnSp>
          <p:nvCxnSpPr>
            <p:cNvPr id="22" name="Straight Arrow Connector 21"/>
            <p:cNvCxnSpPr/>
            <p:nvPr/>
          </p:nvCxnSpPr>
          <p:spPr>
            <a:xfrm>
              <a:off x="7740352" y="3429000"/>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23" name="TextBox 22"/>
            <p:cNvSpPr txBox="1"/>
            <p:nvPr/>
          </p:nvSpPr>
          <p:spPr>
            <a:xfrm>
              <a:off x="7956376" y="3429000"/>
              <a:ext cx="864096" cy="523220"/>
            </a:xfrm>
            <a:prstGeom prst="rect">
              <a:avLst/>
            </a:prstGeom>
            <a:noFill/>
          </p:spPr>
          <p:txBody>
            <a:bodyPr wrap="square" rtlCol="0">
              <a:spAutoFit/>
            </a:bodyPr>
            <a:lstStyle/>
            <a:p>
              <a:r>
                <a:rPr lang="en-GB" sz="2800" dirty="0" smtClean="0">
                  <a:sym typeface="Symbol"/>
                </a:rPr>
                <a:t>-2a</a:t>
              </a:r>
              <a:endParaRPr lang="en-GB" sz="2800" dirty="0"/>
            </a:p>
          </p:txBody>
        </p:sp>
      </p:grpSp>
      <p:grpSp>
        <p:nvGrpSpPr>
          <p:cNvPr id="7" name="Group 57"/>
          <p:cNvGrpSpPr/>
          <p:nvPr/>
        </p:nvGrpSpPr>
        <p:grpSpPr>
          <a:xfrm>
            <a:off x="3707904" y="3861048"/>
            <a:ext cx="792088" cy="523220"/>
            <a:chOff x="5724128" y="3501008"/>
            <a:chExt cx="792088" cy="523220"/>
          </a:xfrm>
        </p:grpSpPr>
        <p:cxnSp>
          <p:nvCxnSpPr>
            <p:cNvPr id="25" name="Straight Arrow Connector 24"/>
            <p:cNvCxnSpPr/>
            <p:nvPr/>
          </p:nvCxnSpPr>
          <p:spPr>
            <a:xfrm>
              <a:off x="6444208" y="3501008"/>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26" name="TextBox 25"/>
            <p:cNvSpPr txBox="1"/>
            <p:nvPr/>
          </p:nvSpPr>
          <p:spPr>
            <a:xfrm>
              <a:off x="5724128" y="3501008"/>
              <a:ext cx="792088" cy="523220"/>
            </a:xfrm>
            <a:prstGeom prst="rect">
              <a:avLst/>
            </a:prstGeom>
            <a:noFill/>
          </p:spPr>
          <p:txBody>
            <a:bodyPr wrap="square" rtlCol="0">
              <a:spAutoFit/>
            </a:bodyPr>
            <a:lstStyle/>
            <a:p>
              <a:r>
                <a:rPr lang="en-GB" sz="2800" dirty="0" smtClean="0">
                  <a:sym typeface="Symbol"/>
                </a:rPr>
                <a:t>-2a</a:t>
              </a:r>
              <a:endParaRPr lang="en-GB" sz="2800" dirty="0"/>
            </a:p>
          </p:txBody>
        </p:sp>
      </p:grpSp>
      <p:sp>
        <p:nvSpPr>
          <p:cNvPr id="29" name="Rectangle 28"/>
          <p:cNvSpPr/>
          <p:nvPr/>
        </p:nvSpPr>
        <p:spPr>
          <a:xfrm>
            <a:off x="5868144" y="3861048"/>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3635896" y="3861048"/>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2899023" y="2910429"/>
            <a:ext cx="4082347" cy="8052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3535399" y="6007338"/>
            <a:ext cx="3096344"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3" name="Group 56"/>
          <p:cNvGrpSpPr/>
          <p:nvPr/>
        </p:nvGrpSpPr>
        <p:grpSpPr>
          <a:xfrm>
            <a:off x="5652120" y="5373216"/>
            <a:ext cx="1080120" cy="523220"/>
            <a:chOff x="7740352" y="3429000"/>
            <a:chExt cx="1080120" cy="523220"/>
          </a:xfrm>
        </p:grpSpPr>
        <p:cxnSp>
          <p:nvCxnSpPr>
            <p:cNvPr id="34" name="Straight Arrow Connector 33"/>
            <p:cNvCxnSpPr/>
            <p:nvPr/>
          </p:nvCxnSpPr>
          <p:spPr>
            <a:xfrm>
              <a:off x="7740352" y="3429000"/>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35" name="TextBox 34"/>
            <p:cNvSpPr txBox="1"/>
            <p:nvPr/>
          </p:nvSpPr>
          <p:spPr>
            <a:xfrm>
              <a:off x="7956376" y="3429000"/>
              <a:ext cx="864096" cy="523220"/>
            </a:xfrm>
            <a:prstGeom prst="rect">
              <a:avLst/>
            </a:prstGeom>
            <a:noFill/>
          </p:spPr>
          <p:txBody>
            <a:bodyPr wrap="square" rtlCol="0">
              <a:spAutoFit/>
            </a:bodyPr>
            <a:lstStyle/>
            <a:p>
              <a:r>
                <a:rPr lang="en-GB" sz="2800" dirty="0" smtClean="0">
                  <a:sym typeface="Symbol"/>
                </a:rPr>
                <a:t>3</a:t>
              </a:r>
              <a:endParaRPr lang="en-GB" sz="2800" dirty="0"/>
            </a:p>
          </p:txBody>
        </p:sp>
      </p:grpSp>
      <p:grpSp>
        <p:nvGrpSpPr>
          <p:cNvPr id="36" name="Group 57"/>
          <p:cNvGrpSpPr/>
          <p:nvPr/>
        </p:nvGrpSpPr>
        <p:grpSpPr>
          <a:xfrm>
            <a:off x="3707904" y="5373216"/>
            <a:ext cx="792088" cy="523220"/>
            <a:chOff x="5724128" y="3501008"/>
            <a:chExt cx="792088" cy="523220"/>
          </a:xfrm>
        </p:grpSpPr>
        <p:cxnSp>
          <p:nvCxnSpPr>
            <p:cNvPr id="37" name="Straight Arrow Connector 36"/>
            <p:cNvCxnSpPr/>
            <p:nvPr/>
          </p:nvCxnSpPr>
          <p:spPr>
            <a:xfrm>
              <a:off x="6444208" y="3501008"/>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38" name="TextBox 37"/>
            <p:cNvSpPr txBox="1"/>
            <p:nvPr/>
          </p:nvSpPr>
          <p:spPr>
            <a:xfrm>
              <a:off x="5724128" y="3501008"/>
              <a:ext cx="792088" cy="523220"/>
            </a:xfrm>
            <a:prstGeom prst="rect">
              <a:avLst/>
            </a:prstGeom>
            <a:noFill/>
          </p:spPr>
          <p:txBody>
            <a:bodyPr wrap="square" rtlCol="0">
              <a:spAutoFit/>
            </a:bodyPr>
            <a:lstStyle/>
            <a:p>
              <a:r>
                <a:rPr lang="en-GB" sz="2800" dirty="0" smtClean="0">
                  <a:sym typeface="Symbol"/>
                </a:rPr>
                <a:t>3</a:t>
              </a:r>
              <a:endParaRPr lang="en-GB" sz="2800" dirty="0"/>
            </a:p>
          </p:txBody>
        </p:sp>
      </p:grpSp>
      <p:sp>
        <p:nvSpPr>
          <p:cNvPr id="39" name="Rectangle 38"/>
          <p:cNvSpPr/>
          <p:nvPr/>
        </p:nvSpPr>
        <p:spPr>
          <a:xfrm>
            <a:off x="5868144" y="5373216"/>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3563888" y="5301208"/>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3029089" y="4466141"/>
            <a:ext cx="385068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3" name="TextBox 42"/>
              <p:cNvSpPr txBox="1"/>
              <p:nvPr/>
            </p:nvSpPr>
            <p:spPr>
              <a:xfrm>
                <a:off x="152400" y="1364269"/>
                <a:ext cx="2016224" cy="1477328"/>
              </a:xfrm>
              <a:prstGeom prst="rect">
                <a:avLst/>
              </a:prstGeom>
              <a:noFill/>
            </p:spPr>
            <p:txBody>
              <a:bodyPr wrap="square" rtlCol="0">
                <a:spAutoFit/>
              </a:bodyPr>
              <a:lstStyle/>
              <a:p>
                <a:r>
                  <a:rPr lang="en-GB" dirty="0" smtClean="0"/>
                  <a:t>Let’s move the ‘</a:t>
                </a:r>
                <a14:m>
                  <m:oMath xmlns:m="http://schemas.openxmlformats.org/officeDocument/2006/math">
                    <m:r>
                      <a:rPr lang="en-GB" i="1" dirty="0" smtClean="0">
                        <a:latin typeface="Cambria Math" panose="02040503050406030204" pitchFamily="18" charset="0"/>
                      </a:rPr>
                      <m:t>𝑎</m:t>
                    </m:r>
                  </m:oMath>
                </a14:m>
                <a:r>
                  <a:rPr lang="en-GB" dirty="0" smtClean="0"/>
                  <a:t>’ terms to the left (as 5 &gt; 2) and the constants to the right.</a:t>
                </a:r>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152400" y="1364269"/>
                <a:ext cx="2016224" cy="1477328"/>
              </a:xfrm>
              <a:prstGeom prst="rect">
                <a:avLst/>
              </a:prstGeom>
              <a:blipFill rotWithShape="0">
                <a:blip r:embed="rId6"/>
                <a:stretch>
                  <a:fillRect l="-2417" t="-2479" b="-5785"/>
                </a:stretch>
              </a:blipFill>
            </p:spPr>
            <p:txBody>
              <a:bodyPr/>
              <a:lstStyle/>
              <a:p>
                <a:r>
                  <a:rPr lang="en-GB">
                    <a:noFill/>
                  </a:rPr>
                  <a:t> </a:t>
                </a:r>
              </a:p>
            </p:txBody>
          </p:sp>
        </mc:Fallback>
      </mc:AlternateContent>
      <p:sp>
        <p:nvSpPr>
          <p:cNvPr id="44" name="TextBox 43"/>
          <p:cNvSpPr txBox="1"/>
          <p:nvPr/>
        </p:nvSpPr>
        <p:spPr>
          <a:xfrm>
            <a:off x="251520" y="2924944"/>
            <a:ext cx="1800200" cy="923330"/>
          </a:xfrm>
          <a:prstGeom prst="rect">
            <a:avLst/>
          </a:prstGeom>
          <a:noFill/>
        </p:spPr>
        <p:txBody>
          <a:bodyPr wrap="square" rtlCol="0">
            <a:spAutoFit/>
          </a:bodyPr>
          <a:lstStyle/>
          <a:p>
            <a:r>
              <a:rPr lang="en-GB" dirty="0" smtClean="0"/>
              <a:t>This is to get rid of the constant term on the left.</a:t>
            </a:r>
            <a:endParaRPr lang="en-GB" dirty="0"/>
          </a:p>
        </p:txBody>
      </p:sp>
      <p:cxnSp>
        <p:nvCxnSpPr>
          <p:cNvPr id="46" name="Straight Arrow Connector 45"/>
          <p:cNvCxnSpPr/>
          <p:nvPr/>
        </p:nvCxnSpPr>
        <p:spPr>
          <a:xfrm flipV="1">
            <a:off x="1835696" y="2564904"/>
            <a:ext cx="144016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Left Brace 47"/>
          <p:cNvSpPr/>
          <p:nvPr/>
        </p:nvSpPr>
        <p:spPr>
          <a:xfrm flipH="1">
            <a:off x="7020272" y="2780928"/>
            <a:ext cx="432048" cy="252028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49" name="TextBox 48"/>
          <p:cNvSpPr txBox="1"/>
          <p:nvPr/>
        </p:nvSpPr>
        <p:spPr>
          <a:xfrm>
            <a:off x="7596336" y="3501008"/>
            <a:ext cx="1368152" cy="1477328"/>
          </a:xfrm>
          <a:prstGeom prst="rect">
            <a:avLst/>
          </a:prstGeom>
          <a:noFill/>
        </p:spPr>
        <p:txBody>
          <a:bodyPr wrap="square" rtlCol="0">
            <a:spAutoFit/>
          </a:bodyPr>
          <a:lstStyle/>
          <a:p>
            <a:r>
              <a:rPr lang="en-GB" dirty="0" smtClean="0"/>
              <a:t>We could have done these two steps in either order.</a:t>
            </a:r>
            <a:endParaRPr lang="en-GB" dirty="0"/>
          </a:p>
        </p:txBody>
      </p:sp>
      <p:grpSp>
        <p:nvGrpSpPr>
          <p:cNvPr id="45" name="Group 44"/>
          <p:cNvGrpSpPr/>
          <p:nvPr/>
        </p:nvGrpSpPr>
        <p:grpSpPr>
          <a:xfrm>
            <a:off x="0" y="0"/>
            <a:ext cx="9143074" cy="599127"/>
            <a:chOff x="0" y="13335"/>
            <a:chExt cx="9144218" cy="599127"/>
          </a:xfrm>
        </p:grpSpPr>
        <p:sp>
          <p:nvSpPr>
            <p:cNvPr id="5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happens if variable appears on both sides?</a:t>
              </a:r>
              <a:endParaRPr lang="en-GB" sz="3200" baseline="30000" dirty="0"/>
            </a:p>
          </p:txBody>
        </p:sp>
        <p:cxnSp>
          <p:nvCxnSpPr>
            <p:cNvPr id="51" name="Straight Connector 5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p:cNvSpPr txBox="1"/>
          <p:nvPr/>
        </p:nvSpPr>
        <p:spPr>
          <a:xfrm>
            <a:off x="395536" y="692696"/>
            <a:ext cx="7560840" cy="646331"/>
          </a:xfrm>
          <a:prstGeom prst="rect">
            <a:avLst/>
          </a:prstGeom>
          <a:noFill/>
        </p:spPr>
        <p:txBody>
          <a:bodyPr wrap="square" rtlCol="0">
            <a:spAutoFit/>
          </a:bodyPr>
          <a:lstStyle/>
          <a:p>
            <a:r>
              <a:rPr lang="en-GB" b="1" dirty="0" smtClean="0"/>
              <a:t>Strategy?   </a:t>
            </a:r>
            <a:r>
              <a:rPr lang="en-GB" dirty="0" smtClean="0"/>
              <a:t>Collect the variable terms on the side of the equation where </a:t>
            </a:r>
            <a:br>
              <a:rPr lang="en-GB" dirty="0" smtClean="0"/>
            </a:br>
            <a:r>
              <a:rPr lang="en-GB" dirty="0" smtClean="0"/>
              <a:t>                    there’s more of them (and move constant terms to other side).</a:t>
            </a:r>
            <a:endParaRPr lang="en-GB" dirty="0"/>
          </a:p>
        </p:txBody>
      </p:sp>
      <p:sp>
        <p:nvSpPr>
          <p:cNvPr id="52" name="Rectangle 51"/>
          <p:cNvSpPr/>
          <p:nvPr/>
        </p:nvSpPr>
        <p:spPr>
          <a:xfrm>
            <a:off x="1497622" y="717938"/>
            <a:ext cx="6242730" cy="573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004754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childTnLst>
              </p:cTn>
              <p:nextCondLst>
                <p:cond evt="onClick" delay="0">
                  <p:tgtEl>
                    <p:spTgt spid="52"/>
                  </p:tgtEl>
                </p:cond>
              </p:nextCondLst>
            </p:seq>
          </p:childTnLst>
        </p:cTn>
      </p:par>
    </p:tnLst>
    <p:bldLst>
      <p:bldP spid="29" grpId="0" animBg="1"/>
      <p:bldP spid="30" grpId="0" animBg="1"/>
      <p:bldP spid="31" grpId="0" animBg="1"/>
      <p:bldP spid="32" grpId="0" animBg="1"/>
      <p:bldP spid="39" grpId="0" animBg="1"/>
      <p:bldP spid="40" grpId="0" animBg="1"/>
      <p:bldP spid="42" grpId="0" animBg="1"/>
      <p:bldP spid="43" grpId="0"/>
      <p:bldP spid="44" grpId="0"/>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TextBox 40"/>
              <p:cNvSpPr txBox="1"/>
              <p:nvPr/>
            </p:nvSpPr>
            <p:spPr>
              <a:xfrm>
                <a:off x="779155" y="2985265"/>
                <a:ext cx="2827754"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Para>
                </a14:m>
                <a:endParaRPr lang="en-GB" sz="3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79155" y="2985265"/>
                <a:ext cx="2827754" cy="646331"/>
              </a:xfrm>
              <a:prstGeom prst="rect">
                <a:avLst/>
              </a:prstGeom>
              <a:blipFill rotWithShape="0">
                <a:blip r:embed="rId3"/>
                <a:stretch>
                  <a:fillRect/>
                </a:stretch>
              </a:blipFill>
            </p:spPr>
            <p:txBody>
              <a:bodyPr/>
              <a:lstStyle/>
              <a:p>
                <a:r>
                  <a:rPr lang="en-GB">
                    <a:noFill/>
                  </a:rPr>
                  <a:t> </a:t>
                </a:r>
              </a:p>
            </p:txBody>
          </p:sp>
        </mc:Fallback>
      </mc:AlternateContent>
      <p:sp>
        <p:nvSpPr>
          <p:cNvPr id="5" name="AutoShape 2"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4614971" y="2068970"/>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152400" y="-1008063"/>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47" name="TextBox 46"/>
              <p:cNvSpPr txBox="1"/>
              <p:nvPr/>
            </p:nvSpPr>
            <p:spPr>
              <a:xfrm>
                <a:off x="395536" y="1311276"/>
                <a:ext cx="3960440"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600" b="0" i="1" dirty="0" smtClean="0">
                          <a:latin typeface="Cambria Math" panose="02040503050406030204" pitchFamily="18" charset="0"/>
                        </a:rPr>
                        <m:t>11</m:t>
                      </m:r>
                      <m:r>
                        <a:rPr lang="en-GB" sz="3600" b="0" i="1" dirty="0" smtClean="0">
                          <a:latin typeface="Cambria Math" panose="02040503050406030204" pitchFamily="18" charset="0"/>
                        </a:rPr>
                        <m:t>𝑥</m:t>
                      </m:r>
                      <m:r>
                        <a:rPr lang="en-GB" sz="3600" b="0" i="1" dirty="0" smtClean="0">
                          <a:latin typeface="Cambria Math" panose="02040503050406030204" pitchFamily="18" charset="0"/>
                        </a:rPr>
                        <m:t>−4=2</m:t>
                      </m:r>
                      <m:r>
                        <a:rPr lang="en-GB" sz="3600" b="0" i="1" dirty="0" smtClean="0">
                          <a:latin typeface="Cambria Math" panose="02040503050406030204" pitchFamily="18" charset="0"/>
                        </a:rPr>
                        <m:t>𝑥</m:t>
                      </m:r>
                      <m:r>
                        <a:rPr lang="en-GB" sz="3600" b="0" i="1" dirty="0" smtClean="0">
                          <a:latin typeface="Cambria Math" panose="02040503050406030204" pitchFamily="18" charset="0"/>
                        </a:rPr>
                        <m:t>−13</m:t>
                      </m:r>
                    </m:oMath>
                  </m:oMathPara>
                </a14:m>
                <a:endParaRPr lang="en-GB" sz="3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95536" y="1311276"/>
                <a:ext cx="3960440" cy="646331"/>
              </a:xfrm>
              <a:prstGeom prst="rect">
                <a:avLst/>
              </a:prstGeom>
              <a:blipFill rotWithShape="0">
                <a:blip r:embed="rId4"/>
                <a:stretch>
                  <a:fillRect/>
                </a:stretch>
              </a:blipFill>
            </p:spPr>
            <p:txBody>
              <a:bodyPr/>
              <a:lstStyle/>
              <a:p>
                <a:r>
                  <a:rPr lang="en-GB">
                    <a:noFill/>
                  </a:rPr>
                  <a:t> </a:t>
                </a:r>
              </a:p>
            </p:txBody>
          </p:sp>
        </mc:Fallback>
      </mc:AlternateContent>
      <p:sp>
        <p:nvSpPr>
          <p:cNvPr id="32" name="Rectangle 31"/>
          <p:cNvSpPr/>
          <p:nvPr/>
        </p:nvSpPr>
        <p:spPr>
          <a:xfrm>
            <a:off x="2243693" y="2986640"/>
            <a:ext cx="1368152"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Down Arrow 44"/>
          <p:cNvSpPr/>
          <p:nvPr/>
        </p:nvSpPr>
        <p:spPr>
          <a:xfrm>
            <a:off x="1905000" y="2111396"/>
            <a:ext cx="576064" cy="72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9" name="Group 8"/>
          <p:cNvGrpSpPr/>
          <p:nvPr/>
        </p:nvGrpSpPr>
        <p:grpSpPr>
          <a:xfrm>
            <a:off x="0" y="0"/>
            <a:ext cx="9143074" cy="599127"/>
            <a:chOff x="0" y="13335"/>
            <a:chExt cx="9144218" cy="599127"/>
          </a:xfrm>
        </p:grpSpPr>
        <p:sp>
          <p:nvSpPr>
            <p:cNvPr id="1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More Examples</a:t>
              </a:r>
              <a:endParaRPr lang="en-GB" sz="3200" baseline="30000" dirty="0"/>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5195694" y="2985265"/>
                <a:ext cx="2827754" cy="113306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𝑦</m:t>
                      </m:r>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9</m:t>
                          </m:r>
                        </m:num>
                        <m:den>
                          <m:r>
                            <a:rPr lang="en-GB" sz="3600" b="0" i="1" smtClean="0">
                              <a:latin typeface="Cambria Math" panose="02040503050406030204" pitchFamily="18" charset="0"/>
                            </a:rPr>
                            <m:t>5</m:t>
                          </m:r>
                        </m:den>
                      </m:f>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195694" y="2985265"/>
                <a:ext cx="2827754" cy="1133067"/>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812075" y="1311276"/>
                <a:ext cx="3960440"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600" b="0" i="1" dirty="0" smtClean="0">
                          <a:latin typeface="Cambria Math" panose="02040503050406030204" pitchFamily="18" charset="0"/>
                        </a:rPr>
                        <m:t>3</m:t>
                      </m:r>
                      <m:r>
                        <a:rPr lang="en-GB" sz="3600" b="0" i="1" dirty="0" smtClean="0">
                          <a:latin typeface="Cambria Math" panose="02040503050406030204" pitchFamily="18" charset="0"/>
                        </a:rPr>
                        <m:t>𝑦</m:t>
                      </m:r>
                      <m:r>
                        <a:rPr lang="en-GB" sz="3600" b="0" i="1" dirty="0" smtClean="0">
                          <a:latin typeface="Cambria Math" panose="02040503050406030204" pitchFamily="18" charset="0"/>
                        </a:rPr>
                        <m:t>+4=8</m:t>
                      </m:r>
                      <m:r>
                        <a:rPr lang="en-GB" sz="3600" b="0" i="1" dirty="0" smtClean="0">
                          <a:latin typeface="Cambria Math" panose="02040503050406030204" pitchFamily="18" charset="0"/>
                        </a:rPr>
                        <m:t>𝑦</m:t>
                      </m:r>
                      <m:r>
                        <a:rPr lang="en-GB" sz="3600" b="0" i="1" dirty="0" smtClean="0">
                          <a:latin typeface="Cambria Math" panose="02040503050406030204" pitchFamily="18" charset="0"/>
                        </a:rPr>
                        <m:t>−5</m:t>
                      </m:r>
                    </m:oMath>
                  </m:oMathPara>
                </a14:m>
                <a:endParaRPr lang="en-GB"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12075" y="1311276"/>
                <a:ext cx="3960440" cy="646331"/>
              </a:xfrm>
              <a:prstGeom prst="rect">
                <a:avLst/>
              </a:prstGeom>
              <a:blipFill rotWithShape="0">
                <a:blip r:embed="rId6"/>
                <a:stretch>
                  <a:fillRect/>
                </a:stretch>
              </a:blipFill>
            </p:spPr>
            <p:txBody>
              <a:bodyPr/>
              <a:lstStyle/>
              <a:p>
                <a:r>
                  <a:rPr lang="en-GB">
                    <a:noFill/>
                  </a:rPr>
                  <a:t> </a:t>
                </a:r>
              </a:p>
            </p:txBody>
          </p:sp>
        </mc:Fallback>
      </mc:AlternateContent>
      <p:sp>
        <p:nvSpPr>
          <p:cNvPr id="15" name="Rectangle 14"/>
          <p:cNvSpPr/>
          <p:nvPr/>
        </p:nvSpPr>
        <p:spPr>
          <a:xfrm>
            <a:off x="6788394" y="2948390"/>
            <a:ext cx="1456014" cy="11699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Down Arrow 15"/>
          <p:cNvSpPr/>
          <p:nvPr/>
        </p:nvSpPr>
        <p:spPr>
          <a:xfrm>
            <a:off x="6321539" y="2111396"/>
            <a:ext cx="576064" cy="72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 name="Straight Connector 2"/>
          <p:cNvCxnSpPr/>
          <p:nvPr/>
        </p:nvCxnSpPr>
        <p:spPr>
          <a:xfrm>
            <a:off x="4614971" y="737281"/>
            <a:ext cx="0" cy="357782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591208" y="4376443"/>
                <a:ext cx="3960440" cy="64633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3600" b="0" i="1" dirty="0" smtClean="0">
                          <a:latin typeface="Cambria Math" panose="02040503050406030204" pitchFamily="18" charset="0"/>
                        </a:rPr>
                        <m:t>5=3−3</m:t>
                      </m:r>
                      <m:r>
                        <a:rPr lang="en-GB" sz="3600" b="0" i="1" dirty="0" smtClean="0">
                          <a:latin typeface="Cambria Math" panose="02040503050406030204" pitchFamily="18" charset="0"/>
                        </a:rPr>
                        <m:t>𝑥</m:t>
                      </m:r>
                    </m:oMath>
                  </m:oMathPara>
                </a14:m>
                <a:endParaRPr lang="en-GB" sz="3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591208" y="4376443"/>
                <a:ext cx="3960440" cy="646331"/>
              </a:xfrm>
              <a:prstGeom prst="rect">
                <a:avLst/>
              </a:prstGeom>
              <a:blipFill rotWithShape="0">
                <a:blip r:embed="rId7"/>
                <a:stretch>
                  <a:fillRect/>
                </a:stretch>
              </a:blipFill>
            </p:spPr>
            <p:txBody>
              <a:bodyPr/>
              <a:lstStyle/>
              <a:p>
                <a:r>
                  <a:rPr lang="en-GB">
                    <a:noFill/>
                  </a:rPr>
                  <a:t> </a:t>
                </a:r>
              </a:p>
            </p:txBody>
          </p:sp>
        </mc:Fallback>
      </mc:AlternateContent>
      <p:cxnSp>
        <p:nvCxnSpPr>
          <p:cNvPr id="20" name="Straight Connector 19"/>
          <p:cNvCxnSpPr/>
          <p:nvPr/>
        </p:nvCxnSpPr>
        <p:spPr>
          <a:xfrm>
            <a:off x="0" y="4301319"/>
            <a:ext cx="9144000" cy="1272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263473" y="5325079"/>
                <a:ext cx="3960440" cy="133267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2800" b="0" i="1" dirty="0" smtClean="0">
                          <a:latin typeface="Cambria Math" panose="02040503050406030204" pitchFamily="18" charset="0"/>
                        </a:rPr>
                        <m:t>2=−3</m:t>
                      </m:r>
                      <m:r>
                        <a:rPr lang="en-GB" sz="2800" b="0" i="1" dirty="0" smtClean="0">
                          <a:latin typeface="Cambria Math" panose="02040503050406030204" pitchFamily="18" charset="0"/>
                        </a:rPr>
                        <m:t>𝑥</m:t>
                      </m:r>
                    </m:oMath>
                    <m:oMath xmlns:m="http://schemas.openxmlformats.org/officeDocument/2006/math">
                      <m:r>
                        <a:rPr lang="en-GB" sz="2800" b="0" i="1" smtClean="0">
                          <a:latin typeface="Cambria Math" panose="02040503050406030204" pitchFamily="18" charset="0"/>
                        </a:rPr>
                        <m:t>𝑥</m:t>
                      </m:r>
                      <m:r>
                        <a:rPr lang="en-GB" sz="2800" b="0" i="0"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oMath>
                  </m:oMathPara>
                </a14:m>
                <a:endParaRPr lang="en-GB" sz="3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63473" y="5325079"/>
                <a:ext cx="3960440" cy="1332673"/>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321539" y="5097595"/>
                <a:ext cx="2204052" cy="176356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2800" b="0" i="1" dirty="0" smtClean="0">
                          <a:latin typeface="Cambria Math" panose="02040503050406030204" pitchFamily="18" charset="0"/>
                        </a:rPr>
                        <m:t>5+3</m:t>
                      </m:r>
                      <m:r>
                        <a:rPr lang="en-GB" sz="2800" b="0" i="1" dirty="0" smtClean="0">
                          <a:latin typeface="Cambria Math" panose="02040503050406030204" pitchFamily="18" charset="0"/>
                        </a:rPr>
                        <m:t>𝑥</m:t>
                      </m:r>
                      <m:r>
                        <a:rPr lang="en-GB" sz="2800" b="0" i="1" dirty="0" smtClean="0">
                          <a:latin typeface="Cambria Math" panose="02040503050406030204" pitchFamily="18" charset="0"/>
                        </a:rPr>
                        <m:t>=3</m:t>
                      </m:r>
                    </m:oMath>
                    <m:oMath xmlns:m="http://schemas.openxmlformats.org/officeDocument/2006/math">
                      <m:r>
                        <a:rPr lang="en-GB" sz="2800" b="0" i="1" smtClean="0">
                          <a:latin typeface="Cambria Math" panose="02040503050406030204" pitchFamily="18" charset="0"/>
                        </a:rPr>
                        <m:t>3</m:t>
                      </m:r>
                      <m:r>
                        <a:rPr lang="en-GB" sz="2800" b="0" i="1" smtClean="0">
                          <a:latin typeface="Cambria Math" panose="02040503050406030204" pitchFamily="18" charset="0"/>
                        </a:rPr>
                        <m:t>𝑥</m:t>
                      </m:r>
                      <m:r>
                        <a:rPr lang="en-GB" sz="2800" b="0" i="1" smtClean="0">
                          <a:latin typeface="Cambria Math" panose="02040503050406030204" pitchFamily="18" charset="0"/>
                        </a:rPr>
                        <m:t>=−2</m:t>
                      </m:r>
                    </m:oMath>
                    <m:oMath xmlns:m="http://schemas.openxmlformats.org/officeDocument/2006/math">
                      <m:r>
                        <a:rPr lang="en-GB" sz="2800" b="0" i="1" smtClean="0">
                          <a:latin typeface="Cambria Math" panose="02040503050406030204" pitchFamily="18" charset="0"/>
                        </a:rPr>
                        <m:t>𝑥</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oMath>
                  </m:oMathPara>
                </a14:m>
                <a:endParaRPr lang="en-GB" sz="3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321539" y="5097595"/>
                <a:ext cx="2204052" cy="1763560"/>
              </a:xfrm>
              <a:prstGeom prst="rect">
                <a:avLst/>
              </a:prstGeom>
              <a:blipFill rotWithShape="0">
                <a:blip r:embed="rId10"/>
                <a:stretch>
                  <a:fillRect/>
                </a:stretch>
              </a:blipFill>
            </p:spPr>
            <p:txBody>
              <a:bodyPr/>
              <a:lstStyle/>
              <a:p>
                <a:r>
                  <a:rPr lang="en-GB">
                    <a:noFill/>
                  </a:rPr>
                  <a:t> </a:t>
                </a:r>
              </a:p>
            </p:txBody>
          </p:sp>
        </mc:Fallback>
      </mc:AlternateContent>
      <p:sp>
        <p:nvSpPr>
          <p:cNvPr id="25" name="Right Arrow 24"/>
          <p:cNvSpPr/>
          <p:nvPr/>
        </p:nvSpPr>
        <p:spPr>
          <a:xfrm rot="8789454">
            <a:off x="2672543" y="4816676"/>
            <a:ext cx="638959" cy="4870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ight Arrow 32"/>
          <p:cNvSpPr/>
          <p:nvPr/>
        </p:nvSpPr>
        <p:spPr>
          <a:xfrm rot="2730558">
            <a:off x="5798692" y="4791117"/>
            <a:ext cx="638959" cy="4870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TextBox 26"/>
          <p:cNvSpPr txBox="1"/>
          <p:nvPr/>
        </p:nvSpPr>
        <p:spPr>
          <a:xfrm>
            <a:off x="3650954" y="5184785"/>
            <a:ext cx="2175495" cy="1569660"/>
          </a:xfrm>
          <a:prstGeom prst="rect">
            <a:avLst/>
          </a:prstGeom>
          <a:noFill/>
        </p:spPr>
        <p:txBody>
          <a:bodyPr wrap="square" rtlCol="0">
            <a:spAutoFit/>
          </a:bodyPr>
          <a:lstStyle/>
          <a:p>
            <a:r>
              <a:rPr lang="en-GB" sz="1600" dirty="0" smtClean="0"/>
              <a:t>Both methods are valid, but I prefer the second – it’s best to avoid dividing by negative numbers, and is less likely to lead to error.</a:t>
            </a:r>
            <a:endParaRPr lang="en-GB" sz="1600" dirty="0"/>
          </a:p>
        </p:txBody>
      </p:sp>
      <mc:AlternateContent xmlns:mc="http://schemas.openxmlformats.org/markup-compatibility/2006" xmlns:a14="http://schemas.microsoft.com/office/drawing/2010/main">
        <mc:Choice Requires="a14">
          <p:sp>
            <p:nvSpPr>
              <p:cNvPr id="35" name="TextBox 34"/>
              <p:cNvSpPr txBox="1"/>
              <p:nvPr/>
            </p:nvSpPr>
            <p:spPr>
              <a:xfrm>
                <a:off x="6444139" y="4527640"/>
                <a:ext cx="2763361" cy="646331"/>
              </a:xfrm>
              <a:prstGeom prst="rect">
                <a:avLst/>
              </a:prstGeom>
              <a:noFill/>
            </p:spPr>
            <p:txBody>
              <a:bodyPr wrap="square" rtlCol="0">
                <a:spAutoFit/>
              </a:bodyPr>
              <a:lstStyle/>
              <a:p>
                <a:r>
                  <a:rPr lang="en-GB" dirty="0" smtClean="0"/>
                  <a:t>Or where we put </a:t>
                </a:r>
                <a14:m>
                  <m:oMath xmlns:m="http://schemas.openxmlformats.org/officeDocument/2006/math">
                    <m:r>
                      <a:rPr lang="en-GB" b="0" i="1" smtClean="0">
                        <a:latin typeface="Cambria Math" panose="02040503050406030204" pitchFamily="18" charset="0"/>
                      </a:rPr>
                      <m:t>𝑥</m:t>
                    </m:r>
                  </m:oMath>
                </a14:m>
                <a:r>
                  <a:rPr lang="en-GB" dirty="0" smtClean="0"/>
                  <a:t> term on side where it’s positive:</a:t>
                </a:r>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6444139" y="4527640"/>
                <a:ext cx="2763361" cy="646331"/>
              </a:xfrm>
              <a:prstGeom prst="rect">
                <a:avLst/>
              </a:prstGeom>
              <a:blipFill rotWithShape="0">
                <a:blip r:embed="rId11"/>
                <a:stretch>
                  <a:fillRect l="-1766" t="-5660" r="-2649" b="-14151"/>
                </a:stretch>
              </a:blipFill>
            </p:spPr>
            <p:txBody>
              <a:bodyPr/>
              <a:lstStyle/>
              <a:p>
                <a:r>
                  <a:rPr lang="en-GB">
                    <a:noFill/>
                  </a:rPr>
                  <a:t> </a:t>
                </a:r>
              </a:p>
            </p:txBody>
          </p:sp>
        </mc:Fallback>
      </mc:AlternateContent>
      <p:sp>
        <p:nvSpPr>
          <p:cNvPr id="36" name="TextBox 35"/>
          <p:cNvSpPr txBox="1"/>
          <p:nvPr/>
        </p:nvSpPr>
        <p:spPr>
          <a:xfrm>
            <a:off x="493581" y="4678748"/>
            <a:ext cx="2239388" cy="646331"/>
          </a:xfrm>
          <a:prstGeom prst="rect">
            <a:avLst/>
          </a:prstGeom>
          <a:noFill/>
        </p:spPr>
        <p:txBody>
          <a:bodyPr wrap="square" rtlCol="0">
            <a:spAutoFit/>
          </a:bodyPr>
          <a:lstStyle/>
          <a:p>
            <a:r>
              <a:rPr lang="en-GB" dirty="0" smtClean="0"/>
              <a:t>Way we’d have previously done it…</a:t>
            </a:r>
            <a:endParaRPr lang="en-GB" dirty="0"/>
          </a:p>
        </p:txBody>
      </p:sp>
      <p:sp>
        <p:nvSpPr>
          <p:cNvPr id="37" name="Rectangle 36"/>
          <p:cNvSpPr/>
          <p:nvPr/>
        </p:nvSpPr>
        <p:spPr>
          <a:xfrm>
            <a:off x="821050" y="5370734"/>
            <a:ext cx="2544450" cy="13602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6444139" y="5184785"/>
            <a:ext cx="2544450" cy="16351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97871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nextCondLst>
                <p:cond evt="onClick" delay="0">
                  <p:tgtEl>
                    <p:spTgt spid="38"/>
                  </p:tgtEl>
                </p:cond>
              </p:nextCondLst>
            </p:seq>
          </p:childTnLst>
        </p:cTn>
      </p:par>
    </p:tnLst>
    <p:bldLst>
      <p:bldP spid="32" grpId="0" animBg="1"/>
      <p:bldP spid="15" grpId="0" animBg="1"/>
      <p:bldP spid="27" grpId="0"/>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59632" y="980728"/>
                <a:ext cx="4536504" cy="19389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3</m:t>
                      </m:r>
                      <m:r>
                        <a:rPr lang="en-GB" sz="4000" b="0" i="1" smtClean="0">
                          <a:latin typeface="Cambria Math" panose="02040503050406030204" pitchFamily="18" charset="0"/>
                        </a:rPr>
                        <m:t>𝑥</m:t>
                      </m:r>
                      <m:r>
                        <a:rPr lang="en-GB" sz="4000" b="0" i="1" smtClean="0">
                          <a:latin typeface="Cambria Math" panose="02040503050406030204" pitchFamily="18" charset="0"/>
                        </a:rPr>
                        <m:t>−3=</m:t>
                      </m:r>
                      <m:r>
                        <a:rPr lang="en-GB" sz="4000" b="0" i="1" smtClean="0">
                          <a:latin typeface="Cambria Math" panose="02040503050406030204" pitchFamily="18" charset="0"/>
                        </a:rPr>
                        <m:t>𝑥</m:t>
                      </m:r>
                      <m:r>
                        <a:rPr lang="en-GB" sz="4000" b="0" i="1" smtClean="0">
                          <a:latin typeface="Cambria Math" panose="02040503050406030204" pitchFamily="18" charset="0"/>
                        </a:rPr>
                        <m:t>+5</m:t>
                      </m:r>
                    </m:oMath>
                    <m:oMath xmlns:m="http://schemas.openxmlformats.org/officeDocument/2006/math">
                      <m:r>
                        <a:rPr lang="en-GB" sz="4000" b="1" i="1" smtClean="0">
                          <a:latin typeface="Cambria Math" panose="02040503050406030204" pitchFamily="18" charset="0"/>
                        </a:rPr>
                        <m:t>𝟐</m:t>
                      </m:r>
                      <m:r>
                        <a:rPr lang="en-GB" sz="4000" b="1" i="1" smtClean="0">
                          <a:latin typeface="Cambria Math" panose="02040503050406030204" pitchFamily="18" charset="0"/>
                        </a:rPr>
                        <m:t>𝒙</m:t>
                      </m:r>
                      <m:r>
                        <a:rPr lang="en-GB" sz="4000" b="1" i="1" smtClean="0">
                          <a:latin typeface="Cambria Math" panose="02040503050406030204" pitchFamily="18" charset="0"/>
                        </a:rPr>
                        <m:t>=</m:t>
                      </m:r>
                      <m:r>
                        <a:rPr lang="en-GB" sz="4000" b="1" i="1" smtClean="0">
                          <a:latin typeface="Cambria Math" panose="02040503050406030204" pitchFamily="18" charset="0"/>
                        </a:rPr>
                        <m:t>𝟖</m:t>
                      </m:r>
                    </m:oMath>
                    <m:oMath xmlns:m="http://schemas.openxmlformats.org/officeDocument/2006/math">
                      <m:r>
                        <a:rPr lang="en-GB" sz="4000" b="1" i="1" smtClean="0">
                          <a:latin typeface="Cambria Math" panose="02040503050406030204" pitchFamily="18" charset="0"/>
                        </a:rPr>
                        <m:t>𝒙</m:t>
                      </m:r>
                      <m:r>
                        <a:rPr lang="en-GB" sz="4000" b="1" i="1" smtClean="0">
                          <a:latin typeface="Cambria Math" panose="02040503050406030204" pitchFamily="18" charset="0"/>
                        </a:rPr>
                        <m:t>=</m:t>
                      </m:r>
                      <m:r>
                        <a:rPr lang="en-GB" sz="4000" b="1" i="1" smtClean="0">
                          <a:latin typeface="Cambria Math" panose="02040503050406030204" pitchFamily="18" charset="0"/>
                        </a:rPr>
                        <m:t>𝟒</m:t>
                      </m:r>
                    </m:oMath>
                  </m:oMathPara>
                </a14:m>
                <a:endParaRPr lang="en-GB" sz="4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259632" y="980728"/>
                <a:ext cx="4536504" cy="193899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03648" y="3573016"/>
                <a:ext cx="4536504" cy="24767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3−5</m:t>
                      </m:r>
                      <m:r>
                        <a:rPr lang="en-GB" sz="4000" b="0" i="1" smtClean="0">
                          <a:latin typeface="Cambria Math" panose="02040503050406030204" pitchFamily="18" charset="0"/>
                        </a:rPr>
                        <m:t>𝑥</m:t>
                      </m:r>
                      <m:r>
                        <a:rPr lang="en-GB" sz="4000" b="0" i="1" smtClean="0">
                          <a:latin typeface="Cambria Math" panose="02040503050406030204" pitchFamily="18" charset="0"/>
                        </a:rPr>
                        <m:t>=5+2</m:t>
                      </m:r>
                      <m:r>
                        <a:rPr lang="en-GB" sz="4000" b="0" i="1" smtClean="0">
                          <a:latin typeface="Cambria Math" panose="02040503050406030204" pitchFamily="18" charset="0"/>
                        </a:rPr>
                        <m:t>𝑥</m:t>
                      </m:r>
                    </m:oMath>
                    <m:oMath xmlns:m="http://schemas.openxmlformats.org/officeDocument/2006/math">
                      <m:r>
                        <a:rPr lang="en-GB" sz="4000" b="1" i="1" smtClean="0">
                          <a:latin typeface="Cambria Math" panose="02040503050406030204" pitchFamily="18" charset="0"/>
                        </a:rPr>
                        <m:t>−</m:t>
                      </m:r>
                      <m:r>
                        <a:rPr lang="en-GB" sz="4000" b="1" i="1" smtClean="0">
                          <a:latin typeface="Cambria Math" panose="02040503050406030204" pitchFamily="18" charset="0"/>
                        </a:rPr>
                        <m:t>𝟐</m:t>
                      </m:r>
                      <m:r>
                        <a:rPr lang="en-GB" sz="4000" b="1" i="1" smtClean="0">
                          <a:latin typeface="Cambria Math" panose="02040503050406030204" pitchFamily="18" charset="0"/>
                        </a:rPr>
                        <m:t>=</m:t>
                      </m:r>
                      <m:r>
                        <a:rPr lang="en-GB" sz="4000" b="1" i="1" smtClean="0">
                          <a:latin typeface="Cambria Math" panose="02040503050406030204" pitchFamily="18" charset="0"/>
                        </a:rPr>
                        <m:t>𝟕</m:t>
                      </m:r>
                      <m:r>
                        <a:rPr lang="en-GB" sz="4000" b="1" i="1" smtClean="0">
                          <a:latin typeface="Cambria Math" panose="02040503050406030204" pitchFamily="18" charset="0"/>
                        </a:rPr>
                        <m:t>𝒙</m:t>
                      </m:r>
                    </m:oMath>
                    <m:oMath xmlns:m="http://schemas.openxmlformats.org/officeDocument/2006/math">
                      <m:r>
                        <a:rPr lang="en-GB" sz="4000" b="1" i="1" smtClean="0">
                          <a:latin typeface="Cambria Math" panose="02040503050406030204" pitchFamily="18" charset="0"/>
                        </a:rPr>
                        <m:t>𝒙</m:t>
                      </m:r>
                      <m:r>
                        <a:rPr lang="en-GB" sz="4000" b="1" i="0" smtClean="0">
                          <a:latin typeface="Cambria Math" panose="02040503050406030204" pitchFamily="18" charset="0"/>
                        </a:rPr>
                        <m:t>=</m:t>
                      </m:r>
                      <m:r>
                        <a:rPr lang="en-GB" sz="4000" b="1" i="1" smtClean="0">
                          <a:latin typeface="Cambria Math" panose="02040503050406030204" pitchFamily="18" charset="0"/>
                        </a:rPr>
                        <m:t>−</m:t>
                      </m:r>
                      <m:f>
                        <m:fPr>
                          <m:ctrlPr>
                            <a:rPr lang="en-GB" sz="4000" b="1" i="1" smtClean="0">
                              <a:latin typeface="Cambria Math" panose="02040503050406030204" pitchFamily="18" charset="0"/>
                            </a:rPr>
                          </m:ctrlPr>
                        </m:fPr>
                        <m:num>
                          <m:r>
                            <a:rPr lang="en-GB" sz="4000" b="1" i="1" smtClean="0">
                              <a:latin typeface="Cambria Math" panose="02040503050406030204" pitchFamily="18" charset="0"/>
                            </a:rPr>
                            <m:t>𝟐</m:t>
                          </m:r>
                        </m:num>
                        <m:den>
                          <m:r>
                            <a:rPr lang="en-GB" sz="4000" b="1" i="1" smtClean="0">
                              <a:latin typeface="Cambria Math" panose="02040503050406030204" pitchFamily="18" charset="0"/>
                            </a:rPr>
                            <m:t>𝟕</m:t>
                          </m:r>
                        </m:den>
                      </m:f>
                    </m:oMath>
                  </m:oMathPara>
                </a14:m>
                <a:endParaRPr lang="en-GB" sz="4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403648" y="3573016"/>
                <a:ext cx="4536504" cy="2476704"/>
              </a:xfrm>
              <a:prstGeom prst="rect">
                <a:avLst/>
              </a:prstGeom>
              <a:blipFill rotWithShape="0">
                <a:blip r:embed="rId3"/>
                <a:stretch>
                  <a:fillRect/>
                </a:stretch>
              </a:blipFill>
            </p:spPr>
            <p:txBody>
              <a:bodyPr/>
              <a:lstStyle/>
              <a:p>
                <a:r>
                  <a:rPr lang="en-GB">
                    <a:noFill/>
                  </a:rPr>
                  <a:t> </a:t>
                </a:r>
              </a:p>
            </p:txBody>
          </p:sp>
        </mc:Fallback>
      </mc:AlternateContent>
      <p:sp>
        <p:nvSpPr>
          <p:cNvPr id="7" name="Rectangle 6"/>
          <p:cNvSpPr/>
          <p:nvPr/>
        </p:nvSpPr>
        <p:spPr>
          <a:xfrm>
            <a:off x="1835696" y="1692246"/>
            <a:ext cx="4536504" cy="1227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835696" y="4293096"/>
            <a:ext cx="4536504" cy="17566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 name="Straight Connector 9"/>
          <p:cNvCxnSpPr/>
          <p:nvPr/>
        </p:nvCxnSpPr>
        <p:spPr>
          <a:xfrm>
            <a:off x="0" y="3356992"/>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0374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Dealing with Brackets</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764704"/>
            <a:ext cx="6984776" cy="461665"/>
          </a:xfrm>
          <a:prstGeom prst="rect">
            <a:avLst/>
          </a:prstGeom>
          <a:noFill/>
        </p:spPr>
        <p:txBody>
          <a:bodyPr wrap="square" rtlCol="0">
            <a:spAutoFit/>
          </a:bodyPr>
          <a:lstStyle/>
          <a:p>
            <a:r>
              <a:rPr lang="en-GB" sz="2400" dirty="0" smtClean="0"/>
              <a:t>If there’s any brackets, simply expand them first!</a:t>
            </a:r>
            <a:endParaRPr lang="en-GB" sz="2400" dirty="0"/>
          </a:p>
        </p:txBody>
      </p:sp>
      <mc:AlternateContent xmlns:mc="http://schemas.openxmlformats.org/markup-compatibility/2006" xmlns:a14="http://schemas.microsoft.com/office/drawing/2010/main">
        <mc:Choice Requires="a14">
          <p:sp>
            <p:nvSpPr>
              <p:cNvPr id="6" name="TextBox 5"/>
              <p:cNvSpPr txBox="1"/>
              <p:nvPr/>
            </p:nvSpPr>
            <p:spPr>
              <a:xfrm>
                <a:off x="539552" y="2132856"/>
                <a:ext cx="3384376" cy="27914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2</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2</m:t>
                          </m:r>
                          <m:r>
                            <a:rPr lang="en-GB" sz="3600" b="0" i="1" smtClean="0">
                              <a:latin typeface="Cambria Math" panose="02040503050406030204" pitchFamily="18" charset="0"/>
                            </a:rPr>
                            <m:t>𝑥</m:t>
                          </m:r>
                          <m:r>
                            <a:rPr lang="en-GB" sz="3600" b="0" i="1" smtClean="0">
                              <a:latin typeface="Cambria Math" panose="02040503050406030204" pitchFamily="18" charset="0"/>
                            </a:rPr>
                            <m:t>+3</m:t>
                          </m:r>
                        </m:e>
                      </m:d>
                      <m:r>
                        <a:rPr lang="en-GB" sz="3600" b="0" i="1" smtClean="0">
                          <a:latin typeface="Cambria Math" panose="02040503050406030204" pitchFamily="18" charset="0"/>
                        </a:rPr>
                        <m:t>=9</m:t>
                      </m:r>
                    </m:oMath>
                    <m:oMath xmlns:m="http://schemas.openxmlformats.org/officeDocument/2006/math">
                      <m:r>
                        <a:rPr lang="en-GB" sz="3600" b="1" i="1" smtClean="0">
                          <a:latin typeface="Cambria Math" panose="02040503050406030204" pitchFamily="18" charset="0"/>
                        </a:rPr>
                        <m:t>𝟒</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𝟔</m:t>
                      </m:r>
                      <m:r>
                        <a:rPr lang="en-GB" sz="3600" b="1" i="1" smtClean="0">
                          <a:latin typeface="Cambria Math" panose="02040503050406030204" pitchFamily="18" charset="0"/>
                        </a:rPr>
                        <m:t>=</m:t>
                      </m:r>
                      <m:r>
                        <a:rPr lang="en-GB" sz="3600" b="1" i="1" smtClean="0">
                          <a:latin typeface="Cambria Math" panose="02040503050406030204" pitchFamily="18" charset="0"/>
                        </a:rPr>
                        <m:t>𝟗</m:t>
                      </m:r>
                    </m:oMath>
                    <m:oMath xmlns:m="http://schemas.openxmlformats.org/officeDocument/2006/math">
                      <m:r>
                        <a:rPr lang="en-GB" sz="3600" b="1" i="1" smtClean="0">
                          <a:latin typeface="Cambria Math" panose="02040503050406030204" pitchFamily="18" charset="0"/>
                        </a:rPr>
                        <m:t>𝟒</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𝟑</m:t>
                      </m:r>
                    </m:oMath>
                    <m:oMath xmlns:m="http://schemas.openxmlformats.org/officeDocument/2006/math">
                      <m:r>
                        <a:rPr lang="en-GB" sz="3600" b="1" i="1" smtClean="0">
                          <a:latin typeface="Cambria Math" panose="02040503050406030204" pitchFamily="18" charset="0"/>
                        </a:rPr>
                        <m:t>𝒙</m:t>
                      </m:r>
                      <m:r>
                        <a:rPr lang="en-GB" sz="3600" b="1" i="1" smtClean="0">
                          <a:latin typeface="Cambria Math" panose="02040503050406030204" pitchFamily="18" charset="0"/>
                        </a:rPr>
                        <m:t>=−</m:t>
                      </m:r>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𝟑</m:t>
                          </m:r>
                        </m:num>
                        <m:den>
                          <m:r>
                            <a:rPr lang="en-GB" sz="3600" b="1" i="1" smtClean="0">
                              <a:latin typeface="Cambria Math" panose="02040503050406030204" pitchFamily="18" charset="0"/>
                            </a:rPr>
                            <m:t>𝟒</m:t>
                          </m:r>
                        </m:den>
                      </m:f>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539552" y="2132856"/>
                <a:ext cx="3384376" cy="279147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55976" y="2132856"/>
                <a:ext cx="4320480" cy="28623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3−4</m:t>
                      </m:r>
                      <m:d>
                        <m:dPr>
                          <m:ctrlPr>
                            <a:rPr lang="en-GB" sz="3600" i="1" smtClean="0">
                              <a:latin typeface="Cambria Math" panose="02040503050406030204" pitchFamily="18" charset="0"/>
                            </a:rPr>
                          </m:ctrlPr>
                        </m:dPr>
                        <m:e>
                          <m:r>
                            <a:rPr lang="en-GB" sz="3600" b="0" i="1" smtClean="0">
                              <a:latin typeface="Cambria Math" panose="02040503050406030204" pitchFamily="18" charset="0"/>
                            </a:rPr>
                            <m:t>2</m:t>
                          </m:r>
                          <m:r>
                            <a:rPr lang="en-GB" sz="3600" b="0" i="1" smtClean="0">
                              <a:latin typeface="Cambria Math" panose="02040503050406030204" pitchFamily="18" charset="0"/>
                            </a:rPr>
                            <m:t>𝑥</m:t>
                          </m:r>
                          <m:r>
                            <a:rPr lang="en-GB" sz="3600" b="0" i="1" smtClean="0">
                              <a:latin typeface="Cambria Math" panose="02040503050406030204" pitchFamily="18" charset="0"/>
                            </a:rPr>
                            <m:t>−3</m:t>
                          </m:r>
                        </m:e>
                      </m:d>
                      <m:r>
                        <a:rPr lang="en-GB" sz="3600" b="0" i="1" smtClean="0">
                          <a:latin typeface="Cambria Math" panose="02040503050406030204" pitchFamily="18" charset="0"/>
                        </a:rPr>
                        <m:t>=7</m:t>
                      </m:r>
                      <m:r>
                        <a:rPr lang="en-GB" sz="3600" b="0" i="1" smtClean="0">
                          <a:latin typeface="Cambria Math" panose="02040503050406030204" pitchFamily="18" charset="0"/>
                        </a:rPr>
                        <m:t>𝑥</m:t>
                      </m:r>
                    </m:oMath>
                    <m:oMath xmlns:m="http://schemas.openxmlformats.org/officeDocument/2006/math">
                      <m:r>
                        <a:rPr lang="en-GB" sz="3600" b="1" i="1" smtClean="0">
                          <a:latin typeface="Cambria Math" panose="02040503050406030204" pitchFamily="18" charset="0"/>
                        </a:rPr>
                        <m:t>𝟑</m:t>
                      </m:r>
                      <m:r>
                        <a:rPr lang="en-GB" sz="3600" b="1" i="1" smtClean="0">
                          <a:latin typeface="Cambria Math" panose="02040503050406030204" pitchFamily="18" charset="0"/>
                        </a:rPr>
                        <m:t>−</m:t>
                      </m:r>
                      <m:r>
                        <a:rPr lang="en-GB" sz="3600" b="1" i="1" smtClean="0">
                          <a:latin typeface="Cambria Math" panose="02040503050406030204" pitchFamily="18" charset="0"/>
                        </a:rPr>
                        <m:t>𝟖</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𝟏𝟐</m:t>
                      </m:r>
                      <m:r>
                        <a:rPr lang="en-GB" sz="3600" b="1" i="1" smtClean="0">
                          <a:latin typeface="Cambria Math" panose="02040503050406030204" pitchFamily="18" charset="0"/>
                        </a:rPr>
                        <m:t>=</m:t>
                      </m:r>
                      <m:r>
                        <a:rPr lang="en-GB" sz="3600" b="1" i="1" smtClean="0">
                          <a:latin typeface="Cambria Math" panose="02040503050406030204" pitchFamily="18" charset="0"/>
                        </a:rPr>
                        <m:t>𝟕</m:t>
                      </m:r>
                      <m:r>
                        <a:rPr lang="en-GB" sz="3600" b="1" i="1" smtClean="0">
                          <a:latin typeface="Cambria Math" panose="02040503050406030204" pitchFamily="18" charset="0"/>
                        </a:rPr>
                        <m:t>𝒙</m:t>
                      </m:r>
                    </m:oMath>
                    <m:oMath xmlns:m="http://schemas.openxmlformats.org/officeDocument/2006/math">
                      <m:r>
                        <a:rPr lang="en-GB" sz="3600" b="1" i="1" smtClean="0">
                          <a:latin typeface="Cambria Math" panose="02040503050406030204" pitchFamily="18" charset="0"/>
                        </a:rPr>
                        <m:t>𝟏𝟓</m:t>
                      </m:r>
                      <m:r>
                        <a:rPr lang="en-GB" sz="3600" b="1" i="1" smtClean="0">
                          <a:latin typeface="Cambria Math" panose="02040503050406030204" pitchFamily="18" charset="0"/>
                        </a:rPr>
                        <m:t>−</m:t>
                      </m:r>
                      <m:r>
                        <a:rPr lang="en-GB" sz="3600" b="1" i="1" smtClean="0">
                          <a:latin typeface="Cambria Math" panose="02040503050406030204" pitchFamily="18" charset="0"/>
                        </a:rPr>
                        <m:t>𝟖</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𝟕</m:t>
                      </m:r>
                      <m:r>
                        <a:rPr lang="en-GB" sz="3600" b="1" i="1" smtClean="0">
                          <a:latin typeface="Cambria Math" panose="02040503050406030204" pitchFamily="18" charset="0"/>
                        </a:rPr>
                        <m:t>𝒙</m:t>
                      </m:r>
                    </m:oMath>
                    <m:oMath xmlns:m="http://schemas.openxmlformats.org/officeDocument/2006/math">
                      <m:r>
                        <a:rPr lang="en-GB" sz="3600" b="1" i="1" smtClean="0">
                          <a:latin typeface="Cambria Math" panose="02040503050406030204" pitchFamily="18" charset="0"/>
                        </a:rPr>
                        <m:t>𝟏𝟓</m:t>
                      </m:r>
                      <m:r>
                        <a:rPr lang="en-GB" sz="3600" b="1" i="1" smtClean="0">
                          <a:latin typeface="Cambria Math" panose="02040503050406030204" pitchFamily="18" charset="0"/>
                        </a:rPr>
                        <m:t>=</m:t>
                      </m:r>
                      <m:r>
                        <a:rPr lang="en-GB" sz="3600" b="1" i="1" smtClean="0">
                          <a:latin typeface="Cambria Math" panose="02040503050406030204" pitchFamily="18" charset="0"/>
                        </a:rPr>
                        <m:t>𝟏𝟓</m:t>
                      </m:r>
                      <m:r>
                        <a:rPr lang="en-GB" sz="3600" b="1" i="1" smtClean="0">
                          <a:latin typeface="Cambria Math" panose="02040503050406030204" pitchFamily="18" charset="0"/>
                        </a:rPr>
                        <m:t>𝒙</m:t>
                      </m:r>
                    </m:oMath>
                    <m:oMath xmlns:m="http://schemas.openxmlformats.org/officeDocument/2006/math">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𝟏</m:t>
                      </m:r>
                    </m:oMath>
                  </m:oMathPara>
                </a14:m>
                <a:endParaRPr lang="en-GB" sz="36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355976" y="2132856"/>
                <a:ext cx="4320480" cy="2862322"/>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755576" y="2801748"/>
            <a:ext cx="2952328" cy="21934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513942" y="2801748"/>
            <a:ext cx="4162513" cy="21934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1" name="Straight Connector 10"/>
          <p:cNvCxnSpPr/>
          <p:nvPr/>
        </p:nvCxnSpPr>
        <p:spPr>
          <a:xfrm>
            <a:off x="4139952" y="1700808"/>
            <a:ext cx="0" cy="43924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68810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79512" y="1481814"/>
                <a:ext cx="3960440" cy="1815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7</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panose="02040503050406030204" pitchFamily="18" charset="0"/>
                            </a:rPr>
                            <m:t>𝑥</m:t>
                          </m:r>
                          <m:r>
                            <a:rPr lang="en-GB" sz="2800" b="0" i="1" smtClean="0">
                              <a:latin typeface="Cambria Math" panose="02040503050406030204" pitchFamily="18" charset="0"/>
                            </a:rPr>
                            <m:t>−1</m:t>
                          </m:r>
                        </m:e>
                      </m:d>
                      <m:r>
                        <a:rPr lang="en-GB" sz="2800" b="0" i="1" smtClean="0">
                          <a:latin typeface="Cambria Math" panose="02040503050406030204" pitchFamily="18" charset="0"/>
                        </a:rPr>
                        <m:t>=21+14</m:t>
                      </m:r>
                      <m:r>
                        <a:rPr lang="en-GB" sz="2800" b="0" i="1" smtClean="0">
                          <a:latin typeface="Cambria Math" panose="02040503050406030204" pitchFamily="18" charset="0"/>
                        </a:rPr>
                        <m:t>𝑥</m:t>
                      </m:r>
                    </m:oMath>
                    <m:oMath xmlns:m="http://schemas.openxmlformats.org/officeDocument/2006/math">
                      <m:r>
                        <a:rPr lang="en-GB" sz="2800" b="1" i="1" smtClean="0">
                          <a:latin typeface="Cambria Math" panose="02040503050406030204" pitchFamily="18" charset="0"/>
                        </a:rPr>
                        <m:t>𝟐𝟏</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𝟕</m:t>
                      </m:r>
                      <m:r>
                        <a:rPr lang="en-GB" sz="2800" b="1" i="1" smtClean="0">
                          <a:latin typeface="Cambria Math" panose="02040503050406030204" pitchFamily="18" charset="0"/>
                        </a:rPr>
                        <m:t>=</m:t>
                      </m:r>
                      <m:r>
                        <a:rPr lang="en-GB" sz="2800" b="1" i="1" smtClean="0">
                          <a:latin typeface="Cambria Math" panose="02040503050406030204" pitchFamily="18" charset="0"/>
                        </a:rPr>
                        <m:t>𝟐𝟏</m:t>
                      </m:r>
                      <m:r>
                        <a:rPr lang="en-GB" sz="2800" b="1" i="1" smtClean="0">
                          <a:latin typeface="Cambria Math" panose="02040503050406030204" pitchFamily="18" charset="0"/>
                        </a:rPr>
                        <m:t>+</m:t>
                      </m:r>
                      <m:r>
                        <a:rPr lang="en-GB" sz="2800" b="1" i="1" smtClean="0">
                          <a:latin typeface="Cambria Math" panose="02040503050406030204" pitchFamily="18" charset="0"/>
                        </a:rPr>
                        <m:t>𝟏𝟒</m:t>
                      </m:r>
                      <m:r>
                        <a:rPr lang="en-GB" sz="2800" b="1" i="1" smtClean="0">
                          <a:latin typeface="Cambria Math" panose="02040503050406030204" pitchFamily="18" charset="0"/>
                        </a:rPr>
                        <m:t>𝒙</m:t>
                      </m:r>
                    </m:oMath>
                    <m:oMath xmlns:m="http://schemas.openxmlformats.org/officeDocument/2006/math">
                      <m:r>
                        <a:rPr lang="en-GB" sz="2800" b="1" i="1" smtClean="0">
                          <a:latin typeface="Cambria Math" panose="02040503050406030204" pitchFamily="18" charset="0"/>
                        </a:rPr>
                        <m:t>𝟕</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𝟐𝟖</m:t>
                      </m:r>
                    </m:oMath>
                    <m:oMath xmlns:m="http://schemas.openxmlformats.org/officeDocument/2006/math">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𝟒</m:t>
                      </m:r>
                    </m:oMath>
                  </m:oMathPara>
                </a14:m>
                <a:endParaRPr lang="en-GB" sz="1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79512" y="1481814"/>
                <a:ext cx="3960440" cy="181588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30248" y="1481814"/>
                <a:ext cx="4582746" cy="2625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5−2</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+2</m:t>
                          </m:r>
                        </m:e>
                      </m:d>
                      <m:r>
                        <a:rPr lang="en-GB" sz="2800" b="0" i="1" smtClean="0">
                          <a:latin typeface="Cambria Math" panose="02040503050406030204" pitchFamily="18" charset="0"/>
                        </a:rPr>
                        <m:t>=4−3</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r>
                            <a:rPr lang="en-GB" sz="2800" b="0" i="1" smtClean="0">
                              <a:latin typeface="Cambria Math" panose="02040503050406030204" pitchFamily="18" charset="0"/>
                            </a:rPr>
                            <m:t>𝑥</m:t>
                          </m:r>
                        </m:e>
                      </m:d>
                    </m:oMath>
                    <m:oMath xmlns:m="http://schemas.openxmlformats.org/officeDocument/2006/math">
                      <m:r>
                        <a:rPr lang="en-GB" sz="2800" b="1" i="1" smtClean="0">
                          <a:latin typeface="Cambria Math" panose="02040503050406030204" pitchFamily="18" charset="0"/>
                        </a:rPr>
                        <m:t>𝟓</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𝟒</m:t>
                      </m:r>
                      <m:r>
                        <a:rPr lang="en-GB" sz="2800" b="1" i="1" smtClean="0">
                          <a:latin typeface="Cambria Math" panose="02040503050406030204" pitchFamily="18" charset="0"/>
                        </a:rPr>
                        <m:t>=</m:t>
                      </m:r>
                      <m:r>
                        <a:rPr lang="en-GB" sz="2800" b="1" i="1" smtClean="0">
                          <a:latin typeface="Cambria Math" panose="02040503050406030204" pitchFamily="18" charset="0"/>
                        </a:rPr>
                        <m:t>𝟒</m:t>
                      </m:r>
                      <m:r>
                        <a:rPr lang="en-GB" sz="2800" b="1" i="1" smtClean="0">
                          <a:latin typeface="Cambria Math" panose="02040503050406030204" pitchFamily="18" charset="0"/>
                        </a:rPr>
                        <m:t>−</m:t>
                      </m:r>
                      <m:r>
                        <a:rPr lang="en-GB" sz="2800" b="1" i="1" smtClean="0">
                          <a:latin typeface="Cambria Math" panose="02040503050406030204" pitchFamily="18" charset="0"/>
                        </a:rPr>
                        <m:t>𝟔</m:t>
                      </m:r>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𝒙</m:t>
                      </m:r>
                    </m:oMath>
                    <m:oMath xmlns:m="http://schemas.openxmlformats.org/officeDocument/2006/math">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𝒙</m:t>
                      </m:r>
                    </m:oMath>
                    <m:oMath xmlns:m="http://schemas.openxmlformats.org/officeDocument/2006/math">
                      <m:r>
                        <a:rPr lang="en-GB" sz="2800" b="1" i="1" smtClean="0">
                          <a:latin typeface="Cambria Math" panose="02040503050406030204" pitchFamily="18" charset="0"/>
                        </a:rPr>
                        <m:t>𝟑</m:t>
                      </m:r>
                      <m:r>
                        <a:rPr lang="en-GB" sz="2800" b="1" i="1" smtClean="0">
                          <a:latin typeface="Cambria Math" panose="02040503050406030204" pitchFamily="18" charset="0"/>
                        </a:rPr>
                        <m:t>=</m:t>
                      </m:r>
                      <m:r>
                        <a:rPr lang="en-GB" sz="2800" b="1" i="1" smtClean="0">
                          <a:latin typeface="Cambria Math" panose="02040503050406030204" pitchFamily="18" charset="0"/>
                        </a:rPr>
                        <m:t>𝟓</m:t>
                      </m:r>
                      <m:r>
                        <a:rPr lang="en-GB" sz="2800" b="1" i="1" smtClean="0">
                          <a:latin typeface="Cambria Math" panose="02040503050406030204" pitchFamily="18" charset="0"/>
                        </a:rPr>
                        <m:t>𝒙</m:t>
                      </m:r>
                    </m:oMath>
                    <m:oMath xmlns:m="http://schemas.openxmlformats.org/officeDocument/2006/math">
                      <m:r>
                        <a:rPr lang="en-GB" sz="2800" b="1" i="1" smtClean="0">
                          <a:latin typeface="Cambria Math" panose="02040503050406030204" pitchFamily="18" charset="0"/>
                        </a:rPr>
                        <m:t>𝒙</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num>
                        <m:den>
                          <m:r>
                            <a:rPr lang="en-GB" sz="2800" b="1" i="1" smtClean="0">
                              <a:latin typeface="Cambria Math" panose="02040503050406030204" pitchFamily="18" charset="0"/>
                            </a:rPr>
                            <m:t>𝟓</m:t>
                          </m:r>
                        </m:den>
                      </m:f>
                    </m:oMath>
                  </m:oMathPara>
                </a14:m>
                <a:endParaRPr lang="en-GB" sz="1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30248" y="1481814"/>
                <a:ext cx="4582746" cy="2625334"/>
              </a:xfrm>
              <a:prstGeom prst="rect">
                <a:avLst/>
              </a:prstGeom>
              <a:blipFill rotWithShape="0">
                <a:blip r:embed="rId4"/>
                <a:stretch>
                  <a:fillRect/>
                </a:stretch>
              </a:blipFill>
            </p:spPr>
            <p:txBody>
              <a:bodyPr/>
              <a:lstStyle/>
              <a:p>
                <a:r>
                  <a:rPr lang="en-GB">
                    <a:noFill/>
                  </a:rPr>
                  <a:t> </a:t>
                </a:r>
              </a:p>
            </p:txBody>
          </p:sp>
        </mc:Fallback>
      </mc:AlternateContent>
      <p:cxnSp>
        <p:nvCxnSpPr>
          <p:cNvPr id="7" name="Straight Connector 6"/>
          <p:cNvCxnSpPr/>
          <p:nvPr/>
        </p:nvCxnSpPr>
        <p:spPr>
          <a:xfrm>
            <a:off x="4143333" y="1101452"/>
            <a:ext cx="0" cy="4392488"/>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a:xfrm>
            <a:off x="395536" y="1998337"/>
            <a:ext cx="3528392" cy="1934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571428" y="1998336"/>
            <a:ext cx="4321052" cy="22947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48747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1</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9" name="TextBox 8"/>
              <p:cNvSpPr txBox="1"/>
              <p:nvPr/>
            </p:nvSpPr>
            <p:spPr>
              <a:xfrm>
                <a:off x="611560" y="1052736"/>
                <a:ext cx="3456384" cy="52457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+4                   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m:t>
                      </m:r>
                    </m:oMath>
                    <m:oMath xmlns:m="http://schemas.openxmlformats.org/officeDocument/2006/math">
                      <m:r>
                        <a:rPr lang="en-GB" sz="2000" b="0" i="1" smtClean="0">
                          <a:latin typeface="Cambria Math" panose="02040503050406030204" pitchFamily="18" charset="0"/>
                        </a:rPr>
                        <m:t>6</m:t>
                      </m:r>
                      <m:r>
                        <a:rPr lang="en-GB" sz="2000" b="0" i="1" smtClean="0">
                          <a:latin typeface="Cambria Math" panose="02040503050406030204" pitchFamily="18" charset="0"/>
                        </a:rPr>
                        <m:t>𝑦</m:t>
                      </m:r>
                      <m:r>
                        <a:rPr lang="en-GB" sz="2000" b="0" i="1" smtClean="0">
                          <a:latin typeface="Cambria Math" panose="02040503050406030204" pitchFamily="18" charset="0"/>
                        </a:rPr>
                        <m:t>=4</m:t>
                      </m:r>
                      <m:r>
                        <a:rPr lang="en-GB" sz="2000" b="0" i="1" smtClean="0">
                          <a:latin typeface="Cambria Math" panose="02040503050406030204" pitchFamily="18" charset="0"/>
                        </a:rPr>
                        <m:t>𝑦</m:t>
                      </m:r>
                      <m:r>
                        <a:rPr lang="en-GB" sz="2000" b="0" i="1" smtClean="0">
                          <a:latin typeface="Cambria Math" panose="02040503050406030204" pitchFamily="18" charset="0"/>
                        </a:rPr>
                        <m:t>−4                </m:t>
                      </m:r>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𝟐</m:t>
                      </m:r>
                    </m:oMath>
                    <m:oMath xmlns:m="http://schemas.openxmlformats.org/officeDocument/2006/math">
                      <m:r>
                        <a:rPr lang="en-GB" sz="2000" b="0" i="1" smtClean="0">
                          <a:latin typeface="Cambria Math" panose="02040503050406030204" pitchFamily="18" charset="0"/>
                        </a:rPr>
                        <m:t>5</m:t>
                      </m:r>
                      <m:r>
                        <a:rPr lang="en-GB" sz="2000" b="0" i="1" smtClean="0">
                          <a:latin typeface="Cambria Math" panose="02040503050406030204" pitchFamily="18" charset="0"/>
                        </a:rPr>
                        <m:t>𝑥</m:t>
                      </m:r>
                      <m:r>
                        <a:rPr lang="en-GB" sz="2000" b="0" i="1" smtClean="0">
                          <a:latin typeface="Cambria Math" panose="02040503050406030204" pitchFamily="18" charset="0"/>
                        </a:rPr>
                        <m:t>+3=3</m:t>
                      </m:r>
                      <m:r>
                        <a:rPr lang="en-GB" sz="2000" b="0" i="1" smtClean="0">
                          <a:latin typeface="Cambria Math" panose="02040503050406030204" pitchFamily="18" charset="0"/>
                        </a:rPr>
                        <m:t>𝑥</m:t>
                      </m:r>
                      <m:r>
                        <a:rPr lang="en-GB" sz="2000" b="0" i="1" smtClean="0">
                          <a:latin typeface="Cambria Math" panose="02040503050406030204" pitchFamily="18" charset="0"/>
                        </a:rPr>
                        <m:t>+7         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m:t>
                      </m:r>
                    </m:oMath>
                    <m:oMath xmlns:m="http://schemas.openxmlformats.org/officeDocument/2006/math">
                      <m:r>
                        <a:rPr lang="en-GB" sz="2000" b="0" i="1" smtClean="0">
                          <a:latin typeface="Cambria Math" panose="02040503050406030204" pitchFamily="18" charset="0"/>
                        </a:rPr>
                        <m:t>8</m:t>
                      </m:r>
                      <m:r>
                        <a:rPr lang="en-GB" sz="2000" b="0" i="1" smtClean="0">
                          <a:latin typeface="Cambria Math" panose="02040503050406030204" pitchFamily="18" charset="0"/>
                        </a:rPr>
                        <m:t>𝑦</m:t>
                      </m:r>
                      <m:r>
                        <a:rPr lang="en-GB" sz="2000" b="0" i="1" smtClean="0">
                          <a:latin typeface="Cambria Math" panose="02040503050406030204" pitchFamily="18" charset="0"/>
                        </a:rPr>
                        <m:t>−3=6</m:t>
                      </m:r>
                      <m:r>
                        <a:rPr lang="en-GB" sz="2000" b="0" i="1" smtClean="0">
                          <a:latin typeface="Cambria Math" panose="02040503050406030204" pitchFamily="18" charset="0"/>
                        </a:rPr>
                        <m:t>𝑦</m:t>
                      </m:r>
                      <m:r>
                        <a:rPr lang="en-GB" sz="2000" b="0" i="1" smtClean="0">
                          <a:latin typeface="Cambria Math" panose="02040503050406030204" pitchFamily="18" charset="0"/>
                        </a:rPr>
                        <m:t>+7         </m:t>
                      </m:r>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𝟓</m:t>
                      </m:r>
                    </m:oMath>
                    <m:oMath xmlns:m="http://schemas.openxmlformats.org/officeDocument/2006/math">
                      <m:r>
                        <a:rPr lang="en-GB" sz="2000" b="0" i="1" smtClean="0">
                          <a:latin typeface="Cambria Math" panose="02040503050406030204" pitchFamily="18" charset="0"/>
                        </a:rPr>
                        <m:t>10</m:t>
                      </m:r>
                      <m:r>
                        <a:rPr lang="en-GB" sz="2000" b="0" i="1" smtClean="0">
                          <a:latin typeface="Cambria Math" panose="02040503050406030204" pitchFamily="18" charset="0"/>
                        </a:rPr>
                        <m:t>𝑥</m:t>
                      </m:r>
                      <m:r>
                        <a:rPr lang="en-GB" sz="2000" b="0" i="1" smtClean="0">
                          <a:latin typeface="Cambria Math" panose="02040503050406030204" pitchFamily="18" charset="0"/>
                        </a:rPr>
                        <m:t>+3=7</m:t>
                      </m:r>
                      <m:r>
                        <a:rPr lang="en-GB" sz="2000" b="0" i="1" smtClean="0">
                          <a:latin typeface="Cambria Math" panose="02040503050406030204" pitchFamily="18" charset="0"/>
                        </a:rPr>
                        <m:t>𝑥</m:t>
                      </m:r>
                      <m:r>
                        <a:rPr lang="en-GB" sz="2000" b="0" i="1" smtClean="0">
                          <a:latin typeface="Cambria Math" panose="02040503050406030204" pitchFamily="18" charset="0"/>
                        </a:rPr>
                        <m:t>−3       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m:t>
                      </m:r>
                    </m:oMath>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                     </m:t>
                      </m:r>
                      <m:r>
                        <a:rPr lang="en-GB" sz="2000" b="1"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oMath>
                    <m:oMath xmlns:m="http://schemas.openxmlformats.org/officeDocument/2006/math">
                      <m:r>
                        <a:rPr lang="en-GB" sz="2000" b="0" i="1" smtClean="0">
                          <a:latin typeface="Cambria Math" panose="02040503050406030204" pitchFamily="18" charset="0"/>
                        </a:rPr>
                        <m:t>2</m:t>
                      </m:r>
                      <m:r>
                        <a:rPr lang="en-GB" sz="2000" b="0" i="1" smtClean="0">
                          <a:latin typeface="Cambria Math" panose="02040503050406030204" pitchFamily="18" charset="0"/>
                        </a:rPr>
                        <m:t>𝑧</m:t>
                      </m:r>
                      <m:r>
                        <a:rPr lang="en-GB" sz="2000" b="0" i="1" smtClean="0">
                          <a:latin typeface="Cambria Math" panose="02040503050406030204" pitchFamily="18" charset="0"/>
                        </a:rPr>
                        <m:t>=9−</m:t>
                      </m:r>
                      <m:r>
                        <a:rPr lang="en-GB" sz="2000" b="0" i="1" smtClean="0">
                          <a:latin typeface="Cambria Math" panose="02040503050406030204" pitchFamily="18" charset="0"/>
                        </a:rPr>
                        <m:t>𝑧</m:t>
                      </m:r>
                      <m:r>
                        <a:rPr lang="en-GB" sz="2000" b="0" i="1" smtClean="0">
                          <a:latin typeface="Cambria Math" panose="02040503050406030204" pitchFamily="18" charset="0"/>
                        </a:rPr>
                        <m:t>                    </m:t>
                      </m:r>
                      <m:r>
                        <a:rPr lang="en-GB" sz="2000" b="1" i="1" smtClean="0">
                          <a:latin typeface="Cambria Math" panose="02040503050406030204" pitchFamily="18" charset="0"/>
                        </a:rPr>
                        <m:t>𝒛</m:t>
                      </m:r>
                      <m:r>
                        <a:rPr lang="en-GB" sz="2000" b="1" i="1" smtClean="0">
                          <a:latin typeface="Cambria Math" panose="02040503050406030204" pitchFamily="18" charset="0"/>
                        </a:rPr>
                        <m:t>=</m:t>
                      </m:r>
                      <m:r>
                        <a:rPr lang="en-GB" sz="2000" b="1" i="1" smtClean="0">
                          <a:latin typeface="Cambria Math" panose="02040503050406030204" pitchFamily="18" charset="0"/>
                        </a:rPr>
                        <m:t>𝟑</m:t>
                      </m:r>
                    </m:oMath>
                    <m:oMath xmlns:m="http://schemas.openxmlformats.org/officeDocument/2006/math">
                      <m:r>
                        <a:rPr lang="en-GB" sz="2000" b="0" i="1" smtClean="0">
                          <a:latin typeface="Cambria Math" panose="02040503050406030204" pitchFamily="18" charset="0"/>
                        </a:rPr>
                        <m:t>9</m:t>
                      </m:r>
                      <m:r>
                        <a:rPr lang="en-GB" sz="2000" b="0" i="1" smtClean="0">
                          <a:latin typeface="Cambria Math" panose="02040503050406030204" pitchFamily="18" charset="0"/>
                        </a:rPr>
                        <m:t>𝑡</m:t>
                      </m:r>
                      <m:r>
                        <a:rPr lang="en-GB" sz="2000" b="0" i="1" smtClean="0">
                          <a:latin typeface="Cambria Math" panose="02040503050406030204" pitchFamily="18" charset="0"/>
                        </a:rPr>
                        <m:t>=99−2</m:t>
                      </m:r>
                      <m:r>
                        <a:rPr lang="en-GB" sz="2000" b="0" i="1" smtClean="0">
                          <a:latin typeface="Cambria Math" panose="02040503050406030204" pitchFamily="18" charset="0"/>
                        </a:rPr>
                        <m:t>𝑡</m:t>
                      </m:r>
                      <m:r>
                        <a:rPr lang="en-GB" sz="2000" b="0" i="1" smtClean="0">
                          <a:latin typeface="Cambria Math" panose="02040503050406030204" pitchFamily="18" charset="0"/>
                        </a:rPr>
                        <m:t>               </m:t>
                      </m:r>
                      <m:r>
                        <a:rPr lang="en-GB" sz="2000" b="1" i="1" smtClean="0">
                          <a:latin typeface="Cambria Math" panose="02040503050406030204" pitchFamily="18" charset="0"/>
                        </a:rPr>
                        <m:t>𝒕</m:t>
                      </m:r>
                      <m:r>
                        <a:rPr lang="en-GB" sz="2000" b="1" i="1" smtClean="0">
                          <a:latin typeface="Cambria Math" panose="02040503050406030204" pitchFamily="18" charset="0"/>
                        </a:rPr>
                        <m:t>=</m:t>
                      </m:r>
                      <m:r>
                        <a:rPr lang="en-GB" sz="2000" b="1" i="1" smtClean="0">
                          <a:latin typeface="Cambria Math" panose="02040503050406030204" pitchFamily="18" charset="0"/>
                        </a:rPr>
                        <m:t>𝟏𝟏</m:t>
                      </m:r>
                    </m:oMath>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+6=2</m:t>
                      </m:r>
                      <m:r>
                        <a:rPr lang="en-GB" sz="2000" b="0" i="1" smtClean="0">
                          <a:latin typeface="Cambria Math" panose="02040503050406030204" pitchFamily="18" charset="0"/>
                        </a:rPr>
                        <m:t>𝑥</m:t>
                      </m:r>
                      <m:r>
                        <a:rPr lang="en-GB" sz="2000" b="0" i="1" smtClean="0">
                          <a:latin typeface="Cambria Math" panose="02040503050406030204" pitchFamily="18" charset="0"/>
                        </a:rPr>
                        <m:t>−6           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𝟏𝟐</m:t>
                      </m:r>
                    </m:oMath>
                    <m:oMath xmlns:m="http://schemas.openxmlformats.org/officeDocument/2006/math">
                      <m:r>
                        <a:rPr lang="en-GB" sz="2000" b="0" i="1" smtClean="0">
                          <a:latin typeface="Cambria Math" panose="02040503050406030204" pitchFamily="18" charset="0"/>
                        </a:rPr>
                        <m:t>7</m:t>
                      </m:r>
                      <m:r>
                        <a:rPr lang="en-GB" sz="2000" b="0" i="1" smtClean="0">
                          <a:latin typeface="Cambria Math" panose="02040503050406030204" pitchFamily="18" charset="0"/>
                        </a:rPr>
                        <m:t>𝑦</m:t>
                      </m:r>
                      <m:r>
                        <a:rPr lang="en-GB" sz="2000" b="0" i="1" smtClean="0">
                          <a:latin typeface="Cambria Math" panose="02040503050406030204" pitchFamily="18" charset="0"/>
                        </a:rPr>
                        <m:t>+1=9</m:t>
                      </m:r>
                      <m:r>
                        <a:rPr lang="en-GB" sz="2000" b="0" i="1" smtClean="0">
                          <a:latin typeface="Cambria Math" panose="02040503050406030204" pitchFamily="18" charset="0"/>
                        </a:rPr>
                        <m:t>𝑦</m:t>
                      </m:r>
                      <m:r>
                        <a:rPr lang="en-GB" sz="2000" b="0" i="1" smtClean="0">
                          <a:latin typeface="Cambria Math" panose="02040503050406030204" pitchFamily="18" charset="0"/>
                        </a:rPr>
                        <m:t>+5        </m:t>
                      </m:r>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𝟐</m:t>
                      </m:r>
                    </m:oMath>
                    <m:oMath xmlns:m="http://schemas.openxmlformats.org/officeDocument/2006/math">
                      <m:r>
                        <a:rPr lang="en-GB" sz="2000" b="0" i="1" smtClean="0">
                          <a:latin typeface="Cambria Math" panose="02040503050406030204" pitchFamily="18" charset="0"/>
                        </a:rPr>
                        <m:t>5</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r>
                        <a:rPr lang="en-GB" sz="2000" b="0" i="1" smtClean="0">
                          <a:latin typeface="Cambria Math" panose="02040503050406030204" pitchFamily="18" charset="0"/>
                        </a:rPr>
                        <m:t>=30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𝟖</m:t>
                      </m:r>
                    </m:oMath>
                    <m:oMath xmlns:m="http://schemas.openxmlformats.org/officeDocument/2006/math">
                      <m:r>
                        <a:rPr lang="en-GB" sz="2000" b="0" i="1" smtClean="0">
                          <a:latin typeface="Cambria Math" panose="02040503050406030204" pitchFamily="18" charset="0"/>
                        </a:rPr>
                        <m:t>2</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+1</m:t>
                          </m:r>
                        </m:e>
                      </m:d>
                      <m:r>
                        <a:rPr lang="en-GB" sz="2000" b="0" i="1" smtClean="0">
                          <a:latin typeface="Cambria Math" panose="02040503050406030204" pitchFamily="18" charset="0"/>
                        </a:rPr>
                        <m:t>=9+</m:t>
                      </m:r>
                      <m:r>
                        <a:rPr lang="en-GB" sz="2000" b="0" i="1" smtClean="0">
                          <a:latin typeface="Cambria Math" panose="02040503050406030204" pitchFamily="18" charset="0"/>
                        </a:rPr>
                        <m:t>𝑥</m:t>
                      </m:r>
                      <m:r>
                        <a:rPr lang="en-GB" sz="2000" b="0"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𝟕</m:t>
                      </m:r>
                    </m:oMath>
                    <m:oMath xmlns:m="http://schemas.openxmlformats.org/officeDocument/2006/math">
                      <m:r>
                        <a:rPr lang="en-GB" sz="2000" b="0" i="1" smtClean="0">
                          <a:latin typeface="Cambria Math" panose="02040503050406030204" pitchFamily="18" charset="0"/>
                        </a:rPr>
                        <m:t>4</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−1</m:t>
                          </m:r>
                        </m:e>
                      </m:d>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𝟑</m:t>
                      </m:r>
                    </m:oMath>
                    <m:oMath xmlns:m="http://schemas.openxmlformats.org/officeDocument/2006/math">
                      <m:r>
                        <a:rPr lang="en-GB" sz="2000" b="0" i="1" smtClean="0">
                          <a:latin typeface="Cambria Math" panose="02040503050406030204" pitchFamily="18" charset="0"/>
                        </a:rPr>
                        <m:t>3</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𝟗</m:t>
                          </m:r>
                        </m:num>
                        <m:den>
                          <m:r>
                            <a:rPr lang="en-GB" sz="2000" b="1" i="1" smtClean="0">
                              <a:latin typeface="Cambria Math" panose="02040503050406030204" pitchFamily="18" charset="0"/>
                            </a:rPr>
                            <m:t>𝟐</m:t>
                          </m:r>
                        </m:den>
                      </m:f>
                    </m:oMath>
                    <m:oMath xmlns:m="http://schemas.openxmlformats.org/officeDocument/2006/math">
                      <m:r>
                        <a:rPr lang="en-GB" sz="2000" b="0" i="1" smtClean="0">
                          <a:latin typeface="Cambria Math" panose="02040503050406030204" pitchFamily="18" charset="0"/>
                        </a:rPr>
                        <m:t>5</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+3</m:t>
                          </m:r>
                        </m:e>
                      </m:d>
                      <m:r>
                        <a:rPr lang="en-GB" sz="2000" b="0" i="1" smtClean="0">
                          <a:latin typeface="Cambria Math" panose="02040503050406030204" pitchFamily="18" charset="0"/>
                        </a:rPr>
                        <m:t>=20          </m:t>
                      </m:r>
                      <m:r>
                        <a:rPr lang="en-GB" sz="2000" b="1" i="1" smtClean="0">
                          <a:latin typeface="Cambria Math" panose="02040503050406030204" pitchFamily="18" charset="0"/>
                        </a:rPr>
                        <m:t>𝒙</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oMath>
                  </m:oMathPara>
                </a14:m>
                <a:endParaRPr lang="en-GB" sz="20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611560" y="1052736"/>
                <a:ext cx="3456384" cy="524579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1428" y="1012726"/>
                <a:ext cx="4571428" cy="366658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000" b="0" i="1" smtClean="0">
                          <a:latin typeface="Cambria Math" panose="02040503050406030204" pitchFamily="18" charset="0"/>
                        </a:rPr>
                        <m:t>10−5</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r>
                        <a:rPr lang="en-GB" sz="2000" b="0" i="1" smtClean="0">
                          <a:latin typeface="Cambria Math" panose="02040503050406030204" pitchFamily="18" charset="0"/>
                        </a:rPr>
                        <m:t>=3+4</m:t>
                      </m:r>
                      <m:r>
                        <a:rPr lang="en-GB" sz="2000" b="0" i="1" smtClean="0">
                          <a:latin typeface="Cambria Math" panose="02040503050406030204" pitchFamily="18" charset="0"/>
                        </a:rPr>
                        <m:t>𝑥</m:t>
                      </m:r>
                      <m:r>
                        <a:rPr lang="en-GB" sz="2000" b="0"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𝟏𝟕</m:t>
                          </m:r>
                        </m:num>
                        <m:den>
                          <m:r>
                            <a:rPr lang="en-GB" sz="2000" b="1" i="1" smtClean="0">
                              <a:latin typeface="Cambria Math" panose="02040503050406030204" pitchFamily="18" charset="0"/>
                            </a:rPr>
                            <m:t>𝟗</m:t>
                          </m:r>
                        </m:den>
                      </m:f>
                    </m:oMath>
                    <m:oMath xmlns:m="http://schemas.openxmlformats.org/officeDocument/2006/math">
                      <m:r>
                        <a:rPr lang="en-GB" sz="2000" b="0" i="1" smtClean="0">
                          <a:latin typeface="Cambria Math" panose="02040503050406030204" pitchFamily="18" charset="0"/>
                        </a:rPr>
                        <m:t>9−4</m:t>
                      </m:r>
                      <m:r>
                        <a:rPr lang="en-GB" sz="2000" b="0" i="1" smtClean="0">
                          <a:latin typeface="Cambria Math" panose="02040503050406030204" pitchFamily="18" charset="0"/>
                        </a:rPr>
                        <m:t>𝑥</m:t>
                      </m:r>
                      <m:r>
                        <a:rPr lang="en-GB" sz="2000" b="0" i="1" smtClean="0">
                          <a:latin typeface="Cambria Math" panose="02040503050406030204" pitchFamily="18" charset="0"/>
                        </a:rPr>
                        <m:t>=4−9</m:t>
                      </m:r>
                      <m:r>
                        <a:rPr lang="en-GB" sz="2000" b="0" i="1" smtClean="0">
                          <a:latin typeface="Cambria Math" panose="02040503050406030204" pitchFamily="18" charset="0"/>
                        </a:rPr>
                        <m:t>𝑥</m:t>
                      </m:r>
                      <m:r>
                        <a:rPr lang="en-GB" sz="2000" b="0"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oMath>
                    <m:oMath xmlns:m="http://schemas.openxmlformats.org/officeDocument/2006/math">
                      <m:r>
                        <a:rPr lang="en-GB" sz="2000" b="0" i="1" smtClean="0">
                          <a:latin typeface="Cambria Math" panose="02040503050406030204" pitchFamily="18" charset="0"/>
                        </a:rPr>
                        <m:t>2</m:t>
                      </m:r>
                      <m:d>
                        <m:dPr>
                          <m:ctrlPr>
                            <a:rPr lang="en-GB" sz="2000" i="1" smtClean="0">
                              <a:latin typeface="Cambria Math" panose="02040503050406030204" pitchFamily="18" charset="0"/>
                            </a:rPr>
                          </m:ctrlPr>
                        </m:dPr>
                        <m:e>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m:t>
                          </m:r>
                        </m:e>
                      </m:d>
                      <m:r>
                        <a:rPr lang="en-GB" sz="2000" b="0" i="1" smtClean="0">
                          <a:latin typeface="Cambria Math" panose="02040503050406030204" pitchFamily="18" charset="0"/>
                        </a:rPr>
                        <m:t>=3+2</m:t>
                      </m:r>
                      <m:d>
                        <m:dPr>
                          <m:ctrlPr>
                            <a:rPr lang="en-GB" sz="200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−1</m:t>
                          </m:r>
                        </m:e>
                      </m:d>
                      <m:r>
                        <a:rPr lang="en-GB" sz="2000" b="1"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oMath>
                    <m:oMath xmlns:m="http://schemas.openxmlformats.org/officeDocument/2006/math">
                      <m:r>
                        <a:rPr lang="en-GB" sz="2000" b="0" i="1" smtClean="0">
                          <a:latin typeface="Cambria Math" panose="02040503050406030204" pitchFamily="18" charset="0"/>
                        </a:rPr>
                        <m:t>3+2</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m:t>
                          </m:r>
                        </m:e>
                      </m:d>
                      <m:r>
                        <a:rPr lang="en-GB" sz="2000" b="0" i="1" smtClean="0">
                          <a:latin typeface="Cambria Math" panose="02040503050406030204" pitchFamily="18" charset="0"/>
                        </a:rPr>
                        <m:t>=7+</m:t>
                      </m:r>
                      <m:r>
                        <a:rPr lang="en-GB" sz="2000" b="0" i="1" smtClean="0">
                          <a:latin typeface="Cambria Math" panose="02040503050406030204" pitchFamily="18" charset="0"/>
                        </a:rPr>
                        <m:t>𝑥</m:t>
                      </m:r>
                      <m:r>
                        <a:rPr lang="en-GB" sz="2000" b="0"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m:t>
                          </m:r>
                        </m:num>
                        <m:den>
                          <m:r>
                            <a:rPr lang="en-GB" sz="2000" b="1" i="1" smtClean="0">
                              <a:latin typeface="Cambria Math" panose="02040503050406030204" pitchFamily="18" charset="0"/>
                            </a:rPr>
                            <m:t>𝟓</m:t>
                          </m:r>
                        </m:den>
                      </m:f>
                    </m:oMath>
                  </m:oMathPara>
                </a14:m>
                <a:endParaRPr lang="en-GB" sz="2000" b="1"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2000" b="0" i="1" smtClean="0">
                          <a:latin typeface="Cambria Math" panose="02040503050406030204" pitchFamily="18" charset="0"/>
                        </a:rPr>
                        <m:t>2−</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𝑥</m:t>
                          </m:r>
                        </m:e>
                      </m:d>
                      <m:r>
                        <a:rPr lang="en-GB" sz="2000" b="0"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m:t>
                      </m:r>
                    </m:oMath>
                  </m:oMathPara>
                </a14:m>
                <a:endParaRPr lang="en-GB" sz="2000" b="1"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2000" b="0" i="1" smtClean="0">
                          <a:latin typeface="Cambria Math" panose="02040503050406030204" pitchFamily="18" charset="0"/>
                        </a:rPr>
                        <m:t>6+3</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−2</m:t>
                          </m:r>
                        </m:e>
                      </m:d>
                      <m:r>
                        <a:rPr lang="en-GB" sz="2000" b="0" i="1" smtClean="0">
                          <a:latin typeface="Cambria Math" panose="02040503050406030204" pitchFamily="18" charset="0"/>
                        </a:rPr>
                        <m:t>=5</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+4</m:t>
                          </m:r>
                        </m:e>
                      </m:d>
                      <m:r>
                        <a:rPr lang="en-GB" sz="2000" b="0" i="1" smtClean="0">
                          <a:latin typeface="Cambria Math" panose="02040503050406030204" pitchFamily="18" charset="0"/>
                        </a:rPr>
                        <m:t>             </m:t>
                      </m:r>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𝟏𝟎</m:t>
                      </m:r>
                    </m:oMath>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−2</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𝑥</m:t>
                          </m:r>
                        </m:e>
                      </m:d>
                      <m:r>
                        <a:rPr lang="en-GB" sz="2000" b="0" i="1" smtClean="0">
                          <a:latin typeface="Cambria Math" panose="02040503050406030204" pitchFamily="18" charset="0"/>
                        </a:rPr>
                        <m:t>=3</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m:t>
                      </m:r>
                    </m:oMath>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r>
                        <a:rPr lang="en-GB" sz="2000" b="0" i="1" smtClean="0">
                          <a:latin typeface="Cambria Math" panose="02040503050406030204" pitchFamily="18" charset="0"/>
                        </a:rPr>
                        <m:t>𝑥</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4</m:t>
                          </m:r>
                        </m:den>
                      </m:f>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−3</m:t>
                          </m:r>
                        </m:e>
                      </m:d>
                      <m:r>
                        <a:rPr lang="en-GB" sz="2000" b="0" i="1" smtClean="0">
                          <a:latin typeface="Cambria Math" panose="02040503050406030204" pitchFamily="18" charset="0"/>
                        </a:rPr>
                        <m:t>      </m:t>
                      </m:r>
                      <m:r>
                        <a:rPr lang="en-GB" sz="2000" b="1" i="1" smtClean="0">
                          <a:latin typeface="Cambria Math" panose="02040503050406030204" pitchFamily="18" charset="0"/>
                        </a:rPr>
                        <m:t>𝒙</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𝟔</m:t>
                          </m:r>
                        </m:num>
                        <m:den>
                          <m:r>
                            <a:rPr lang="en-GB" sz="2000" b="1" i="1" smtClean="0">
                              <a:latin typeface="Cambria Math" panose="02040503050406030204" pitchFamily="18" charset="0"/>
                            </a:rPr>
                            <m:t>𝟕</m:t>
                          </m:r>
                        </m:den>
                      </m:f>
                    </m:oMath>
                  </m:oMathPara>
                </a14:m>
                <a:r>
                  <a:rPr lang="en-GB" sz="2000" b="1" i="1" dirty="0" smtClean="0">
                    <a:latin typeface="Cambria Math" panose="02040503050406030204" pitchFamily="18" charset="0"/>
                  </a:rPr>
                  <a:t/>
                </a:r>
                <a:br>
                  <a:rPr lang="en-GB" sz="2000" b="1" i="1" dirty="0" smtClean="0">
                    <a:latin typeface="Cambria Math" panose="02040503050406030204" pitchFamily="18" charset="0"/>
                  </a:rPr>
                </a:br>
                <a:endParaRPr lang="en-GB"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428" y="1012726"/>
                <a:ext cx="4571428" cy="3666581"/>
              </a:xfrm>
              <a:prstGeom prst="rect">
                <a:avLst/>
              </a:prstGeom>
              <a:blipFill rotWithShape="0">
                <a:blip r:embed="rId5"/>
                <a:stretch>
                  <a:fillRect/>
                </a:stretch>
              </a:blipFill>
            </p:spPr>
            <p:txBody>
              <a:bodyPr/>
              <a:lstStyle/>
              <a:p>
                <a:r>
                  <a:rPr lang="en-GB">
                    <a:noFill/>
                  </a:rPr>
                  <a:t> </a:t>
                </a:r>
              </a:p>
            </p:txBody>
          </p:sp>
        </mc:Fallback>
      </mc:AlternateContent>
      <p:sp>
        <p:nvSpPr>
          <p:cNvPr id="11" name="TextBox 10"/>
          <p:cNvSpPr txBox="1"/>
          <p:nvPr/>
        </p:nvSpPr>
        <p:spPr>
          <a:xfrm>
            <a:off x="631032" y="682450"/>
            <a:ext cx="3960440" cy="369332"/>
          </a:xfrm>
          <a:prstGeom prst="rect">
            <a:avLst/>
          </a:prstGeom>
          <a:noFill/>
        </p:spPr>
        <p:txBody>
          <a:bodyPr wrap="square" rtlCol="0">
            <a:spAutoFit/>
          </a:bodyPr>
          <a:lstStyle/>
          <a:p>
            <a:r>
              <a:rPr lang="en-GB" dirty="0" smtClean="0"/>
              <a:t>Solve the following.</a:t>
            </a:r>
            <a:endParaRPr lang="en-GB" dirty="0"/>
          </a:p>
        </p:txBody>
      </p:sp>
      <p:sp>
        <p:nvSpPr>
          <p:cNvPr id="12" name="Rectangle 11"/>
          <p:cNvSpPr/>
          <p:nvPr/>
        </p:nvSpPr>
        <p:spPr>
          <a:xfrm>
            <a:off x="208660" y="1133787"/>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3" name="Rectangle 12"/>
          <p:cNvSpPr/>
          <p:nvPr/>
        </p:nvSpPr>
        <p:spPr>
          <a:xfrm>
            <a:off x="206428" y="1422159"/>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4" name="Rectangle 13"/>
          <p:cNvSpPr/>
          <p:nvPr/>
        </p:nvSpPr>
        <p:spPr>
          <a:xfrm>
            <a:off x="206427" y="1754228"/>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5" name="Rectangle 14"/>
          <p:cNvSpPr/>
          <p:nvPr/>
        </p:nvSpPr>
        <p:spPr>
          <a:xfrm>
            <a:off x="206427" y="2052799"/>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
        <p:nvSpPr>
          <p:cNvPr id="16" name="Rectangle 15"/>
          <p:cNvSpPr/>
          <p:nvPr/>
        </p:nvSpPr>
        <p:spPr>
          <a:xfrm>
            <a:off x="206427" y="2358036"/>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5</a:t>
            </a:r>
            <a:endParaRPr lang="en-GB" dirty="0"/>
          </a:p>
        </p:txBody>
      </p:sp>
      <p:sp>
        <p:nvSpPr>
          <p:cNvPr id="17" name="Rectangle 16"/>
          <p:cNvSpPr/>
          <p:nvPr/>
        </p:nvSpPr>
        <p:spPr>
          <a:xfrm>
            <a:off x="206427" y="2677637"/>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6</a:t>
            </a:r>
            <a:endParaRPr lang="en-GB" dirty="0"/>
          </a:p>
        </p:txBody>
      </p:sp>
      <p:sp>
        <p:nvSpPr>
          <p:cNvPr id="18" name="Rectangle 17"/>
          <p:cNvSpPr/>
          <p:nvPr/>
        </p:nvSpPr>
        <p:spPr>
          <a:xfrm>
            <a:off x="206427" y="2956678"/>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7</a:t>
            </a:r>
            <a:endParaRPr lang="en-GB" dirty="0"/>
          </a:p>
        </p:txBody>
      </p:sp>
      <p:sp>
        <p:nvSpPr>
          <p:cNvPr id="19" name="Rectangle 18"/>
          <p:cNvSpPr/>
          <p:nvPr/>
        </p:nvSpPr>
        <p:spPr>
          <a:xfrm>
            <a:off x="206427" y="3259940"/>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8</a:t>
            </a:r>
            <a:endParaRPr lang="en-GB" dirty="0"/>
          </a:p>
        </p:txBody>
      </p:sp>
      <p:sp>
        <p:nvSpPr>
          <p:cNvPr id="20" name="Rectangle 19"/>
          <p:cNvSpPr/>
          <p:nvPr/>
        </p:nvSpPr>
        <p:spPr>
          <a:xfrm>
            <a:off x="206427" y="3572359"/>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9</a:t>
            </a:r>
            <a:endParaRPr lang="en-GB" dirty="0"/>
          </a:p>
        </p:txBody>
      </p:sp>
      <p:sp>
        <p:nvSpPr>
          <p:cNvPr id="21" name="Rectangle 20"/>
          <p:cNvSpPr/>
          <p:nvPr/>
        </p:nvSpPr>
        <p:spPr>
          <a:xfrm>
            <a:off x="206427" y="3865946"/>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10</a:t>
            </a:r>
            <a:endParaRPr lang="en-GB" dirty="0"/>
          </a:p>
        </p:txBody>
      </p:sp>
      <p:sp>
        <p:nvSpPr>
          <p:cNvPr id="22" name="Rectangle 21"/>
          <p:cNvSpPr/>
          <p:nvPr/>
        </p:nvSpPr>
        <p:spPr>
          <a:xfrm>
            <a:off x="206426" y="4167439"/>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11</a:t>
            </a:r>
            <a:endParaRPr lang="en-GB" dirty="0"/>
          </a:p>
        </p:txBody>
      </p:sp>
      <p:sp>
        <p:nvSpPr>
          <p:cNvPr id="23" name="Rectangle 22"/>
          <p:cNvSpPr/>
          <p:nvPr/>
        </p:nvSpPr>
        <p:spPr>
          <a:xfrm>
            <a:off x="206426" y="4474658"/>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12</a:t>
            </a:r>
            <a:endParaRPr lang="en-GB" dirty="0"/>
          </a:p>
        </p:txBody>
      </p:sp>
      <p:sp>
        <p:nvSpPr>
          <p:cNvPr id="24" name="Rectangle 23"/>
          <p:cNvSpPr/>
          <p:nvPr/>
        </p:nvSpPr>
        <p:spPr>
          <a:xfrm>
            <a:off x="210918" y="4788651"/>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13</a:t>
            </a:r>
            <a:endParaRPr lang="en-GB" dirty="0"/>
          </a:p>
        </p:txBody>
      </p:sp>
      <p:sp>
        <p:nvSpPr>
          <p:cNvPr id="25" name="Rectangle 24"/>
          <p:cNvSpPr/>
          <p:nvPr/>
        </p:nvSpPr>
        <p:spPr>
          <a:xfrm>
            <a:off x="207743" y="5247093"/>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14</a:t>
            </a:r>
            <a:endParaRPr lang="en-GB" dirty="0"/>
          </a:p>
        </p:txBody>
      </p:sp>
      <p:sp>
        <p:nvSpPr>
          <p:cNvPr id="26" name="Rectangle 25"/>
          <p:cNvSpPr/>
          <p:nvPr/>
        </p:nvSpPr>
        <p:spPr>
          <a:xfrm>
            <a:off x="206426" y="5788714"/>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15</a:t>
            </a:r>
            <a:endParaRPr lang="en-GB" dirty="0"/>
          </a:p>
        </p:txBody>
      </p:sp>
      <p:sp>
        <p:nvSpPr>
          <p:cNvPr id="27" name="Rectangle 26"/>
          <p:cNvSpPr/>
          <p:nvPr/>
        </p:nvSpPr>
        <p:spPr>
          <a:xfrm>
            <a:off x="4132887" y="1247541"/>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16</a:t>
            </a:r>
            <a:endParaRPr lang="en-GB" dirty="0"/>
          </a:p>
        </p:txBody>
      </p:sp>
      <p:sp>
        <p:nvSpPr>
          <p:cNvPr id="28" name="Rectangle 27"/>
          <p:cNvSpPr/>
          <p:nvPr/>
        </p:nvSpPr>
        <p:spPr>
          <a:xfrm>
            <a:off x="4132887" y="1675281"/>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17</a:t>
            </a:r>
            <a:endParaRPr lang="en-GB" dirty="0"/>
          </a:p>
        </p:txBody>
      </p:sp>
      <p:sp>
        <p:nvSpPr>
          <p:cNvPr id="29" name="Rectangle 28"/>
          <p:cNvSpPr/>
          <p:nvPr/>
        </p:nvSpPr>
        <p:spPr>
          <a:xfrm>
            <a:off x="4132887" y="2129030"/>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18</a:t>
            </a:r>
            <a:endParaRPr lang="en-GB" dirty="0"/>
          </a:p>
        </p:txBody>
      </p:sp>
      <p:sp>
        <p:nvSpPr>
          <p:cNvPr id="30" name="Rectangle 29"/>
          <p:cNvSpPr/>
          <p:nvPr/>
        </p:nvSpPr>
        <p:spPr>
          <a:xfrm>
            <a:off x="4133279" y="2680502"/>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19</a:t>
            </a:r>
            <a:endParaRPr lang="en-GB" dirty="0"/>
          </a:p>
        </p:txBody>
      </p:sp>
      <p:sp>
        <p:nvSpPr>
          <p:cNvPr id="31" name="Rectangle 30"/>
          <p:cNvSpPr/>
          <p:nvPr/>
        </p:nvSpPr>
        <p:spPr>
          <a:xfrm>
            <a:off x="4132887" y="3109178"/>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20</a:t>
            </a:r>
            <a:endParaRPr lang="en-GB" dirty="0"/>
          </a:p>
        </p:txBody>
      </p:sp>
      <p:sp>
        <p:nvSpPr>
          <p:cNvPr id="32" name="Rectangle 31"/>
          <p:cNvSpPr/>
          <p:nvPr/>
        </p:nvSpPr>
        <p:spPr>
          <a:xfrm>
            <a:off x="4128991" y="3432432"/>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21</a:t>
            </a:r>
            <a:endParaRPr lang="en-GB" dirty="0"/>
          </a:p>
        </p:txBody>
      </p:sp>
      <p:sp>
        <p:nvSpPr>
          <p:cNvPr id="33" name="Rectangle 32"/>
          <p:cNvSpPr/>
          <p:nvPr/>
        </p:nvSpPr>
        <p:spPr>
          <a:xfrm>
            <a:off x="4128991" y="3738313"/>
            <a:ext cx="420637"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22</a:t>
            </a:r>
            <a:endParaRPr lang="en-GB" dirty="0"/>
          </a:p>
        </p:txBody>
      </p:sp>
      <p:sp>
        <p:nvSpPr>
          <p:cNvPr id="34" name="Rectangle 33"/>
          <p:cNvSpPr/>
          <p:nvPr/>
        </p:nvSpPr>
        <p:spPr>
          <a:xfrm>
            <a:off x="4128990" y="4192062"/>
            <a:ext cx="420637" cy="2455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latin typeface="Wingdings" panose="05000000000000000000" pitchFamily="2" charset="2"/>
              </a:rPr>
              <a:t>N</a:t>
            </a:r>
            <a:endParaRPr lang="en-GB" dirty="0">
              <a:latin typeface="Wingdings" panose="05000000000000000000" pitchFamily="2" charset="2"/>
            </a:endParaRPr>
          </a:p>
        </p:txBody>
      </p:sp>
      <p:sp>
        <p:nvSpPr>
          <p:cNvPr id="35" name="Rectangle 34"/>
          <p:cNvSpPr/>
          <p:nvPr/>
        </p:nvSpPr>
        <p:spPr>
          <a:xfrm>
            <a:off x="2955856" y="1112520"/>
            <a:ext cx="1029404" cy="297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2955856" y="1409700"/>
            <a:ext cx="1029404" cy="297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2955856" y="1703500"/>
            <a:ext cx="1029404" cy="297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2955856" y="1997300"/>
            <a:ext cx="1029404" cy="297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2955856" y="2289500"/>
            <a:ext cx="1029404" cy="297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2955856" y="2583306"/>
            <a:ext cx="1029404" cy="3249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2955856" y="2906980"/>
            <a:ext cx="1029404" cy="3249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2955856" y="3228599"/>
            <a:ext cx="1029404" cy="3249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2955856" y="3553633"/>
            <a:ext cx="1029404" cy="2881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2955856" y="3841750"/>
            <a:ext cx="1029404" cy="2881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2955856" y="4136168"/>
            <a:ext cx="1029404" cy="2881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2955856" y="4422639"/>
            <a:ext cx="1029404" cy="3239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2955856" y="4749453"/>
            <a:ext cx="1029404" cy="2987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2955856" y="5048250"/>
            <a:ext cx="1029404" cy="587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2955856" y="5635625"/>
            <a:ext cx="1029404" cy="587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7975299" y="1042985"/>
            <a:ext cx="1029404" cy="587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7975299" y="1620529"/>
            <a:ext cx="1029404" cy="316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7975299" y="1931037"/>
            <a:ext cx="1029404" cy="586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p:cNvSpPr/>
          <p:nvPr/>
        </p:nvSpPr>
        <p:spPr>
          <a:xfrm>
            <a:off x="7975299" y="2514934"/>
            <a:ext cx="1029404" cy="586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7975299" y="3097726"/>
            <a:ext cx="1029404" cy="3058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7975299" y="3403600"/>
            <a:ext cx="1029404" cy="3058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7975299" y="3708171"/>
            <a:ext cx="1029404" cy="3058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7975299" y="4008514"/>
            <a:ext cx="1029404" cy="64462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27882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3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8" restart="whenNotActive" fill="hold" evtFilter="cancelBubble" nodeType="interactiveSeq">
                <p:stCondLst>
                  <p:cond evt="onClick" delay="0">
                    <p:tgtEl>
                      <p:spTgt spid="4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4" restart="whenNotActive" fill="hold" evtFilter="cancelBubble" nodeType="interactiveSeq">
                <p:stCondLst>
                  <p:cond evt="onClick" delay="0">
                    <p:tgtEl>
                      <p:spTgt spid="4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2"/>
                                        </p:tgtEl>
                                      </p:cBhvr>
                                    </p:animEffect>
                                    <p:set>
                                      <p:cBhvr>
                                        <p:cTn id="4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6" restart="whenNotActive" fill="hold" evtFilter="cancelBubble" nodeType="interactiveSeq">
                <p:stCondLst>
                  <p:cond evt="onClick" delay="0">
                    <p:tgtEl>
                      <p:spTgt spid="4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4"/>
                                        </p:tgtEl>
                                      </p:cBhvr>
                                    </p:animEffect>
                                    <p:set>
                                      <p:cBhvr>
                                        <p:cTn id="6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2" restart="whenNotActive" fill="hold" evtFilter="cancelBubble" nodeType="interactiveSeq">
                <p:stCondLst>
                  <p:cond evt="onClick" delay="0">
                    <p:tgtEl>
                      <p:spTgt spid="45"/>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5"/>
                                        </p:tgtEl>
                                      </p:cBhvr>
                                    </p:animEffect>
                                    <p:set>
                                      <p:cBhvr>
                                        <p:cTn id="6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8" restart="whenNotActive" fill="hold" evtFilter="cancelBubble" nodeType="interactiveSeq">
                <p:stCondLst>
                  <p:cond evt="onClick" delay="0">
                    <p:tgtEl>
                      <p:spTgt spid="46"/>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6"/>
                                        </p:tgtEl>
                                      </p:cBhvr>
                                    </p:animEffect>
                                    <p:set>
                                      <p:cBhvr>
                                        <p:cTn id="7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74" restart="whenNotActive" fill="hold" evtFilter="cancelBubble" nodeType="interactiveSeq">
                <p:stCondLst>
                  <p:cond evt="onClick" delay="0">
                    <p:tgtEl>
                      <p:spTgt spid="4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47"/>
                                        </p:tgtEl>
                                      </p:cBhvr>
                                    </p:animEffect>
                                    <p:set>
                                      <p:cBhvr>
                                        <p:cTn id="7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0" restart="whenNotActive" fill="hold" evtFilter="cancelBubble" nodeType="interactiveSeq">
                <p:stCondLst>
                  <p:cond evt="onClick" delay="0">
                    <p:tgtEl>
                      <p:spTgt spid="48"/>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6" restart="whenNotActive" fill="hold" evtFilter="cancelBubble" nodeType="interactiveSeq">
                <p:stCondLst>
                  <p:cond evt="onClick" delay="0">
                    <p:tgtEl>
                      <p:spTgt spid="49"/>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9"/>
                                        </p:tgtEl>
                                      </p:cBhvr>
                                    </p:animEffect>
                                    <p:set>
                                      <p:cBhvr>
                                        <p:cTn id="91"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92" restart="whenNotActive" fill="hold" evtFilter="cancelBubble" nodeType="interactiveSeq">
                <p:stCondLst>
                  <p:cond evt="onClick" delay="0">
                    <p:tgtEl>
                      <p:spTgt spid="5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50"/>
                                        </p:tgtEl>
                                      </p:cBhvr>
                                    </p:animEffect>
                                    <p:set>
                                      <p:cBhvr>
                                        <p:cTn id="9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98" restart="whenNotActive" fill="hold" evtFilter="cancelBubble" nodeType="interactiveSeq">
                <p:stCondLst>
                  <p:cond evt="onClick" delay="0">
                    <p:tgtEl>
                      <p:spTgt spid="51"/>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04" restart="whenNotActive" fill="hold" evtFilter="cancelBubble" nodeType="interactiveSeq">
                <p:stCondLst>
                  <p:cond evt="onClick" delay="0">
                    <p:tgtEl>
                      <p:spTgt spid="52"/>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52"/>
                                        </p:tgtEl>
                                      </p:cBhvr>
                                    </p:animEffect>
                                    <p:set>
                                      <p:cBhvr>
                                        <p:cTn id="10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10" restart="whenNotActive" fill="hold" evtFilter="cancelBubble" nodeType="interactiveSeq">
                <p:stCondLst>
                  <p:cond evt="onClick" delay="0">
                    <p:tgtEl>
                      <p:spTgt spid="53"/>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6" restart="whenNotActive" fill="hold" evtFilter="cancelBubble" nodeType="interactiveSeq">
                <p:stCondLst>
                  <p:cond evt="onClick" delay="0">
                    <p:tgtEl>
                      <p:spTgt spid="54"/>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54"/>
                                        </p:tgtEl>
                                      </p:cBhvr>
                                    </p:animEffect>
                                    <p:set>
                                      <p:cBhvr>
                                        <p:cTn id="121"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22" restart="whenNotActive" fill="hold" evtFilter="cancelBubble" nodeType="interactiveSeq">
                <p:stCondLst>
                  <p:cond evt="onClick" delay="0">
                    <p:tgtEl>
                      <p:spTgt spid="55"/>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5"/>
                                        </p:tgtEl>
                                      </p:cBhvr>
                                    </p:animEffect>
                                    <p:set>
                                      <p:cBhvr>
                                        <p:cTn id="12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28" restart="whenNotActive" fill="hold" evtFilter="cancelBubble" nodeType="interactiveSeq">
                <p:stCondLst>
                  <p:cond evt="onClick" delay="0">
                    <p:tgtEl>
                      <p:spTgt spid="56"/>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56"/>
                                        </p:tgtEl>
                                      </p:cBhvr>
                                    </p:animEffect>
                                    <p:set>
                                      <p:cBhvr>
                                        <p:cTn id="13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34" restart="whenNotActive" fill="hold" evtFilter="cancelBubble" nodeType="interactiveSeq">
                <p:stCondLst>
                  <p:cond evt="onClick" delay="0">
                    <p:tgtEl>
                      <p:spTgt spid="57"/>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57"/>
                                        </p:tgtEl>
                                      </p:cBhvr>
                                    </p:animEffect>
                                    <p:set>
                                      <p:cBhvr>
                                        <p:cTn id="13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t>RECAP </a:t>
              </a:r>
              <a:r>
                <a:rPr lang="en-GB" sz="3200" dirty="0" smtClean="0"/>
                <a:t>:: Forming/Solving Process</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39552" y="1186871"/>
            <a:ext cx="734481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[JMC 2008 Q18] Granny swears that she is getting younger. She has calculated that she is four times as old as I am now, but remember that 5 years ago she was five times as old as I was at that time. What is the sum of our ages now?</a:t>
            </a:r>
          </a:p>
        </p:txBody>
      </p:sp>
      <p:sp>
        <p:nvSpPr>
          <p:cNvPr id="6" name="TextBox 5"/>
          <p:cNvSpPr txBox="1"/>
          <p:nvPr/>
        </p:nvSpPr>
        <p:spPr>
          <a:xfrm>
            <a:off x="539552" y="754823"/>
            <a:ext cx="1944216"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Worded problem</a:t>
            </a:r>
            <a:endParaRPr lang="en-GB" b="1" dirty="0"/>
          </a:p>
        </p:txBody>
      </p:sp>
      <p:sp>
        <p:nvSpPr>
          <p:cNvPr id="7" name="TextBox 6"/>
          <p:cNvSpPr txBox="1"/>
          <p:nvPr/>
        </p:nvSpPr>
        <p:spPr>
          <a:xfrm>
            <a:off x="1331640" y="3069355"/>
            <a:ext cx="230425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b="1" dirty="0" smtClean="0"/>
              <a:t>Stage 1</a:t>
            </a:r>
            <a:r>
              <a:rPr lang="en-GB" dirty="0" smtClean="0"/>
              <a:t>: Represent problem algebraically</a:t>
            </a:r>
          </a:p>
        </p:txBody>
      </p:sp>
      <mc:AlternateContent xmlns:mc="http://schemas.openxmlformats.org/markup-compatibility/2006" xmlns:a14="http://schemas.microsoft.com/office/drawing/2010/main">
        <mc:Choice Requires="a14">
          <p:sp>
            <p:nvSpPr>
              <p:cNvPr id="8" name="TextBox 7"/>
              <p:cNvSpPr txBox="1"/>
              <p:nvPr/>
            </p:nvSpPr>
            <p:spPr>
              <a:xfrm>
                <a:off x="1331640" y="3717032"/>
                <a:ext cx="2304256" cy="175432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smtClean="0">
                    <a:solidFill>
                      <a:schemeClr val="tx1"/>
                    </a:solidFill>
                  </a:rPr>
                  <a:t>Let </a:t>
                </a:r>
                <a14:m>
                  <m:oMath xmlns:m="http://schemas.openxmlformats.org/officeDocument/2006/math">
                    <m:r>
                      <a:rPr lang="en-GB" i="1">
                        <a:solidFill>
                          <a:schemeClr val="tx1"/>
                        </a:solidFill>
                        <a:latin typeface="Cambria Math" panose="02040503050406030204" pitchFamily="18" charset="0"/>
                      </a:rPr>
                      <m:t>𝑎</m:t>
                    </m:r>
                  </m:oMath>
                </a14:m>
                <a:r>
                  <a:rPr lang="en-GB" dirty="0">
                    <a:solidFill>
                      <a:schemeClr val="tx1"/>
                    </a:solidFill>
                  </a:rPr>
                  <a:t> be my age and </a:t>
                </a:r>
                <a14:m>
                  <m:oMath xmlns:m="http://schemas.openxmlformats.org/officeDocument/2006/math">
                    <m:r>
                      <a:rPr lang="en-GB" i="1">
                        <a:solidFill>
                          <a:schemeClr val="tx1"/>
                        </a:solidFill>
                        <a:latin typeface="Cambria Math" panose="02040503050406030204" pitchFamily="18" charset="0"/>
                      </a:rPr>
                      <m:t>𝑔</m:t>
                    </m:r>
                  </m:oMath>
                </a14:m>
                <a:r>
                  <a:rPr lang="en-GB" dirty="0">
                    <a:solidFill>
                      <a:schemeClr val="tx1"/>
                    </a:solidFill>
                  </a:rPr>
                  <a:t> be Granny’s age.</a:t>
                </a:r>
              </a:p>
              <a:p>
                <a:endParaRPr lang="en-GB" dirty="0" smtClean="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𝑔</m:t>
                      </m:r>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𝑎</m:t>
                      </m:r>
                    </m:oMath>
                    <m:oMath xmlns:m="http://schemas.openxmlformats.org/officeDocument/2006/math">
                      <m:r>
                        <a:rPr lang="en-GB" b="0" i="1" smtClean="0">
                          <a:solidFill>
                            <a:schemeClr val="tx1"/>
                          </a:solidFill>
                          <a:latin typeface="Cambria Math" panose="02040503050406030204" pitchFamily="18" charset="0"/>
                        </a:rPr>
                        <m:t>𝑔</m:t>
                      </m:r>
                      <m:r>
                        <a:rPr lang="en-GB" b="0" i="1" smtClean="0">
                          <a:solidFill>
                            <a:schemeClr val="tx1"/>
                          </a:solidFill>
                          <a:latin typeface="Cambria Math" panose="02040503050406030204" pitchFamily="18" charset="0"/>
                        </a:rPr>
                        <m:t>−5=5(</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−5)</m:t>
                      </m:r>
                    </m:oMath>
                  </m:oMathPara>
                </a14:m>
                <a:endParaRPr lang="en-GB" dirty="0" smtClean="0">
                  <a:solidFill>
                    <a:schemeClr val="tx1"/>
                  </a:solidFill>
                </a:endParaRPr>
              </a:p>
              <a:p>
                <a:endParaRPr lang="en-GB"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31640" y="3717032"/>
                <a:ext cx="2304256" cy="1754326"/>
              </a:xfrm>
              <a:prstGeom prst="rect">
                <a:avLst/>
              </a:prstGeom>
              <a:blipFill rotWithShape="0">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Bent-Up Arrow 8"/>
          <p:cNvSpPr/>
          <p:nvPr/>
        </p:nvSpPr>
        <p:spPr>
          <a:xfrm rot="5400000">
            <a:off x="-70685" y="3069445"/>
            <a:ext cx="2084570" cy="720080"/>
          </a:xfrm>
          <a:prstGeom prst="bentUpArrow">
            <a:avLst>
              <a:gd name="adj1" fmla="val 28298"/>
              <a:gd name="adj2" fmla="val 25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ight Arrow 9"/>
          <p:cNvSpPr/>
          <p:nvPr/>
        </p:nvSpPr>
        <p:spPr>
          <a:xfrm>
            <a:off x="3635896" y="4149080"/>
            <a:ext cx="1224136" cy="3226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p:cNvSpPr txBox="1"/>
          <p:nvPr/>
        </p:nvSpPr>
        <p:spPr>
          <a:xfrm>
            <a:off x="5004048" y="3069355"/>
            <a:ext cx="2808312" cy="6463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b="1" dirty="0" smtClean="0"/>
              <a:t>Stage 2</a:t>
            </a:r>
            <a:r>
              <a:rPr lang="en-GB" dirty="0" smtClean="0"/>
              <a:t>: ‘Solve’ equation(s) to find value of variables.</a:t>
            </a:r>
          </a:p>
        </p:txBody>
      </p:sp>
      <mc:AlternateContent xmlns:mc="http://schemas.openxmlformats.org/markup-compatibility/2006" xmlns:a14="http://schemas.microsoft.com/office/drawing/2010/main">
        <mc:Choice Requires="a14">
          <p:sp>
            <p:nvSpPr>
              <p:cNvPr id="12" name="TextBox 11"/>
              <p:cNvSpPr txBox="1"/>
              <p:nvPr/>
            </p:nvSpPr>
            <p:spPr>
              <a:xfrm>
                <a:off x="5004048" y="3715686"/>
                <a:ext cx="2808312" cy="1754326"/>
              </a:xfrm>
              <a:prstGeom prst="rect">
                <a:avLst/>
              </a:prstGeom>
              <a:solidFill>
                <a:schemeClr val="bg1"/>
              </a:solidFill>
              <a:ln>
                <a:solidFill>
                  <a:schemeClr val="bg1">
                    <a:lumMod val="95000"/>
                  </a:schemeClr>
                </a:solid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𝑔</m:t>
                      </m:r>
                      <m:r>
                        <a:rPr lang="en-GB" b="0" i="1" smtClean="0">
                          <a:solidFill>
                            <a:schemeClr val="tx1"/>
                          </a:solidFill>
                          <a:latin typeface="Cambria Math" panose="02040503050406030204" pitchFamily="18" charset="0"/>
                        </a:rPr>
                        <m:t>−5=5</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−25</m:t>
                      </m:r>
                    </m:oMath>
                    <m:oMath xmlns:m="http://schemas.openxmlformats.org/officeDocument/2006/math">
                      <m:r>
                        <a:rPr lang="en-GB" b="0" i="1" smtClean="0">
                          <a:solidFill>
                            <a:schemeClr val="tx1"/>
                          </a:solidFill>
                          <a:latin typeface="Cambria Math" panose="02040503050406030204" pitchFamily="18" charset="0"/>
                        </a:rPr>
                        <m:t>𝑔</m:t>
                      </m:r>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−20</m:t>
                      </m:r>
                    </m:oMath>
                    <m:oMath xmlns:m="http://schemas.openxmlformats.org/officeDocument/2006/math">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−20=4</m:t>
                      </m:r>
                      <m:r>
                        <a:rPr lang="en-GB" b="0" i="1" smtClean="0">
                          <a:solidFill>
                            <a:schemeClr val="tx1"/>
                          </a:solidFill>
                          <a:latin typeface="Cambria Math" panose="02040503050406030204" pitchFamily="18" charset="0"/>
                        </a:rPr>
                        <m:t>𝑎</m:t>
                      </m:r>
                    </m:oMath>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=20</m:t>
                      </m:r>
                    </m:oMath>
                    <m:oMath xmlns:m="http://schemas.openxmlformats.org/officeDocument/2006/math">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𝑔</m:t>
                      </m:r>
                      <m:r>
                        <a:rPr lang="en-GB" b="0" i="1" smtClean="0">
                          <a:solidFill>
                            <a:schemeClr val="tx1"/>
                          </a:solidFill>
                          <a:latin typeface="Cambria Math" panose="02040503050406030204" pitchFamily="18" charset="0"/>
                        </a:rPr>
                        <m:t>=80</m:t>
                      </m:r>
                    </m:oMath>
                  </m:oMathPara>
                </a14:m>
                <a:endParaRPr lang="en-GB" dirty="0" smtClean="0">
                  <a:solidFill>
                    <a:schemeClr val="tx1"/>
                  </a:solidFill>
                </a:endParaRPr>
              </a:p>
              <a:p>
                <a:endParaRPr lang="en-GB"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04048" y="3715686"/>
                <a:ext cx="2808312" cy="1754326"/>
              </a:xfrm>
              <a:prstGeom prst="rect">
                <a:avLst/>
              </a:prstGeom>
              <a:blipFill rotWithShape="0">
                <a:blip r:embed="rId4"/>
                <a:stretch>
                  <a:fillRect/>
                </a:stretch>
              </a:blipFill>
              <a:ln>
                <a:solidFill>
                  <a:schemeClr val="bg1">
                    <a:lumMod val="95000"/>
                  </a:schemeClr>
                </a:solidFill>
              </a:ln>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420133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Freeform 4"/>
          <p:cNvSpPr/>
          <p:nvPr/>
        </p:nvSpPr>
        <p:spPr>
          <a:xfrm>
            <a:off x="755576" y="980728"/>
            <a:ext cx="4267200" cy="2786743"/>
          </a:xfrm>
          <a:custGeom>
            <a:avLst/>
            <a:gdLst>
              <a:gd name="connsiteX0" fmla="*/ 406400 w 4267200"/>
              <a:gd name="connsiteY0" fmla="*/ 0 h 2786743"/>
              <a:gd name="connsiteX1" fmla="*/ 0 w 4267200"/>
              <a:gd name="connsiteY1" fmla="*/ 2786743 h 2786743"/>
              <a:gd name="connsiteX2" fmla="*/ 4267200 w 4267200"/>
              <a:gd name="connsiteY2" fmla="*/ 2743200 h 2786743"/>
              <a:gd name="connsiteX3" fmla="*/ 406400 w 4267200"/>
              <a:gd name="connsiteY3" fmla="*/ 0 h 2786743"/>
            </a:gdLst>
            <a:ahLst/>
            <a:cxnLst>
              <a:cxn ang="0">
                <a:pos x="connsiteX0" y="connsiteY0"/>
              </a:cxn>
              <a:cxn ang="0">
                <a:pos x="connsiteX1" y="connsiteY1"/>
              </a:cxn>
              <a:cxn ang="0">
                <a:pos x="connsiteX2" y="connsiteY2"/>
              </a:cxn>
              <a:cxn ang="0">
                <a:pos x="connsiteX3" y="connsiteY3"/>
              </a:cxn>
            </a:cxnLst>
            <a:rect l="l" t="t" r="r" b="b"/>
            <a:pathLst>
              <a:path w="4267200" h="2786743">
                <a:moveTo>
                  <a:pt x="406400" y="0"/>
                </a:moveTo>
                <a:lnTo>
                  <a:pt x="0" y="2786743"/>
                </a:lnTo>
                <a:lnTo>
                  <a:pt x="4267200" y="2743200"/>
                </a:lnTo>
                <a:lnTo>
                  <a:pt x="40640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Freeform 5"/>
          <p:cNvSpPr/>
          <p:nvPr/>
        </p:nvSpPr>
        <p:spPr>
          <a:xfrm>
            <a:off x="846818" y="3304268"/>
            <a:ext cx="426119" cy="478971"/>
          </a:xfrm>
          <a:custGeom>
            <a:avLst/>
            <a:gdLst>
              <a:gd name="connsiteX0" fmla="*/ 0 w 426119"/>
              <a:gd name="connsiteY0" fmla="*/ 0 h 478971"/>
              <a:gd name="connsiteX1" fmla="*/ 261257 w 426119"/>
              <a:gd name="connsiteY1" fmla="*/ 116114 h 478971"/>
              <a:gd name="connsiteX2" fmla="*/ 406400 w 426119"/>
              <a:gd name="connsiteY2" fmla="*/ 333828 h 478971"/>
              <a:gd name="connsiteX3" fmla="*/ 420914 w 426119"/>
              <a:gd name="connsiteY3" fmla="*/ 478971 h 478971"/>
            </a:gdLst>
            <a:ahLst/>
            <a:cxnLst>
              <a:cxn ang="0">
                <a:pos x="connsiteX0" y="connsiteY0"/>
              </a:cxn>
              <a:cxn ang="0">
                <a:pos x="connsiteX1" y="connsiteY1"/>
              </a:cxn>
              <a:cxn ang="0">
                <a:pos x="connsiteX2" y="connsiteY2"/>
              </a:cxn>
              <a:cxn ang="0">
                <a:pos x="connsiteX3" y="connsiteY3"/>
              </a:cxn>
            </a:cxnLst>
            <a:rect l="l" t="t" r="r" b="b"/>
            <a:pathLst>
              <a:path w="426119" h="478971">
                <a:moveTo>
                  <a:pt x="0" y="0"/>
                </a:moveTo>
                <a:cubicBezTo>
                  <a:pt x="96762" y="30238"/>
                  <a:pt x="193524" y="60476"/>
                  <a:pt x="261257" y="116114"/>
                </a:cubicBezTo>
                <a:cubicBezTo>
                  <a:pt x="328990" y="171752"/>
                  <a:pt x="379791" y="273352"/>
                  <a:pt x="406400" y="333828"/>
                </a:cubicBezTo>
                <a:cubicBezTo>
                  <a:pt x="433010" y="394304"/>
                  <a:pt x="426962" y="436637"/>
                  <a:pt x="420914" y="4789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038225" y="1409700"/>
            <a:ext cx="704850" cy="400050"/>
          </a:xfrm>
          <a:custGeom>
            <a:avLst/>
            <a:gdLst>
              <a:gd name="connsiteX0" fmla="*/ 0 w 704850"/>
              <a:gd name="connsiteY0" fmla="*/ 400050 h 400050"/>
              <a:gd name="connsiteX1" fmla="*/ 285750 w 704850"/>
              <a:gd name="connsiteY1" fmla="*/ 342900 h 400050"/>
              <a:gd name="connsiteX2" fmla="*/ 542925 w 704850"/>
              <a:gd name="connsiteY2" fmla="*/ 180975 h 400050"/>
              <a:gd name="connsiteX3" fmla="*/ 647700 w 704850"/>
              <a:gd name="connsiteY3" fmla="*/ 76200 h 400050"/>
              <a:gd name="connsiteX4" fmla="*/ 704850 w 704850"/>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400050">
                <a:moveTo>
                  <a:pt x="0" y="400050"/>
                </a:moveTo>
                <a:cubicBezTo>
                  <a:pt x="97631" y="389731"/>
                  <a:pt x="195263" y="379412"/>
                  <a:pt x="285750" y="342900"/>
                </a:cubicBezTo>
                <a:cubicBezTo>
                  <a:pt x="376237" y="306388"/>
                  <a:pt x="482600" y="225425"/>
                  <a:pt x="542925" y="180975"/>
                </a:cubicBezTo>
                <a:cubicBezTo>
                  <a:pt x="603250" y="136525"/>
                  <a:pt x="620713" y="106362"/>
                  <a:pt x="647700" y="76200"/>
                </a:cubicBezTo>
                <a:cubicBezTo>
                  <a:pt x="674688" y="46037"/>
                  <a:pt x="689769" y="23018"/>
                  <a:pt x="7048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4010025" y="3171825"/>
            <a:ext cx="228600" cy="561975"/>
          </a:xfrm>
          <a:custGeom>
            <a:avLst/>
            <a:gdLst>
              <a:gd name="connsiteX0" fmla="*/ 0 w 228600"/>
              <a:gd name="connsiteY0" fmla="*/ 561975 h 561975"/>
              <a:gd name="connsiteX1" fmla="*/ 19050 w 228600"/>
              <a:gd name="connsiteY1" fmla="*/ 390525 h 561975"/>
              <a:gd name="connsiteX2" fmla="*/ 85725 w 228600"/>
              <a:gd name="connsiteY2" fmla="*/ 209550 h 561975"/>
              <a:gd name="connsiteX3" fmla="*/ 228600 w 228600"/>
              <a:gd name="connsiteY3" fmla="*/ 0 h 561975"/>
            </a:gdLst>
            <a:ahLst/>
            <a:cxnLst>
              <a:cxn ang="0">
                <a:pos x="connsiteX0" y="connsiteY0"/>
              </a:cxn>
              <a:cxn ang="0">
                <a:pos x="connsiteX1" y="connsiteY1"/>
              </a:cxn>
              <a:cxn ang="0">
                <a:pos x="connsiteX2" y="connsiteY2"/>
              </a:cxn>
              <a:cxn ang="0">
                <a:pos x="connsiteX3" y="connsiteY3"/>
              </a:cxn>
            </a:cxnLst>
            <a:rect l="l" t="t" r="r" b="b"/>
            <a:pathLst>
              <a:path w="228600" h="561975">
                <a:moveTo>
                  <a:pt x="0" y="561975"/>
                </a:moveTo>
                <a:cubicBezTo>
                  <a:pt x="2381" y="505618"/>
                  <a:pt x="4763" y="449262"/>
                  <a:pt x="19050" y="390525"/>
                </a:cubicBezTo>
                <a:cubicBezTo>
                  <a:pt x="33338" y="331787"/>
                  <a:pt x="50800" y="274638"/>
                  <a:pt x="85725" y="209550"/>
                </a:cubicBezTo>
                <a:cubicBezTo>
                  <a:pt x="120650" y="144462"/>
                  <a:pt x="174625" y="72231"/>
                  <a:pt x="2286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1110714" y="1741068"/>
                <a:ext cx="126472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𝟏𝟎</m:t>
                      </m:r>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110714" y="1741068"/>
                <a:ext cx="1264721" cy="46166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98088" y="3103596"/>
                <a:ext cx="126472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𝟐</m:t>
                      </m:r>
                      <m:r>
                        <a:rPr lang="en-GB" sz="2400" b="1" i="1" smtClean="0">
                          <a:latin typeface="Cambria Math" panose="02040503050406030204" pitchFamily="18" charset="0"/>
                        </a:rPr>
                        <m:t>𝒙</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098088" y="3103596"/>
                <a:ext cx="1264721" cy="46166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34849" y="3058138"/>
                <a:ext cx="126472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𝟓𝟎</m:t>
                      </m:r>
                    </m:oMath>
                  </m:oMathPara>
                </a14:m>
                <a:endParaRPr lang="en-GB"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834849" y="3058138"/>
                <a:ext cx="1264721" cy="461665"/>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138364" y="4494687"/>
                <a:ext cx="4866127" cy="18158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𝑥</m:t>
                      </m:r>
                      <m:r>
                        <a:rPr lang="en-GB" sz="2800" b="0" i="1" smtClean="0">
                          <a:latin typeface="Cambria Math" panose="02040503050406030204" pitchFamily="18" charset="0"/>
                        </a:rPr>
                        <m:t>+10+2</m:t>
                      </m:r>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−50=180</m:t>
                      </m:r>
                    </m:oMath>
                    <m:oMath xmlns:m="http://schemas.openxmlformats.org/officeDocument/2006/math">
                      <m:r>
                        <a:rPr lang="en-GB" sz="2800" b="0" i="1" smtClean="0">
                          <a:latin typeface="Cambria Math" panose="02040503050406030204" pitchFamily="18" charset="0"/>
                        </a:rPr>
                        <m:t>4</m:t>
                      </m:r>
                      <m:r>
                        <a:rPr lang="en-GB" sz="2800" b="0" i="1" smtClean="0">
                          <a:latin typeface="Cambria Math" panose="02040503050406030204" pitchFamily="18" charset="0"/>
                        </a:rPr>
                        <m:t>𝑥</m:t>
                      </m:r>
                      <m:r>
                        <a:rPr lang="en-GB" sz="2800" b="0" i="1" smtClean="0">
                          <a:latin typeface="Cambria Math" panose="02040503050406030204" pitchFamily="18" charset="0"/>
                        </a:rPr>
                        <m:t>−40=180</m:t>
                      </m:r>
                    </m:oMath>
                    <m:oMath xmlns:m="http://schemas.openxmlformats.org/officeDocument/2006/math">
                      <m:r>
                        <a:rPr lang="en-GB" sz="2800" b="0" i="1" smtClean="0">
                          <a:latin typeface="Cambria Math" panose="02040503050406030204" pitchFamily="18" charset="0"/>
                        </a:rPr>
                        <m:t>4</m:t>
                      </m:r>
                      <m:r>
                        <a:rPr lang="en-GB" sz="2800" b="0" i="1" smtClean="0">
                          <a:latin typeface="Cambria Math" panose="02040503050406030204" pitchFamily="18" charset="0"/>
                        </a:rPr>
                        <m:t>𝑥</m:t>
                      </m:r>
                      <m:r>
                        <a:rPr lang="en-GB" sz="2800" b="0" i="1" smtClean="0">
                          <a:latin typeface="Cambria Math" panose="02040503050406030204" pitchFamily="18" charset="0"/>
                        </a:rPr>
                        <m:t>=220</m:t>
                      </m:r>
                    </m:oMath>
                    <m:oMath xmlns:m="http://schemas.openxmlformats.org/officeDocument/2006/math">
                      <m:r>
                        <a:rPr lang="en-GB" sz="2800" b="0" i="1" smtClean="0">
                          <a:latin typeface="Cambria Math" panose="02040503050406030204" pitchFamily="18" charset="0"/>
                        </a:rPr>
                        <m:t>𝑥</m:t>
                      </m:r>
                      <m:r>
                        <a:rPr lang="en-GB" sz="2800" b="0" i="1" smtClean="0">
                          <a:latin typeface="Cambria Math" panose="02040503050406030204" pitchFamily="18" charset="0"/>
                        </a:rPr>
                        <m:t>=55</m:t>
                      </m:r>
                    </m:oMath>
                  </m:oMathPara>
                </a14:m>
                <a:endParaRPr lang="en-GB"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38364" y="4494687"/>
                <a:ext cx="4866127" cy="1815882"/>
              </a:xfrm>
              <a:prstGeom prst="rect">
                <a:avLst/>
              </a:prstGeom>
              <a:blipFill rotWithShape="0">
                <a:blip r:embed="rId7"/>
                <a:stretch>
                  <a:fillRect/>
                </a:stretch>
              </a:blipFill>
            </p:spPr>
            <p:txBody>
              <a:bodyPr/>
              <a:lstStyle/>
              <a:p>
                <a:r>
                  <a:rPr lang="en-GB">
                    <a:noFill/>
                  </a:rPr>
                  <a:t> </a:t>
                </a:r>
              </a:p>
            </p:txBody>
          </p:sp>
        </mc:Fallback>
      </mc:AlternateContent>
      <p:sp>
        <p:nvSpPr>
          <p:cNvPr id="13" name="TextBox 12"/>
          <p:cNvSpPr txBox="1"/>
          <p:nvPr/>
        </p:nvSpPr>
        <p:spPr>
          <a:xfrm>
            <a:off x="4788024" y="1809750"/>
            <a:ext cx="3980435"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Step 1</a:t>
            </a:r>
            <a:r>
              <a:rPr lang="en-GB" dirty="0" smtClean="0"/>
              <a:t>: Find two different expressions for the thing of interest (one of them often a provided number)</a:t>
            </a:r>
            <a:endParaRPr lang="en-GB" dirty="0"/>
          </a:p>
        </p:txBody>
      </p:sp>
      <mc:AlternateContent xmlns:mc="http://schemas.openxmlformats.org/markup-compatibility/2006" xmlns:a14="http://schemas.microsoft.com/office/drawing/2010/main">
        <mc:Choice Requires="a14">
          <p:sp>
            <p:nvSpPr>
              <p:cNvPr id="14" name="TextBox 13"/>
              <p:cNvSpPr txBox="1"/>
              <p:nvPr/>
            </p:nvSpPr>
            <p:spPr>
              <a:xfrm>
                <a:off x="4424224" y="787305"/>
                <a:ext cx="446076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smtClean="0"/>
                  <a:t>The angles of a triangle are as pictured. Determine </a:t>
                </a:r>
                <a14:m>
                  <m:oMath xmlns:m="http://schemas.openxmlformats.org/officeDocument/2006/math">
                    <m:r>
                      <a:rPr lang="en-GB" sz="2400" b="0" i="1" smtClean="0">
                        <a:latin typeface="Cambria Math" panose="02040503050406030204" pitchFamily="18" charset="0"/>
                      </a:rPr>
                      <m:t>𝑥</m:t>
                    </m:r>
                  </m:oMath>
                </a14:m>
                <a:r>
                  <a:rPr lang="en-GB" sz="2400" dirty="0" smtClean="0"/>
                  <a:t>.</a:t>
                </a:r>
                <a:endParaRPr lang="en-GB"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24224" y="787305"/>
                <a:ext cx="4460760" cy="830997"/>
              </a:xfrm>
              <a:prstGeom prst="rect">
                <a:avLst/>
              </a:prstGeom>
              <a:blipFill rotWithShape="0">
                <a:blip r:embed="rId8"/>
                <a:stretch>
                  <a:fillRect b="-625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5" name="TextBox 14"/>
          <p:cNvSpPr txBox="1"/>
          <p:nvPr/>
        </p:nvSpPr>
        <p:spPr>
          <a:xfrm>
            <a:off x="4788023" y="2842199"/>
            <a:ext cx="398043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Step 2</a:t>
            </a:r>
            <a:r>
              <a:rPr lang="en-GB" dirty="0" smtClean="0"/>
              <a:t>: Set them equal to each other.</a:t>
            </a:r>
            <a:endParaRPr lang="en-GB" dirty="0"/>
          </a:p>
        </p:txBody>
      </p:sp>
      <p:sp>
        <p:nvSpPr>
          <p:cNvPr id="16" name="TextBox 15"/>
          <p:cNvSpPr txBox="1"/>
          <p:nvPr/>
        </p:nvSpPr>
        <p:spPr>
          <a:xfrm>
            <a:off x="5329405" y="3354871"/>
            <a:ext cx="34376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Step 3</a:t>
            </a:r>
            <a:r>
              <a:rPr lang="en-GB" dirty="0" smtClean="0"/>
              <a:t>: Solve!</a:t>
            </a:r>
            <a:endParaRPr lang="en-GB" dirty="0"/>
          </a:p>
        </p:txBody>
      </p:sp>
      <p:sp>
        <p:nvSpPr>
          <p:cNvPr id="17" name="Rectangle 16"/>
          <p:cNvSpPr/>
          <p:nvPr/>
        </p:nvSpPr>
        <p:spPr>
          <a:xfrm>
            <a:off x="2360769" y="4354286"/>
            <a:ext cx="3372373" cy="5914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Expr 1?</a:t>
            </a:r>
            <a:endParaRPr lang="en-GB" sz="2800" dirty="0"/>
          </a:p>
        </p:txBody>
      </p:sp>
      <p:sp>
        <p:nvSpPr>
          <p:cNvPr id="18" name="Rectangle 17"/>
          <p:cNvSpPr/>
          <p:nvPr/>
        </p:nvSpPr>
        <p:spPr>
          <a:xfrm>
            <a:off x="6156177" y="4354286"/>
            <a:ext cx="2448272" cy="5914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Expr 2?</a:t>
            </a:r>
            <a:endParaRPr lang="en-GB" sz="2800" dirty="0"/>
          </a:p>
        </p:txBody>
      </p:sp>
      <p:sp>
        <p:nvSpPr>
          <p:cNvPr id="19" name="Rectangle 18"/>
          <p:cNvSpPr/>
          <p:nvPr/>
        </p:nvSpPr>
        <p:spPr>
          <a:xfrm>
            <a:off x="2360769" y="5021943"/>
            <a:ext cx="4155447" cy="1288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Solve!</a:t>
            </a:r>
            <a:endParaRPr lang="en-GB" sz="2800" dirty="0"/>
          </a:p>
        </p:txBody>
      </p:sp>
    </p:spTree>
    <p:extLst>
      <p:ext uri="{BB962C8B-B14F-4D97-AF65-F5344CB8AC3E}">
        <p14:creationId xmlns:p14="http://schemas.microsoft.com/office/powerpoint/2010/main" val="2973874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Another Example</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Isosceles Triangle 4"/>
          <p:cNvSpPr/>
          <p:nvPr/>
        </p:nvSpPr>
        <p:spPr>
          <a:xfrm>
            <a:off x="5292080" y="1480797"/>
            <a:ext cx="2016224" cy="1465243"/>
          </a:xfrm>
          <a:custGeom>
            <a:avLst/>
            <a:gdLst>
              <a:gd name="connsiteX0" fmla="*/ 0 w 2016224"/>
              <a:gd name="connsiteY0" fmla="*/ 1944216 h 1944216"/>
              <a:gd name="connsiteX1" fmla="*/ 1008112 w 2016224"/>
              <a:gd name="connsiteY1" fmla="*/ 0 h 1944216"/>
              <a:gd name="connsiteX2" fmla="*/ 2016224 w 2016224"/>
              <a:gd name="connsiteY2" fmla="*/ 1944216 h 1944216"/>
              <a:gd name="connsiteX3" fmla="*/ 0 w 2016224"/>
              <a:gd name="connsiteY3" fmla="*/ 1944216 h 1944216"/>
              <a:gd name="connsiteX0" fmla="*/ 0 w 2016224"/>
              <a:gd name="connsiteY0" fmla="*/ 1886158 h 1886158"/>
              <a:gd name="connsiteX1" fmla="*/ 456569 w 2016224"/>
              <a:gd name="connsiteY1" fmla="*/ 0 h 1886158"/>
              <a:gd name="connsiteX2" fmla="*/ 2016224 w 2016224"/>
              <a:gd name="connsiteY2" fmla="*/ 1886158 h 1886158"/>
              <a:gd name="connsiteX3" fmla="*/ 0 w 2016224"/>
              <a:gd name="connsiteY3" fmla="*/ 1886158 h 1886158"/>
              <a:gd name="connsiteX0" fmla="*/ 0 w 2016224"/>
              <a:gd name="connsiteY0" fmla="*/ 1465243 h 1465243"/>
              <a:gd name="connsiteX1" fmla="*/ 1458055 w 2016224"/>
              <a:gd name="connsiteY1" fmla="*/ 0 h 1465243"/>
              <a:gd name="connsiteX2" fmla="*/ 2016224 w 2016224"/>
              <a:gd name="connsiteY2" fmla="*/ 1465243 h 1465243"/>
              <a:gd name="connsiteX3" fmla="*/ 0 w 2016224"/>
              <a:gd name="connsiteY3" fmla="*/ 1465243 h 1465243"/>
            </a:gdLst>
            <a:ahLst/>
            <a:cxnLst>
              <a:cxn ang="0">
                <a:pos x="connsiteX0" y="connsiteY0"/>
              </a:cxn>
              <a:cxn ang="0">
                <a:pos x="connsiteX1" y="connsiteY1"/>
              </a:cxn>
              <a:cxn ang="0">
                <a:pos x="connsiteX2" y="connsiteY2"/>
              </a:cxn>
              <a:cxn ang="0">
                <a:pos x="connsiteX3" y="connsiteY3"/>
              </a:cxn>
            </a:cxnLst>
            <a:rect l="l" t="t" r="r" b="b"/>
            <a:pathLst>
              <a:path w="2016224" h="1465243">
                <a:moveTo>
                  <a:pt x="0" y="1465243"/>
                </a:moveTo>
                <a:lnTo>
                  <a:pt x="1458055" y="0"/>
                </a:lnTo>
                <a:lnTo>
                  <a:pt x="2016224" y="1465243"/>
                </a:lnTo>
                <a:lnTo>
                  <a:pt x="0" y="1465243"/>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a:off x="1331640" y="1649896"/>
            <a:ext cx="2304256" cy="1296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Arrow Connector 7"/>
          <p:cNvCxnSpPr/>
          <p:nvPr/>
        </p:nvCxnSpPr>
        <p:spPr>
          <a:xfrm flipV="1">
            <a:off x="6741765" y="1593921"/>
            <a:ext cx="0" cy="129614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051720" y="1224589"/>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051720" y="1224589"/>
                <a:ext cx="864096"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3568" y="2028752"/>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683568" y="2028752"/>
                <a:ext cx="864096" cy="3693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12160" y="3028950"/>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012160" y="3028950"/>
                <a:ext cx="864096"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56176" y="2213418"/>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6156176" y="2213418"/>
                <a:ext cx="864096" cy="369332"/>
              </a:xfrm>
              <a:prstGeom prst="rect">
                <a:avLst/>
              </a:prstGeom>
              <a:blipFill rotWithShape="0">
                <a:blip r:embed="rId5"/>
                <a:stretch>
                  <a:fillRect/>
                </a:stretch>
              </a:blipFill>
            </p:spPr>
            <p:txBody>
              <a:bodyPr/>
              <a:lstStyle/>
              <a:p>
                <a:r>
                  <a:rPr lang="en-GB">
                    <a:noFill/>
                  </a:rPr>
                  <a:t> </a:t>
                </a:r>
              </a:p>
            </p:txBody>
          </p:sp>
        </mc:Fallback>
      </mc:AlternateContent>
      <p:cxnSp>
        <p:nvCxnSpPr>
          <p:cNvPr id="13" name="Straight Arrow Connector 12"/>
          <p:cNvCxnSpPr/>
          <p:nvPr/>
        </p:nvCxnSpPr>
        <p:spPr>
          <a:xfrm flipH="1" flipV="1">
            <a:off x="5295901" y="3019426"/>
            <a:ext cx="2019299" cy="1904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699051" y="4422540"/>
            <a:ext cx="3980435"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Step 1</a:t>
            </a:r>
            <a:r>
              <a:rPr lang="en-GB" dirty="0" smtClean="0"/>
              <a:t>: Find two different expressions for the thing of interest (one of them often a provided number)</a:t>
            </a:r>
            <a:endParaRPr lang="en-GB" dirty="0"/>
          </a:p>
        </p:txBody>
      </p:sp>
      <p:sp>
        <p:nvSpPr>
          <p:cNvPr id="17" name="TextBox 16"/>
          <p:cNvSpPr txBox="1"/>
          <p:nvPr/>
        </p:nvSpPr>
        <p:spPr>
          <a:xfrm>
            <a:off x="685436" y="3423592"/>
            <a:ext cx="4722485"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smtClean="0"/>
              <a:t>The rectangle and triangle have the same area. Determine the width of the rectangle.</a:t>
            </a:r>
            <a:endParaRPr lang="en-GB" sz="2000" dirty="0"/>
          </a:p>
        </p:txBody>
      </p:sp>
      <p:sp>
        <p:nvSpPr>
          <p:cNvPr id="18" name="TextBox 17"/>
          <p:cNvSpPr txBox="1"/>
          <p:nvPr/>
        </p:nvSpPr>
        <p:spPr>
          <a:xfrm>
            <a:off x="708787" y="5483290"/>
            <a:ext cx="398043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Step 2</a:t>
            </a:r>
            <a:r>
              <a:rPr lang="en-GB" dirty="0" smtClean="0"/>
              <a:t>: Set them equal to each other.</a:t>
            </a:r>
            <a:endParaRPr lang="en-GB" dirty="0"/>
          </a:p>
        </p:txBody>
      </p:sp>
      <p:sp>
        <p:nvSpPr>
          <p:cNvPr id="19" name="TextBox 18"/>
          <p:cNvSpPr txBox="1"/>
          <p:nvPr/>
        </p:nvSpPr>
        <p:spPr>
          <a:xfrm>
            <a:off x="683568" y="5990042"/>
            <a:ext cx="34376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Step 3</a:t>
            </a:r>
            <a:r>
              <a:rPr lang="en-GB" dirty="0" smtClean="0"/>
              <a:t>: Solve!</a:t>
            </a:r>
            <a:endParaRPr lang="en-GB" dirty="0"/>
          </a:p>
        </p:txBody>
      </p:sp>
      <mc:AlternateContent xmlns:mc="http://schemas.openxmlformats.org/markup-compatibility/2006" xmlns:a14="http://schemas.microsoft.com/office/drawing/2010/main">
        <mc:Choice Requires="a14">
          <p:sp>
            <p:nvSpPr>
              <p:cNvPr id="20" name="TextBox 19"/>
              <p:cNvSpPr txBox="1"/>
              <p:nvPr/>
            </p:nvSpPr>
            <p:spPr>
              <a:xfrm>
                <a:off x="5396610" y="4046432"/>
                <a:ext cx="3435355" cy="23083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+4</m:t>
                          </m:r>
                        </m:e>
                      </m:d>
                      <m:r>
                        <a:rPr lang="en-GB" sz="2400" b="0" i="1" smtClean="0">
                          <a:latin typeface="Cambria Math" panose="02040503050406030204" pitchFamily="18" charset="0"/>
                        </a:rPr>
                        <m:t>=5</m:t>
                      </m:r>
                      <m:r>
                        <a:rPr lang="en-GB" sz="2400" b="0" i="1" smtClean="0">
                          <a:latin typeface="Cambria Math" panose="02040503050406030204" pitchFamily="18" charset="0"/>
                        </a:rPr>
                        <m:t>𝑥</m:t>
                      </m:r>
                    </m:oMath>
                    <m:oMath xmlns:m="http://schemas.openxmlformats.org/officeDocument/2006/math">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+12=5</m:t>
                      </m:r>
                      <m:r>
                        <a:rPr lang="en-GB" sz="2400" b="0" i="1" smtClean="0">
                          <a:latin typeface="Cambria Math" panose="02040503050406030204" pitchFamily="18" charset="0"/>
                        </a:rPr>
                        <m:t>𝑥</m:t>
                      </m:r>
                    </m:oMath>
                    <m:oMath xmlns:m="http://schemas.openxmlformats.org/officeDocument/2006/math">
                      <m:r>
                        <a:rPr lang="en-GB" sz="2400" b="0" i="1" smtClean="0">
                          <a:latin typeface="Cambria Math" panose="02040503050406030204" pitchFamily="18" charset="0"/>
                        </a:rPr>
                        <m:t>12=2</m:t>
                      </m:r>
                      <m:r>
                        <a:rPr lang="en-GB" sz="2400" b="0" i="1" smtClean="0">
                          <a:latin typeface="Cambria Math" panose="02040503050406030204" pitchFamily="18" charset="0"/>
                        </a:rPr>
                        <m:t>𝑥</m:t>
                      </m:r>
                    </m:oMath>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=6</m:t>
                      </m:r>
                    </m:oMath>
                  </m:oMathPara>
                </a14:m>
                <a:endParaRPr lang="en-GB" sz="2400" dirty="0" smtClean="0"/>
              </a:p>
              <a:p>
                <a:r>
                  <a:rPr lang="en-GB" sz="2400" dirty="0" smtClean="0"/>
                  <a:t>Therefore width of rectangle is </a:t>
                </a:r>
                <a14:m>
                  <m:oMath xmlns:m="http://schemas.openxmlformats.org/officeDocument/2006/math">
                    <m:r>
                      <a:rPr lang="en-GB" sz="2400" b="0" i="1" smtClean="0">
                        <a:latin typeface="Cambria Math" panose="02040503050406030204" pitchFamily="18" charset="0"/>
                      </a:rPr>
                      <m:t>6+4=10</m:t>
                    </m:r>
                  </m:oMath>
                </a14:m>
                <a:endParaRPr lang="en-GB"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6610" y="4046432"/>
                <a:ext cx="3435355" cy="2308324"/>
              </a:xfrm>
              <a:prstGeom prst="rect">
                <a:avLst/>
              </a:prstGeom>
              <a:blipFill rotWithShape="0">
                <a:blip r:embed="rId6"/>
                <a:stretch>
                  <a:fillRect l="-2660" b="-5291"/>
                </a:stretch>
              </a:blipFill>
            </p:spPr>
            <p:txBody>
              <a:bodyPr/>
              <a:lstStyle/>
              <a:p>
                <a:r>
                  <a:rPr lang="en-GB">
                    <a:noFill/>
                  </a:rPr>
                  <a:t> </a:t>
                </a:r>
              </a:p>
            </p:txBody>
          </p:sp>
        </mc:Fallback>
      </mc:AlternateContent>
      <p:sp>
        <p:nvSpPr>
          <p:cNvPr id="21" name="Rectangle 20"/>
          <p:cNvSpPr/>
          <p:nvPr/>
        </p:nvSpPr>
        <p:spPr>
          <a:xfrm>
            <a:off x="5685182" y="3935895"/>
            <a:ext cx="1611716" cy="5062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Expr 1?</a:t>
            </a:r>
            <a:endParaRPr lang="en-GB" sz="2800" dirty="0"/>
          </a:p>
        </p:txBody>
      </p:sp>
      <p:sp>
        <p:nvSpPr>
          <p:cNvPr id="22" name="Rectangle 21"/>
          <p:cNvSpPr/>
          <p:nvPr/>
        </p:nvSpPr>
        <p:spPr>
          <a:xfrm>
            <a:off x="7706681" y="3956721"/>
            <a:ext cx="1278293" cy="482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Expr 2?</a:t>
            </a:r>
            <a:endParaRPr lang="en-GB" sz="2800" dirty="0"/>
          </a:p>
        </p:txBody>
      </p:sp>
      <p:sp>
        <p:nvSpPr>
          <p:cNvPr id="23" name="Rectangle 22"/>
          <p:cNvSpPr/>
          <p:nvPr/>
        </p:nvSpPr>
        <p:spPr>
          <a:xfrm>
            <a:off x="5461778" y="4452098"/>
            <a:ext cx="3205144" cy="19752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Solve!</a:t>
            </a:r>
            <a:endParaRPr lang="en-GB" sz="2800" dirty="0"/>
          </a:p>
        </p:txBody>
      </p:sp>
    </p:spTree>
    <p:extLst>
      <p:ext uri="{BB962C8B-B14F-4D97-AF65-F5344CB8AC3E}">
        <p14:creationId xmlns:p14="http://schemas.microsoft.com/office/powerpoint/2010/main" val="2194456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Check Your Understanding</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Freeform 4"/>
          <p:cNvSpPr/>
          <p:nvPr/>
        </p:nvSpPr>
        <p:spPr>
          <a:xfrm>
            <a:off x="824209" y="859418"/>
            <a:ext cx="3180522" cy="2054087"/>
          </a:xfrm>
          <a:custGeom>
            <a:avLst/>
            <a:gdLst>
              <a:gd name="connsiteX0" fmla="*/ 0 w 3180522"/>
              <a:gd name="connsiteY0" fmla="*/ 2054087 h 2054087"/>
              <a:gd name="connsiteX1" fmla="*/ 543339 w 3180522"/>
              <a:gd name="connsiteY1" fmla="*/ 0 h 2054087"/>
              <a:gd name="connsiteX2" fmla="*/ 3180522 w 3180522"/>
              <a:gd name="connsiteY2" fmla="*/ 702365 h 2054087"/>
              <a:gd name="connsiteX3" fmla="*/ 2014330 w 3180522"/>
              <a:gd name="connsiteY3" fmla="*/ 1828800 h 2054087"/>
              <a:gd name="connsiteX4" fmla="*/ 0 w 3180522"/>
              <a:gd name="connsiteY4" fmla="*/ 2054087 h 205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522" h="2054087">
                <a:moveTo>
                  <a:pt x="0" y="2054087"/>
                </a:moveTo>
                <a:lnTo>
                  <a:pt x="543339" y="0"/>
                </a:lnTo>
                <a:lnTo>
                  <a:pt x="3180522" y="702365"/>
                </a:lnTo>
                <a:lnTo>
                  <a:pt x="2014330" y="1828800"/>
                </a:lnTo>
                <a:lnTo>
                  <a:pt x="0" y="205408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Freeform 7"/>
          <p:cNvSpPr/>
          <p:nvPr/>
        </p:nvSpPr>
        <p:spPr>
          <a:xfrm>
            <a:off x="1284405" y="961494"/>
            <a:ext cx="434340" cy="256950"/>
          </a:xfrm>
          <a:custGeom>
            <a:avLst/>
            <a:gdLst>
              <a:gd name="connsiteX0" fmla="*/ 0 w 434340"/>
              <a:gd name="connsiteY0" fmla="*/ 251460 h 256950"/>
              <a:gd name="connsiteX1" fmla="*/ 175260 w 434340"/>
              <a:gd name="connsiteY1" fmla="*/ 243840 h 256950"/>
              <a:gd name="connsiteX2" fmla="*/ 358140 w 434340"/>
              <a:gd name="connsiteY2" fmla="*/ 137160 h 256950"/>
              <a:gd name="connsiteX3" fmla="*/ 434340 w 434340"/>
              <a:gd name="connsiteY3" fmla="*/ 0 h 256950"/>
            </a:gdLst>
            <a:ahLst/>
            <a:cxnLst>
              <a:cxn ang="0">
                <a:pos x="connsiteX0" y="connsiteY0"/>
              </a:cxn>
              <a:cxn ang="0">
                <a:pos x="connsiteX1" y="connsiteY1"/>
              </a:cxn>
              <a:cxn ang="0">
                <a:pos x="connsiteX2" y="connsiteY2"/>
              </a:cxn>
              <a:cxn ang="0">
                <a:pos x="connsiteX3" y="connsiteY3"/>
              </a:cxn>
            </a:cxnLst>
            <a:rect l="l" t="t" r="r" b="b"/>
            <a:pathLst>
              <a:path w="434340" h="256950">
                <a:moveTo>
                  <a:pt x="0" y="251460"/>
                </a:moveTo>
                <a:cubicBezTo>
                  <a:pt x="57785" y="257175"/>
                  <a:pt x="115570" y="262890"/>
                  <a:pt x="175260" y="243840"/>
                </a:cubicBezTo>
                <a:cubicBezTo>
                  <a:pt x="234950" y="224790"/>
                  <a:pt x="314960" y="177800"/>
                  <a:pt x="358140" y="137160"/>
                </a:cubicBezTo>
                <a:cubicBezTo>
                  <a:pt x="401320" y="96520"/>
                  <a:pt x="417830" y="48260"/>
                  <a:pt x="43434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926265" y="2538834"/>
            <a:ext cx="328148" cy="327660"/>
          </a:xfrm>
          <a:custGeom>
            <a:avLst/>
            <a:gdLst>
              <a:gd name="connsiteX0" fmla="*/ 0 w 328148"/>
              <a:gd name="connsiteY0" fmla="*/ 0 h 327660"/>
              <a:gd name="connsiteX1" fmla="*/ 129540 w 328148"/>
              <a:gd name="connsiteY1" fmla="*/ 45720 h 327660"/>
              <a:gd name="connsiteX2" fmla="*/ 297180 w 328148"/>
              <a:gd name="connsiteY2" fmla="*/ 213360 h 327660"/>
              <a:gd name="connsiteX3" fmla="*/ 327660 w 328148"/>
              <a:gd name="connsiteY3" fmla="*/ 327660 h 327660"/>
            </a:gdLst>
            <a:ahLst/>
            <a:cxnLst>
              <a:cxn ang="0">
                <a:pos x="connsiteX0" y="connsiteY0"/>
              </a:cxn>
              <a:cxn ang="0">
                <a:pos x="connsiteX1" y="connsiteY1"/>
              </a:cxn>
              <a:cxn ang="0">
                <a:pos x="connsiteX2" y="connsiteY2"/>
              </a:cxn>
              <a:cxn ang="0">
                <a:pos x="connsiteX3" y="connsiteY3"/>
              </a:cxn>
            </a:cxnLst>
            <a:rect l="l" t="t" r="r" b="b"/>
            <a:pathLst>
              <a:path w="328148" h="327660">
                <a:moveTo>
                  <a:pt x="0" y="0"/>
                </a:moveTo>
                <a:cubicBezTo>
                  <a:pt x="40005" y="5080"/>
                  <a:pt x="80010" y="10160"/>
                  <a:pt x="129540" y="45720"/>
                </a:cubicBezTo>
                <a:cubicBezTo>
                  <a:pt x="179070" y="81280"/>
                  <a:pt x="264160" y="166370"/>
                  <a:pt x="297180" y="213360"/>
                </a:cubicBezTo>
                <a:cubicBezTo>
                  <a:pt x="330200" y="260350"/>
                  <a:pt x="328930" y="294005"/>
                  <a:pt x="327660" y="3276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573044" y="1464414"/>
            <a:ext cx="96421" cy="411480"/>
          </a:xfrm>
          <a:custGeom>
            <a:avLst/>
            <a:gdLst>
              <a:gd name="connsiteX0" fmla="*/ 20221 w 96421"/>
              <a:gd name="connsiteY0" fmla="*/ 0 h 411480"/>
              <a:gd name="connsiteX1" fmla="*/ 4981 w 96421"/>
              <a:gd name="connsiteY1" fmla="*/ 213360 h 411480"/>
              <a:gd name="connsiteX2" fmla="*/ 96421 w 96421"/>
              <a:gd name="connsiteY2" fmla="*/ 411480 h 411480"/>
            </a:gdLst>
            <a:ahLst/>
            <a:cxnLst>
              <a:cxn ang="0">
                <a:pos x="connsiteX0" y="connsiteY0"/>
              </a:cxn>
              <a:cxn ang="0">
                <a:pos x="connsiteX1" y="connsiteY1"/>
              </a:cxn>
              <a:cxn ang="0">
                <a:pos x="connsiteX2" y="connsiteY2"/>
              </a:cxn>
            </a:cxnLst>
            <a:rect l="l" t="t" r="r" b="b"/>
            <a:pathLst>
              <a:path w="96421" h="411480">
                <a:moveTo>
                  <a:pt x="20221" y="0"/>
                </a:moveTo>
                <a:cubicBezTo>
                  <a:pt x="6251" y="72390"/>
                  <a:pt x="-7719" y="144780"/>
                  <a:pt x="4981" y="213360"/>
                </a:cubicBezTo>
                <a:cubicBezTo>
                  <a:pt x="17681" y="281940"/>
                  <a:pt x="57051" y="346710"/>
                  <a:pt x="96421" y="4114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18845" y="2454964"/>
            <a:ext cx="510540" cy="266750"/>
          </a:xfrm>
          <a:custGeom>
            <a:avLst/>
            <a:gdLst>
              <a:gd name="connsiteX0" fmla="*/ 0 w 510540"/>
              <a:gd name="connsiteY0" fmla="*/ 266750 h 266750"/>
              <a:gd name="connsiteX1" fmla="*/ 38100 w 510540"/>
              <a:gd name="connsiteY1" fmla="*/ 137210 h 266750"/>
              <a:gd name="connsiteX2" fmla="*/ 121920 w 510540"/>
              <a:gd name="connsiteY2" fmla="*/ 38150 h 266750"/>
              <a:gd name="connsiteX3" fmla="*/ 312420 w 510540"/>
              <a:gd name="connsiteY3" fmla="*/ 50 h 266750"/>
              <a:gd name="connsiteX4" fmla="*/ 457200 w 510540"/>
              <a:gd name="connsiteY4" fmla="*/ 30530 h 266750"/>
              <a:gd name="connsiteX5" fmla="*/ 510540 w 510540"/>
              <a:gd name="connsiteY5" fmla="*/ 53390 h 2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540" h="266750">
                <a:moveTo>
                  <a:pt x="0" y="266750"/>
                </a:moveTo>
                <a:cubicBezTo>
                  <a:pt x="8890" y="221030"/>
                  <a:pt x="17780" y="175310"/>
                  <a:pt x="38100" y="137210"/>
                </a:cubicBezTo>
                <a:cubicBezTo>
                  <a:pt x="58420" y="99110"/>
                  <a:pt x="76200" y="61010"/>
                  <a:pt x="121920" y="38150"/>
                </a:cubicBezTo>
                <a:cubicBezTo>
                  <a:pt x="167640" y="15290"/>
                  <a:pt x="256540" y="1320"/>
                  <a:pt x="312420" y="50"/>
                </a:cubicBezTo>
                <a:cubicBezTo>
                  <a:pt x="368300" y="-1220"/>
                  <a:pt x="424180" y="21640"/>
                  <a:pt x="457200" y="30530"/>
                </a:cubicBezTo>
                <a:cubicBezTo>
                  <a:pt x="490220" y="39420"/>
                  <a:pt x="500380" y="46405"/>
                  <a:pt x="510540" y="533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1254413" y="114512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254413" y="1145128"/>
                <a:ext cx="792088" cy="369332"/>
              </a:xfrm>
              <a:prstGeom prst="rect">
                <a:avLst/>
              </a:prstGeom>
              <a:blipFill rotWithShape="0">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26265" y="2242818"/>
                <a:ext cx="1021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+20</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926265" y="2242818"/>
                <a:ext cx="1021080" cy="369332"/>
              </a:xfrm>
              <a:prstGeom prst="rect">
                <a:avLst/>
              </a:prstGeom>
              <a:blipFill rotWithShape="0">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76198" y="1545663"/>
                <a:ext cx="1045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+10</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576198" y="1545663"/>
                <a:ext cx="1045056" cy="369332"/>
              </a:xfrm>
              <a:prstGeom prst="rect">
                <a:avLst/>
              </a:prstGeom>
              <a:blipFill rotWithShape="0">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22801" y="2083054"/>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122801" y="2083054"/>
                <a:ext cx="792088" cy="369332"/>
              </a:xfrm>
              <a:prstGeom prst="rect">
                <a:avLst/>
              </a:prstGeom>
              <a:blipFill rotWithShape="0">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464928" y="736026"/>
                <a:ext cx="4352170"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smtClean="0"/>
                  <a:t>The following diagram shows the angles of a quadrilateral. Determine </a:t>
                </a:r>
                <a14:m>
                  <m:oMath xmlns:m="http://schemas.openxmlformats.org/officeDocument/2006/math">
                    <m:r>
                      <a:rPr lang="en-GB" sz="2000" b="0" i="1" smtClean="0">
                        <a:latin typeface="Cambria Math" panose="02040503050406030204" pitchFamily="18" charset="0"/>
                      </a:rPr>
                      <m:t>𝑥</m:t>
                    </m:r>
                  </m:oMath>
                </a14:m>
                <a:r>
                  <a:rPr lang="en-GB" sz="2000" dirty="0" smtClean="0"/>
                  <a:t>.</a:t>
                </a:r>
                <a:endParaRPr lang="en-GB"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464928" y="736026"/>
                <a:ext cx="4352170" cy="707886"/>
              </a:xfrm>
              <a:prstGeom prst="rect">
                <a:avLst/>
              </a:prstGeom>
              <a:blipFill rotWithShape="0">
                <a:blip r:embed="rId18"/>
                <a:stretch>
                  <a:fillRect b="-357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67859" y="1670154"/>
                <a:ext cx="4467966"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𝟑</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𝟐𝟎</m:t>
                      </m:r>
                      <m:r>
                        <a:rPr lang="en-GB" sz="2000" b="1" i="1" smtClean="0">
                          <a:latin typeface="Cambria Math" panose="02040503050406030204" pitchFamily="18" charset="0"/>
                        </a:rPr>
                        <m:t>+</m:t>
                      </m:r>
                      <m:r>
                        <a:rPr lang="en-GB" sz="2000" b="1" i="1" smtClean="0">
                          <a:latin typeface="Cambria Math" panose="02040503050406030204" pitchFamily="18" charset="0"/>
                        </a:rPr>
                        <m:t>𝟐</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𝟏𝟎</m:t>
                      </m:r>
                      <m:r>
                        <a:rPr lang="en-GB" sz="2000" b="1" i="1" smtClean="0">
                          <a:latin typeface="Cambria Math" panose="02040503050406030204" pitchFamily="18" charset="0"/>
                        </a:rPr>
                        <m:t>+</m:t>
                      </m:r>
                      <m:r>
                        <a:rPr lang="en-GB" sz="2000" b="1" i="1" smtClean="0">
                          <a:latin typeface="Cambria Math" panose="02040503050406030204" pitchFamily="18" charset="0"/>
                        </a:rPr>
                        <m:t>𝟏𝟐𝟎</m:t>
                      </m:r>
                      <m:r>
                        <a:rPr lang="en-GB" sz="2000" b="1" i="1" smtClean="0">
                          <a:latin typeface="Cambria Math" panose="02040503050406030204" pitchFamily="18" charset="0"/>
                        </a:rPr>
                        <m:t>=</m:t>
                      </m:r>
                      <m:r>
                        <a:rPr lang="en-GB" sz="2000" b="1" i="1" smtClean="0">
                          <a:latin typeface="Cambria Math" panose="02040503050406030204" pitchFamily="18" charset="0"/>
                        </a:rPr>
                        <m:t>𝟑𝟔𝟎</m:t>
                      </m:r>
                    </m:oMath>
                    <m:oMath xmlns:m="http://schemas.openxmlformats.org/officeDocument/2006/math">
                      <m:r>
                        <a:rPr lang="en-GB" sz="2000" b="1" i="1" smtClean="0">
                          <a:latin typeface="Cambria Math" panose="02040503050406030204" pitchFamily="18" charset="0"/>
                        </a:rPr>
                        <m:t>𝟕</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𝟏𝟓𝟎</m:t>
                      </m:r>
                      <m:r>
                        <a:rPr lang="en-GB" sz="2000" b="1" i="1" smtClean="0">
                          <a:latin typeface="Cambria Math" panose="02040503050406030204" pitchFamily="18" charset="0"/>
                        </a:rPr>
                        <m:t>=</m:t>
                      </m:r>
                      <m:r>
                        <a:rPr lang="en-GB" sz="2000" b="1" i="1" smtClean="0">
                          <a:latin typeface="Cambria Math" panose="02040503050406030204" pitchFamily="18" charset="0"/>
                        </a:rPr>
                        <m:t>𝟑𝟔𝟎</m:t>
                      </m:r>
                    </m:oMath>
                    <m:oMath xmlns:m="http://schemas.openxmlformats.org/officeDocument/2006/math">
                      <m:r>
                        <a:rPr lang="en-GB" sz="2000" b="1" i="1" smtClean="0">
                          <a:latin typeface="Cambria Math" panose="02040503050406030204" pitchFamily="18" charset="0"/>
                        </a:rPr>
                        <m:t>𝟕</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𝟐𝟏𝟎</m:t>
                      </m:r>
                    </m:oMath>
                    <m:oMath xmlns:m="http://schemas.openxmlformats.org/officeDocument/2006/math">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𝟑𝟎</m:t>
                      </m:r>
                      <m:r>
                        <a:rPr lang="en-GB" sz="2000" b="1" i="1" smtClean="0">
                          <a:latin typeface="Cambria Math" panose="02040503050406030204" pitchFamily="18" charset="0"/>
                        </a:rPr>
                        <m:t>°</m:t>
                      </m:r>
                    </m:oMath>
                  </m:oMathPara>
                </a14:m>
                <a:endParaRPr lang="en-GB" sz="20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367859" y="1670154"/>
                <a:ext cx="4467966" cy="1323439"/>
              </a:xfrm>
              <a:prstGeom prst="rect">
                <a:avLst/>
              </a:prstGeom>
              <a:blipFill rotWithShape="0">
                <a:blip r:embed="rId19"/>
                <a:stretch>
                  <a:fillRect/>
                </a:stretch>
              </a:blipFill>
            </p:spPr>
            <p:txBody>
              <a:bodyPr/>
              <a:lstStyle/>
              <a:p>
                <a:r>
                  <a:rPr lang="en-GB">
                    <a:noFill/>
                  </a:rPr>
                  <a:t> </a:t>
                </a:r>
              </a:p>
            </p:txBody>
          </p:sp>
        </mc:Fallback>
      </mc:AlternateContent>
      <p:sp>
        <p:nvSpPr>
          <p:cNvPr id="18" name="Parallelogram 17"/>
          <p:cNvSpPr/>
          <p:nvPr/>
        </p:nvSpPr>
        <p:spPr>
          <a:xfrm>
            <a:off x="216723" y="3187872"/>
            <a:ext cx="2395184" cy="1046758"/>
          </a:xfrm>
          <a:prstGeom prst="parallelogram">
            <a:avLst>
              <a:gd name="adj" fmla="val 5180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Isosceles Triangle 18"/>
          <p:cNvSpPr/>
          <p:nvPr/>
        </p:nvSpPr>
        <p:spPr>
          <a:xfrm>
            <a:off x="2436938" y="2974301"/>
            <a:ext cx="1148113" cy="131429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0" name="Straight Arrow Connector 19"/>
          <p:cNvCxnSpPr/>
          <p:nvPr/>
        </p:nvCxnSpPr>
        <p:spPr>
          <a:xfrm flipH="1" flipV="1">
            <a:off x="1227835" y="3187872"/>
            <a:ext cx="437" cy="102270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a:off x="2420697" y="4372002"/>
            <a:ext cx="1201061" cy="448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3025410" y="3086541"/>
            <a:ext cx="0" cy="113968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H="1">
            <a:off x="150605" y="4338157"/>
            <a:ext cx="2002971" cy="1451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227835" y="3526585"/>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227835" y="3526585"/>
                <a:ext cx="792088" cy="369332"/>
              </a:xfrm>
              <a:prstGeom prst="rect">
                <a:avLst/>
              </a:prstGeom>
              <a:blipFill rotWithShape="0">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61783" y="4303791"/>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861783" y="4303791"/>
                <a:ext cx="792088" cy="369332"/>
              </a:xfrm>
              <a:prstGeom prst="rect">
                <a:avLst/>
              </a:prstGeom>
              <a:blipFill rotWithShape="0">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753556" y="3603468"/>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2753556" y="3603468"/>
                <a:ext cx="792088" cy="369332"/>
              </a:xfrm>
              <a:prstGeom prst="rect">
                <a:avLst/>
              </a:prstGeom>
              <a:blipFill rotWithShape="0">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658416" y="4336582"/>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2658416" y="4336582"/>
                <a:ext cx="792088" cy="369332"/>
              </a:xfrm>
              <a:prstGeom prst="rect">
                <a:avLst/>
              </a:prstGeom>
              <a:blipFill rotWithShape="0">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173523" y="3180236"/>
                <a:ext cx="4785624"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smtClean="0"/>
                  <a:t>The area of the triangle is </a:t>
                </a:r>
                <a:r>
                  <a:rPr lang="en-GB" sz="2000" u="sng" dirty="0" smtClean="0"/>
                  <a:t>1 more</a:t>
                </a:r>
                <a:r>
                  <a:rPr lang="en-GB" sz="2000" dirty="0" smtClean="0"/>
                  <a:t> than the area of the parallelogram. Determine </a:t>
                </a:r>
                <a14:m>
                  <m:oMath xmlns:m="http://schemas.openxmlformats.org/officeDocument/2006/math">
                    <m:r>
                      <a:rPr lang="en-GB" sz="2000" b="0" i="1" smtClean="0">
                        <a:latin typeface="Cambria Math" panose="02040503050406030204" pitchFamily="18" charset="0"/>
                      </a:rPr>
                      <m:t>𝑥</m:t>
                    </m:r>
                  </m:oMath>
                </a14:m>
                <a:r>
                  <a:rPr lang="en-GB" sz="2000" dirty="0" smtClean="0"/>
                  <a:t>.</a:t>
                </a:r>
                <a:endParaRPr lang="en-GB"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173523" y="3180236"/>
                <a:ext cx="4785624" cy="707886"/>
              </a:xfrm>
              <a:prstGeom prst="rect">
                <a:avLst/>
              </a:prstGeom>
              <a:blipFill rotWithShape="0">
                <a:blip r:embed="rId31"/>
                <a:stretch>
                  <a:fillRect b="-357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206855" y="3969681"/>
                <a:ext cx="3813211"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𝟓</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𝟒</m:t>
                          </m:r>
                        </m:e>
                      </m:d>
                      <m:r>
                        <a:rPr lang="en-GB" sz="2000" b="1" i="1" smtClean="0">
                          <a:latin typeface="Cambria Math" panose="02040503050406030204" pitchFamily="18" charset="0"/>
                        </a:rPr>
                        <m:t>+</m:t>
                      </m:r>
                      <m:r>
                        <a:rPr lang="en-GB" sz="2000" b="1" i="1" smtClean="0">
                          <a:latin typeface="Cambria Math" panose="02040503050406030204" pitchFamily="18" charset="0"/>
                        </a:rPr>
                        <m:t>𝟏</m:t>
                      </m:r>
                      <m:r>
                        <a:rPr lang="en-GB" sz="2000" b="1" i="1" smtClean="0">
                          <a:latin typeface="Cambria Math" panose="02040503050406030204" pitchFamily="18" charset="0"/>
                        </a:rPr>
                        <m:t>=</m:t>
                      </m:r>
                      <m:r>
                        <a:rPr lang="en-GB" sz="2000" b="1" i="1" smtClean="0">
                          <a:latin typeface="Cambria Math" panose="02040503050406030204" pitchFamily="18" charset="0"/>
                        </a:rPr>
                        <m:t>𝟔</m:t>
                      </m:r>
                      <m:r>
                        <a:rPr lang="en-GB" sz="2000" b="1" i="1" smtClean="0">
                          <a:latin typeface="Cambria Math" panose="02040503050406030204" pitchFamily="18" charset="0"/>
                        </a:rPr>
                        <m:t>𝒙</m:t>
                      </m:r>
                    </m:oMath>
                    <m:oMath xmlns:m="http://schemas.openxmlformats.org/officeDocument/2006/math">
                      <m:r>
                        <a:rPr lang="en-GB" sz="2000" b="1" i="1" smtClean="0">
                          <a:latin typeface="Cambria Math" panose="02040503050406030204" pitchFamily="18" charset="0"/>
                        </a:rPr>
                        <m:t>𝟓</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𝟐𝟎</m:t>
                      </m:r>
                      <m:r>
                        <a:rPr lang="en-GB" sz="2000" b="1" i="1" smtClean="0">
                          <a:latin typeface="Cambria Math" panose="02040503050406030204" pitchFamily="18" charset="0"/>
                        </a:rPr>
                        <m:t>+</m:t>
                      </m:r>
                      <m:r>
                        <a:rPr lang="en-GB" sz="2000" b="1" i="1" smtClean="0">
                          <a:latin typeface="Cambria Math" panose="02040503050406030204" pitchFamily="18" charset="0"/>
                        </a:rPr>
                        <m:t>𝟏</m:t>
                      </m:r>
                      <m:r>
                        <a:rPr lang="en-GB" sz="2000" b="1" i="1" smtClean="0">
                          <a:latin typeface="Cambria Math" panose="02040503050406030204" pitchFamily="18" charset="0"/>
                        </a:rPr>
                        <m:t>=</m:t>
                      </m:r>
                      <m:r>
                        <a:rPr lang="en-GB" sz="2000" b="1" i="1" smtClean="0">
                          <a:latin typeface="Cambria Math" panose="02040503050406030204" pitchFamily="18" charset="0"/>
                        </a:rPr>
                        <m:t>𝟔</m:t>
                      </m:r>
                      <m:r>
                        <a:rPr lang="en-GB" sz="2000" b="1" i="1" smtClean="0">
                          <a:latin typeface="Cambria Math" panose="02040503050406030204" pitchFamily="18" charset="0"/>
                        </a:rPr>
                        <m:t>𝒙</m:t>
                      </m:r>
                    </m:oMath>
                    <m:oMath xmlns:m="http://schemas.openxmlformats.org/officeDocument/2006/math">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𝟐𝟏</m:t>
                      </m:r>
                    </m:oMath>
                  </m:oMathPara>
                </a14:m>
                <a:endParaRPr lang="en-GB" sz="20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4206855" y="3969681"/>
                <a:ext cx="3813211" cy="1015663"/>
              </a:xfrm>
              <a:prstGeom prst="rect">
                <a:avLst/>
              </a:prstGeom>
              <a:blipFill rotWithShape="0">
                <a:blip r:embed="rId32"/>
                <a:stretch>
                  <a:fillRect/>
                </a:stretch>
              </a:blipFill>
            </p:spPr>
            <p:txBody>
              <a:bodyPr/>
              <a:lstStyle/>
              <a:p>
                <a:r>
                  <a:rPr lang="en-GB">
                    <a:noFill/>
                  </a:rPr>
                  <a:t> </a:t>
                </a:r>
              </a:p>
            </p:txBody>
          </p:sp>
        </mc:Fallback>
      </mc:AlternateContent>
      <p:sp>
        <p:nvSpPr>
          <p:cNvPr id="37" name="Rectangle 36"/>
          <p:cNvSpPr/>
          <p:nvPr/>
        </p:nvSpPr>
        <p:spPr>
          <a:xfrm>
            <a:off x="4437207" y="1601574"/>
            <a:ext cx="3509618" cy="4162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Expr 1?</a:t>
            </a:r>
            <a:endParaRPr lang="en-GB" sz="2800" dirty="0"/>
          </a:p>
        </p:txBody>
      </p:sp>
      <p:sp>
        <p:nvSpPr>
          <p:cNvPr id="38" name="Rectangle 37"/>
          <p:cNvSpPr/>
          <p:nvPr/>
        </p:nvSpPr>
        <p:spPr>
          <a:xfrm>
            <a:off x="8266026" y="1600296"/>
            <a:ext cx="798399" cy="4203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600" dirty="0" smtClean="0"/>
              <a:t>Expr 2?</a:t>
            </a:r>
            <a:endParaRPr lang="en-GB" sz="1600" dirty="0"/>
          </a:p>
        </p:txBody>
      </p:sp>
      <p:sp>
        <p:nvSpPr>
          <p:cNvPr id="39" name="Rectangle 38"/>
          <p:cNvSpPr/>
          <p:nvPr/>
        </p:nvSpPr>
        <p:spPr>
          <a:xfrm>
            <a:off x="4437207" y="2052598"/>
            <a:ext cx="2147642" cy="935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Solve!</a:t>
            </a:r>
            <a:endParaRPr lang="en-GB" sz="2800" dirty="0"/>
          </a:p>
        </p:txBody>
      </p:sp>
      <p:sp>
        <p:nvSpPr>
          <p:cNvPr id="40" name="Rectangle 39"/>
          <p:cNvSpPr/>
          <p:nvPr/>
        </p:nvSpPr>
        <p:spPr>
          <a:xfrm>
            <a:off x="4851231" y="3888122"/>
            <a:ext cx="1659552" cy="4076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Expr 1?</a:t>
            </a:r>
            <a:endParaRPr lang="en-GB" sz="2800" dirty="0"/>
          </a:p>
        </p:txBody>
      </p:sp>
      <p:sp>
        <p:nvSpPr>
          <p:cNvPr id="41" name="Rectangle 40"/>
          <p:cNvSpPr/>
          <p:nvPr/>
        </p:nvSpPr>
        <p:spPr>
          <a:xfrm>
            <a:off x="6842719" y="3888122"/>
            <a:ext cx="1362060" cy="4076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Expr 2?</a:t>
            </a:r>
            <a:endParaRPr lang="en-GB" sz="2800" dirty="0"/>
          </a:p>
        </p:txBody>
      </p:sp>
      <p:sp>
        <p:nvSpPr>
          <p:cNvPr id="42" name="Rectangle 41"/>
          <p:cNvSpPr/>
          <p:nvPr/>
        </p:nvSpPr>
        <p:spPr>
          <a:xfrm>
            <a:off x="4843715" y="4350910"/>
            <a:ext cx="2575068" cy="8861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Solve!</a:t>
            </a:r>
            <a:endParaRPr lang="en-GB" sz="2800" dirty="0"/>
          </a:p>
        </p:txBody>
      </p:sp>
      <mc:AlternateContent xmlns:mc="http://schemas.openxmlformats.org/markup-compatibility/2006" xmlns:a14="http://schemas.microsoft.com/office/drawing/2010/main">
        <mc:Choice Requires="a14">
          <p:sp>
            <p:nvSpPr>
              <p:cNvPr id="47" name="Rectangle 46"/>
              <p:cNvSpPr/>
              <p:nvPr/>
            </p:nvSpPr>
            <p:spPr>
              <a:xfrm>
                <a:off x="712721" y="5314205"/>
                <a:ext cx="8246425" cy="923330"/>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[JMO 1999 A9] Skimmed milk contains 0.1% fat and pasteurised whole milk contains 4% fat. When 6 litres of skimmed milk are mixed with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litres of pasteurised whole milk, the fat content of the resulting mixture is 1.66%. What is the value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dirty="0"/>
              </a:p>
            </p:txBody>
          </p:sp>
        </mc:Choice>
        <mc:Fallback xmlns="">
          <p:sp>
            <p:nvSpPr>
              <p:cNvPr id="47" name="Rectangle 46"/>
              <p:cNvSpPr>
                <a:spLocks noRot="1" noChangeAspect="1" noMove="1" noResize="1" noEditPoints="1" noAdjustHandles="1" noChangeArrowheads="1" noChangeShapeType="1" noTextEdit="1"/>
              </p:cNvSpPr>
              <p:nvPr/>
            </p:nvSpPr>
            <p:spPr>
              <a:xfrm>
                <a:off x="712721" y="5314205"/>
                <a:ext cx="8246425" cy="923330"/>
              </a:xfrm>
              <a:prstGeom prst="rect">
                <a:avLst/>
              </a:prstGeom>
              <a:blipFill rotWithShape="0">
                <a:blip r:embed="rId33"/>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48" name="Rectangle 47"/>
          <p:cNvSpPr/>
          <p:nvPr/>
        </p:nvSpPr>
        <p:spPr>
          <a:xfrm>
            <a:off x="208666" y="5322866"/>
            <a:ext cx="504056"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latin typeface="Wingdings" panose="05000000000000000000" pitchFamily="2" charset="2"/>
              </a:rPr>
              <a:t>N</a:t>
            </a:r>
          </a:p>
        </p:txBody>
      </p:sp>
      <mc:AlternateContent xmlns:mc="http://schemas.openxmlformats.org/markup-compatibility/2006" xmlns:a14="http://schemas.microsoft.com/office/drawing/2010/main">
        <mc:Choice Requires="a14">
          <p:sp>
            <p:nvSpPr>
              <p:cNvPr id="49" name="TextBox 48"/>
              <p:cNvSpPr txBox="1"/>
              <p:nvPr/>
            </p:nvSpPr>
            <p:spPr>
              <a:xfrm>
                <a:off x="712721" y="6237535"/>
                <a:ext cx="56594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6×0.001+0.04</m:t>
                      </m:r>
                      <m:r>
                        <a:rPr lang="en-GB" b="0" i="1" smtClean="0">
                          <a:latin typeface="Cambria Math" panose="02040503050406030204" pitchFamily="18" charset="0"/>
                        </a:rPr>
                        <m:t>𝑛</m:t>
                      </m:r>
                      <m:r>
                        <a:rPr lang="en-GB" b="0" i="1" smtClean="0">
                          <a:latin typeface="Cambria Math" panose="02040503050406030204" pitchFamily="18" charset="0"/>
                        </a:rPr>
                        <m:t>=0.0166</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+6</m:t>
                          </m:r>
                        </m:e>
                      </m:d>
                      <m:r>
                        <a:rPr lang="en-GB" b="0" i="1" smtClean="0">
                          <a:latin typeface="Cambria Math" panose="02040503050406030204" pitchFamily="18" charset="0"/>
                        </a:rPr>
                        <m:t>         →     </m:t>
                      </m:r>
                      <m:r>
                        <a:rPr lang="en-GB" b="0" i="1" smtClean="0">
                          <a:latin typeface="Cambria Math" panose="02040503050406030204" pitchFamily="18" charset="0"/>
                        </a:rPr>
                        <m:t>𝑛</m:t>
                      </m:r>
                      <m:r>
                        <a:rPr lang="en-GB" b="0" i="1" smtClean="0">
                          <a:latin typeface="Cambria Math" panose="02040503050406030204" pitchFamily="18" charset="0"/>
                        </a:rPr>
                        <m:t>=4</m:t>
                      </m:r>
                    </m:oMath>
                  </m:oMathPara>
                </a14:m>
                <a:endParaRPr lang="en-GB" dirty="0"/>
              </a:p>
            </p:txBody>
          </p:sp>
        </mc:Choice>
        <mc:Fallback xmlns="">
          <p:sp>
            <p:nvSpPr>
              <p:cNvPr id="49" name="TextBox 48"/>
              <p:cNvSpPr txBox="1">
                <a:spLocks noRot="1" noChangeAspect="1" noMove="1" noResize="1" noEditPoints="1" noAdjustHandles="1" noChangeArrowheads="1" noChangeShapeType="1" noTextEdit="1"/>
              </p:cNvSpPr>
              <p:nvPr/>
            </p:nvSpPr>
            <p:spPr>
              <a:xfrm>
                <a:off x="712721" y="6237535"/>
                <a:ext cx="5659479" cy="369332"/>
              </a:xfrm>
              <a:prstGeom prst="rect">
                <a:avLst/>
              </a:prstGeom>
              <a:blipFill rotWithShape="0">
                <a:blip r:embed="rId34"/>
                <a:stretch>
                  <a:fillRect/>
                </a:stretch>
              </a:blipFill>
            </p:spPr>
            <p:txBody>
              <a:bodyPr/>
              <a:lstStyle/>
              <a:p>
                <a:r>
                  <a:rPr lang="en-GB">
                    <a:noFill/>
                  </a:rPr>
                  <a:t> </a:t>
                </a:r>
              </a:p>
            </p:txBody>
          </p:sp>
        </mc:Fallback>
      </mc:AlternateContent>
      <p:sp>
        <p:nvSpPr>
          <p:cNvPr id="50" name="Rectangle 49"/>
          <p:cNvSpPr/>
          <p:nvPr/>
        </p:nvSpPr>
        <p:spPr>
          <a:xfrm>
            <a:off x="712720" y="6246196"/>
            <a:ext cx="8246425" cy="492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2" name="Rectangle 51"/>
          <p:cNvSpPr/>
          <p:nvPr/>
        </p:nvSpPr>
        <p:spPr>
          <a:xfrm>
            <a:off x="4034723" y="742437"/>
            <a:ext cx="430204" cy="4506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1</a:t>
            </a:r>
            <a:endParaRPr lang="en-GB" sz="2400" dirty="0"/>
          </a:p>
        </p:txBody>
      </p:sp>
      <p:sp>
        <p:nvSpPr>
          <p:cNvPr id="53" name="Rectangle 52"/>
          <p:cNvSpPr/>
          <p:nvPr/>
        </p:nvSpPr>
        <p:spPr>
          <a:xfrm>
            <a:off x="3729895" y="3170248"/>
            <a:ext cx="430204" cy="4506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2</a:t>
            </a:r>
            <a:endParaRPr lang="en-GB" sz="2400" dirty="0"/>
          </a:p>
        </p:txBody>
      </p:sp>
    </p:spTree>
    <p:extLst>
      <p:ext uri="{BB962C8B-B14F-4D97-AF65-F5344CB8AC3E}">
        <p14:creationId xmlns:p14="http://schemas.microsoft.com/office/powerpoint/2010/main" val="2275856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3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2" restart="whenNotActive" fill="hold" evtFilter="cancelBubble" nodeType="interactiveSeq">
                <p:stCondLst>
                  <p:cond evt="onClick" delay="0">
                    <p:tgtEl>
                      <p:spTgt spid="4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2"/>
                                        </p:tgtEl>
                                      </p:cBhvr>
                                    </p:animEffect>
                                    <p:set>
                                      <p:cBhvr>
                                        <p:cTn id="3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8" restart="whenNotActive" fill="hold" evtFilter="cancelBubble" nodeType="interactiveSeq">
                <p:stCondLst>
                  <p:cond evt="onClick" delay="0">
                    <p:tgtEl>
                      <p:spTgt spid="5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0"/>
                                        </p:tgtEl>
                                      </p:cBhvr>
                                    </p:animEffect>
                                    <p:set>
                                      <p:cBhvr>
                                        <p:cTn id="4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37" grpId="0" animBg="1"/>
      <p:bldP spid="38" grpId="0" animBg="1"/>
      <p:bldP spid="39" grpId="0" animBg="1"/>
      <p:bldP spid="40" grpId="0" animBg="1"/>
      <p:bldP spid="41" grpId="0" animBg="1"/>
      <p:bldP spid="42"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t>KEY TERMS</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12552" y="1675651"/>
                <a:ext cx="1944216"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2</m:t>
                      </m:r>
                      <m:sSup>
                        <m:sSupPr>
                          <m:ctrlPr>
                            <a:rPr lang="en-GB" sz="4400" b="0" i="1" smtClean="0">
                              <a:latin typeface="Cambria Math" panose="02040503050406030204" pitchFamily="18" charset="0"/>
                            </a:rPr>
                          </m:ctrlPr>
                        </m:sSupPr>
                        <m:e>
                          <m:r>
                            <a:rPr lang="en-GB" sz="4400" b="0" i="1" smtClean="0">
                              <a:latin typeface="Cambria Math" panose="02040503050406030204" pitchFamily="18" charset="0"/>
                            </a:rPr>
                            <m:t>𝑥</m:t>
                          </m:r>
                        </m:e>
                        <m:sup>
                          <m:r>
                            <a:rPr lang="en-GB" sz="4400" b="0" i="1" smtClean="0">
                              <a:latin typeface="Cambria Math" panose="02040503050406030204" pitchFamily="18" charset="0"/>
                            </a:rPr>
                            <m:t>3</m:t>
                          </m:r>
                        </m:sup>
                      </m:sSup>
                    </m:oMath>
                  </m:oMathPara>
                </a14:m>
                <a:endParaRPr lang="en-GB" sz="4400" dirty="0"/>
              </a:p>
            </p:txBody>
          </p:sp>
        </mc:Choice>
        <mc:Fallback xmlns="">
          <p:sp>
            <p:nvSpPr>
              <p:cNvPr id="5" name="TextBox 4"/>
              <p:cNvSpPr txBox="1">
                <a:spLocks noRot="1" noChangeAspect="1" noMove="1" noResize="1" noEditPoints="1" noAdjustHandles="1" noChangeArrowheads="1" noChangeShapeType="1" noTextEdit="1"/>
              </p:cNvSpPr>
              <p:nvPr/>
            </p:nvSpPr>
            <p:spPr>
              <a:xfrm>
                <a:off x="812552" y="1675651"/>
                <a:ext cx="1944216" cy="769441"/>
              </a:xfrm>
              <a:prstGeom prst="rect">
                <a:avLst/>
              </a:prstGeom>
              <a:blipFill rotWithShape="0">
                <a:blip r:embed="rId3"/>
                <a:stretch>
                  <a:fillRect/>
                </a:stretch>
              </a:blipFill>
            </p:spPr>
            <p:txBody>
              <a:bodyPr/>
              <a:lstStyle/>
              <a:p>
                <a:r>
                  <a:rPr lang="en-GB">
                    <a:noFill/>
                  </a:rPr>
                  <a:t> </a:t>
                </a:r>
              </a:p>
            </p:txBody>
          </p:sp>
        </mc:Fallback>
      </mc:AlternateContent>
      <p:sp>
        <p:nvSpPr>
          <p:cNvPr id="6" name="TextBox 5"/>
          <p:cNvSpPr txBox="1"/>
          <p:nvPr/>
        </p:nvSpPr>
        <p:spPr>
          <a:xfrm>
            <a:off x="4086820" y="913879"/>
            <a:ext cx="410502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800" dirty="0" smtClean="0"/>
              <a:t>This is an example of a:</a:t>
            </a:r>
            <a:endParaRPr lang="en-GB" sz="2800" dirty="0"/>
          </a:p>
        </p:txBody>
      </p:sp>
      <p:sp>
        <p:nvSpPr>
          <p:cNvPr id="7" name="TextBox 6"/>
          <p:cNvSpPr txBox="1"/>
          <p:nvPr/>
        </p:nvSpPr>
        <p:spPr>
          <a:xfrm>
            <a:off x="4086820" y="1751851"/>
            <a:ext cx="4536504" cy="1138773"/>
          </a:xfrm>
          <a:prstGeom prst="rect">
            <a:avLst/>
          </a:prstGeom>
          <a:noFill/>
        </p:spPr>
        <p:txBody>
          <a:bodyPr wrap="square" rtlCol="0">
            <a:spAutoFit/>
          </a:bodyPr>
          <a:lstStyle/>
          <a:p>
            <a:r>
              <a:rPr lang="en-GB" sz="3200" b="1" dirty="0" smtClean="0"/>
              <a:t>Term</a:t>
            </a:r>
          </a:p>
          <a:p>
            <a:r>
              <a:rPr lang="en-GB" dirty="0" smtClean="0"/>
              <a:t>A term is a product of numbers and variables (no additions/subtractions)</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884560" y="3331835"/>
                <a:ext cx="237626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3</m:t>
                      </m:r>
                      <m:r>
                        <a:rPr lang="en-GB" sz="4400" b="0" i="1" smtClean="0">
                          <a:latin typeface="Cambria Math" panose="02040503050406030204" pitchFamily="18" charset="0"/>
                        </a:rPr>
                        <m:t>𝑥</m:t>
                      </m:r>
                      <m:r>
                        <a:rPr lang="en-GB" sz="4400" b="0" i="1" smtClean="0">
                          <a:latin typeface="Cambria Math" panose="02040503050406030204" pitchFamily="18" charset="0"/>
                        </a:rPr>
                        <m:t>+2</m:t>
                      </m:r>
                    </m:oMath>
                  </m:oMathPara>
                </a14:m>
                <a:endParaRPr lang="en-GB"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884560" y="3331835"/>
                <a:ext cx="2376264" cy="769441"/>
              </a:xfrm>
              <a:prstGeom prst="rect">
                <a:avLst/>
              </a:prstGeom>
              <a:blipFill rotWithShape="0">
                <a:blip r:embed="rId4"/>
                <a:stretch>
                  <a:fillRect/>
                </a:stretch>
              </a:blipFill>
            </p:spPr>
            <p:txBody>
              <a:bodyPr/>
              <a:lstStyle/>
              <a:p>
                <a:r>
                  <a:rPr lang="en-GB">
                    <a:noFill/>
                  </a:rPr>
                  <a:t> </a:t>
                </a:r>
              </a:p>
            </p:txBody>
          </p:sp>
        </mc:Fallback>
      </mc:AlternateContent>
      <p:sp>
        <p:nvSpPr>
          <p:cNvPr id="9" name="TextBox 8"/>
          <p:cNvSpPr txBox="1"/>
          <p:nvPr/>
        </p:nvSpPr>
        <p:spPr>
          <a:xfrm>
            <a:off x="4086820" y="3331835"/>
            <a:ext cx="4536504" cy="1138773"/>
          </a:xfrm>
          <a:prstGeom prst="rect">
            <a:avLst/>
          </a:prstGeom>
          <a:noFill/>
        </p:spPr>
        <p:txBody>
          <a:bodyPr wrap="square" rtlCol="0">
            <a:spAutoFit/>
          </a:bodyPr>
          <a:lstStyle/>
          <a:p>
            <a:r>
              <a:rPr lang="en-GB" sz="3200" b="1" dirty="0" smtClean="0"/>
              <a:t>Expression</a:t>
            </a:r>
          </a:p>
          <a:p>
            <a:r>
              <a:rPr lang="en-GB" dirty="0" smtClean="0"/>
              <a:t>An expression is composed of one or more terms, whether added or otherwise.</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336376" y="4942977"/>
                <a:ext cx="330976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5</m:t>
                      </m:r>
                      <m:sSup>
                        <m:sSupPr>
                          <m:ctrlPr>
                            <a:rPr lang="en-GB" sz="4400" b="0" i="1" smtClean="0">
                              <a:latin typeface="Cambria Math" panose="02040503050406030204" pitchFamily="18" charset="0"/>
                            </a:rPr>
                          </m:ctrlPr>
                        </m:sSupPr>
                        <m:e>
                          <m:r>
                            <a:rPr lang="en-GB" sz="4400" b="0" i="1" smtClean="0">
                              <a:latin typeface="Cambria Math" panose="02040503050406030204" pitchFamily="18" charset="0"/>
                            </a:rPr>
                            <m:t>𝑥</m:t>
                          </m:r>
                        </m:e>
                        <m:sup>
                          <m:r>
                            <a:rPr lang="en-GB" sz="4400" b="0" i="1" smtClean="0">
                              <a:latin typeface="Cambria Math" panose="02040503050406030204" pitchFamily="18" charset="0"/>
                            </a:rPr>
                            <m:t>2</m:t>
                          </m:r>
                        </m:sup>
                      </m:sSup>
                      <m:r>
                        <a:rPr lang="en-GB" sz="4400" b="0" i="1" smtClean="0">
                          <a:latin typeface="Cambria Math" panose="02040503050406030204" pitchFamily="18" charset="0"/>
                        </a:rPr>
                        <m:t>+1=2</m:t>
                      </m:r>
                    </m:oMath>
                  </m:oMathPara>
                </a14:m>
                <a:endParaRPr lang="en-GB" sz="4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36376" y="4942977"/>
                <a:ext cx="3309764" cy="769441"/>
              </a:xfrm>
              <a:prstGeom prst="rect">
                <a:avLst/>
              </a:prstGeom>
              <a:blipFill rotWithShape="0">
                <a:blip r:embed="rId5"/>
                <a:stretch>
                  <a:fillRect/>
                </a:stretch>
              </a:blipFill>
            </p:spPr>
            <p:txBody>
              <a:bodyPr/>
              <a:lstStyle/>
              <a:p>
                <a:r>
                  <a:rPr lang="en-GB">
                    <a:noFill/>
                  </a:rPr>
                  <a:t> </a:t>
                </a:r>
              </a:p>
            </p:txBody>
          </p:sp>
        </mc:Fallback>
      </mc:AlternateContent>
      <p:sp>
        <p:nvSpPr>
          <p:cNvPr id="11" name="TextBox 10"/>
          <p:cNvSpPr txBox="1"/>
          <p:nvPr/>
        </p:nvSpPr>
        <p:spPr>
          <a:xfrm>
            <a:off x="4134916" y="4911819"/>
            <a:ext cx="4536504" cy="1415772"/>
          </a:xfrm>
          <a:prstGeom prst="rect">
            <a:avLst/>
          </a:prstGeom>
          <a:noFill/>
        </p:spPr>
        <p:txBody>
          <a:bodyPr wrap="square" rtlCol="0">
            <a:spAutoFit/>
          </a:bodyPr>
          <a:lstStyle/>
          <a:p>
            <a:r>
              <a:rPr lang="en-GB" sz="3200" b="1" dirty="0" smtClean="0"/>
              <a:t>Equation</a:t>
            </a:r>
          </a:p>
          <a:p>
            <a:r>
              <a:rPr lang="en-GB" dirty="0" smtClean="0"/>
              <a:t>An equation says that the expressions on the left and right hand side of the = have the same value.</a:t>
            </a:r>
            <a:endParaRPr lang="en-GB" dirty="0"/>
          </a:p>
        </p:txBody>
      </p:sp>
      <p:sp>
        <p:nvSpPr>
          <p:cNvPr id="12" name="Rectangle 11"/>
          <p:cNvSpPr/>
          <p:nvPr/>
        </p:nvSpPr>
        <p:spPr>
          <a:xfrm>
            <a:off x="4086820" y="1751974"/>
            <a:ext cx="4584600" cy="1316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4086820" y="3331835"/>
            <a:ext cx="4584600" cy="1316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086820" y="4911819"/>
            <a:ext cx="4584600" cy="1316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79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0" y="5582624"/>
            <a:ext cx="9134475" cy="1264287"/>
          </a:xfrm>
          <a:custGeom>
            <a:avLst/>
            <a:gdLst>
              <a:gd name="connsiteX0" fmla="*/ 0 w 9134475"/>
              <a:gd name="connsiteY0" fmla="*/ 180975 h 2333625"/>
              <a:gd name="connsiteX1" fmla="*/ 942975 w 9134475"/>
              <a:gd name="connsiteY1" fmla="*/ 38100 h 2333625"/>
              <a:gd name="connsiteX2" fmla="*/ 2314575 w 9134475"/>
              <a:gd name="connsiteY2" fmla="*/ 66675 h 2333625"/>
              <a:gd name="connsiteX3" fmla="*/ 2809875 w 9134475"/>
              <a:gd name="connsiteY3" fmla="*/ 104775 h 2333625"/>
              <a:gd name="connsiteX4" fmla="*/ 3286125 w 9134475"/>
              <a:gd name="connsiteY4" fmla="*/ 133350 h 2333625"/>
              <a:gd name="connsiteX5" fmla="*/ 3971925 w 9134475"/>
              <a:gd name="connsiteY5" fmla="*/ 38100 h 2333625"/>
              <a:gd name="connsiteX6" fmla="*/ 5857875 w 9134475"/>
              <a:gd name="connsiteY6" fmla="*/ 152400 h 2333625"/>
              <a:gd name="connsiteX7" fmla="*/ 6600825 w 9134475"/>
              <a:gd name="connsiteY7" fmla="*/ 209550 h 2333625"/>
              <a:gd name="connsiteX8" fmla="*/ 7086600 w 9134475"/>
              <a:gd name="connsiteY8" fmla="*/ 171450 h 2333625"/>
              <a:gd name="connsiteX9" fmla="*/ 7943850 w 9134475"/>
              <a:gd name="connsiteY9" fmla="*/ 0 h 2333625"/>
              <a:gd name="connsiteX10" fmla="*/ 8496300 w 9134475"/>
              <a:gd name="connsiteY10" fmla="*/ 28575 h 2333625"/>
              <a:gd name="connsiteX11" fmla="*/ 9134475 w 9134475"/>
              <a:gd name="connsiteY11" fmla="*/ 133350 h 2333625"/>
              <a:gd name="connsiteX12" fmla="*/ 9134475 w 9134475"/>
              <a:gd name="connsiteY12" fmla="*/ 2333625 h 2333625"/>
              <a:gd name="connsiteX13" fmla="*/ 0 w 9134475"/>
              <a:gd name="connsiteY13" fmla="*/ 2333625 h 2333625"/>
              <a:gd name="connsiteX14" fmla="*/ 0 w 9134475"/>
              <a:gd name="connsiteY14" fmla="*/ 180975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34475" h="2333625">
                <a:moveTo>
                  <a:pt x="0" y="180975"/>
                </a:moveTo>
                <a:lnTo>
                  <a:pt x="942975" y="38100"/>
                </a:lnTo>
                <a:lnTo>
                  <a:pt x="2314575" y="66675"/>
                </a:lnTo>
                <a:lnTo>
                  <a:pt x="2809875" y="104775"/>
                </a:lnTo>
                <a:lnTo>
                  <a:pt x="3286125" y="133350"/>
                </a:lnTo>
                <a:lnTo>
                  <a:pt x="3971925" y="38100"/>
                </a:lnTo>
                <a:lnTo>
                  <a:pt x="5857875" y="152400"/>
                </a:lnTo>
                <a:lnTo>
                  <a:pt x="6600825" y="209550"/>
                </a:lnTo>
                <a:lnTo>
                  <a:pt x="7086600" y="171450"/>
                </a:lnTo>
                <a:lnTo>
                  <a:pt x="7943850" y="0"/>
                </a:lnTo>
                <a:lnTo>
                  <a:pt x="8496300" y="28575"/>
                </a:lnTo>
                <a:lnTo>
                  <a:pt x="9134475" y="133350"/>
                </a:lnTo>
                <a:lnTo>
                  <a:pt x="9134475" y="2333625"/>
                </a:lnTo>
                <a:lnTo>
                  <a:pt x="0" y="2333625"/>
                </a:lnTo>
                <a:lnTo>
                  <a:pt x="0" y="180975"/>
                </a:lnTo>
                <a:close/>
              </a:path>
            </a:pathLst>
          </a:cu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Forming the expressions yourself</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39552" y="836712"/>
            <a:ext cx="748883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smtClean="0"/>
              <a:t>Thomas is 5m shorter than Sebastian. Raul is double the height of Sebastian.  Their combined height is 35m. Find Sebastian’s height</a:t>
            </a:r>
            <a:r>
              <a:rPr lang="en-GB" sz="2400" dirty="0" smtClean="0">
                <a:solidFill>
                  <a:schemeClr val="bg1"/>
                </a:solidFill>
              </a:rPr>
              <a:t>.</a:t>
            </a:r>
            <a:endParaRPr lang="en-GB" sz="2400" dirty="0">
              <a:solidFill>
                <a:schemeClr val="bg1"/>
              </a:solidFill>
            </a:endParaRPr>
          </a:p>
        </p:txBody>
      </p:sp>
      <p:sp>
        <p:nvSpPr>
          <p:cNvPr id="6" name="TextBox 5"/>
          <p:cNvSpPr txBox="1"/>
          <p:nvPr/>
        </p:nvSpPr>
        <p:spPr>
          <a:xfrm>
            <a:off x="5796136" y="2420888"/>
            <a:ext cx="2952328" cy="707886"/>
          </a:xfrm>
          <a:prstGeom prst="rect">
            <a:avLst/>
          </a:prstGeom>
          <a:noFill/>
        </p:spPr>
        <p:txBody>
          <a:bodyPr wrap="square" rtlCol="0">
            <a:spAutoFit/>
          </a:bodyPr>
          <a:lstStyle/>
          <a:p>
            <a:r>
              <a:rPr lang="en-GB" sz="2000" dirty="0" smtClean="0"/>
              <a:t>Use the word “Let …” to define your variable(s)!</a:t>
            </a:r>
            <a:endParaRPr lang="en-GB" sz="2000" dirty="0"/>
          </a:p>
        </p:txBody>
      </p:sp>
      <p:cxnSp>
        <p:nvCxnSpPr>
          <p:cNvPr id="8" name="Straight Arrow Connector 7"/>
          <p:cNvCxnSpPr>
            <a:stCxn id="6" idx="1"/>
          </p:cNvCxnSpPr>
          <p:nvPr/>
        </p:nvCxnSpPr>
        <p:spPr>
          <a:xfrm flipH="1">
            <a:off x="4571428" y="2774831"/>
            <a:ext cx="1224708" cy="6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539551" y="2420888"/>
                <a:ext cx="3699009" cy="3170099"/>
              </a:xfrm>
              <a:prstGeom prst="rect">
                <a:avLst/>
              </a:prstGeom>
              <a:noFill/>
            </p:spPr>
            <p:txBody>
              <a:bodyPr wrap="square" rtlCol="0">
                <a:spAutoFit/>
              </a:bodyPr>
              <a:lstStyle/>
              <a:p>
                <a:r>
                  <a:rPr lang="en-GB" sz="2000" b="1" u="sng" dirty="0" smtClean="0"/>
                  <a:t>Let</a:t>
                </a:r>
                <a:r>
                  <a:rPr lang="en-GB" sz="2000" b="1" dirty="0" smtClean="0"/>
                  <a:t> Sebastian’s height be </a:t>
                </a:r>
                <a14:m>
                  <m:oMath xmlns:m="http://schemas.openxmlformats.org/officeDocument/2006/math">
                    <m:r>
                      <a:rPr lang="en-GB" sz="2000" b="1" i="1" smtClean="0">
                        <a:latin typeface="Cambria Math" panose="02040503050406030204" pitchFamily="18" charset="0"/>
                      </a:rPr>
                      <m:t>𝒙</m:t>
                    </m:r>
                  </m:oMath>
                </a14:m>
                <a:r>
                  <a:rPr lang="en-GB" sz="2000" b="1" dirty="0" smtClean="0"/>
                  <a:t>.</a:t>
                </a:r>
              </a:p>
              <a:p>
                <a:endParaRPr lang="en-GB" sz="2000" b="1" dirty="0"/>
              </a:p>
              <a:p>
                <a:r>
                  <a:rPr lang="en-GB" sz="2000" b="1" dirty="0" smtClean="0"/>
                  <a:t>Then Thomas’ height is </a:t>
                </a:r>
                <a14:m>
                  <m:oMath xmlns:m="http://schemas.openxmlformats.org/officeDocument/2006/math">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𝟓</m:t>
                    </m:r>
                  </m:oMath>
                </a14:m>
                <a:r>
                  <a:rPr lang="en-GB" sz="2000" b="1" dirty="0" smtClean="0"/>
                  <a:t>.</a:t>
                </a:r>
              </a:p>
              <a:p>
                <a:r>
                  <a:rPr lang="en-GB" sz="2000" b="1" dirty="0" smtClean="0"/>
                  <a:t>Raul’s height is </a:t>
                </a:r>
                <a14:m>
                  <m:oMath xmlns:m="http://schemas.openxmlformats.org/officeDocument/2006/math">
                    <m:r>
                      <a:rPr lang="en-GB" sz="2000" b="1" i="1" smtClean="0">
                        <a:latin typeface="Cambria Math" panose="02040503050406030204" pitchFamily="18" charset="0"/>
                      </a:rPr>
                      <m:t>𝟐</m:t>
                    </m:r>
                    <m:r>
                      <a:rPr lang="en-GB" sz="2000" b="1" i="1" smtClean="0">
                        <a:latin typeface="Cambria Math" panose="02040503050406030204" pitchFamily="18" charset="0"/>
                      </a:rPr>
                      <m:t>𝒙</m:t>
                    </m:r>
                  </m:oMath>
                </a14:m>
                <a:r>
                  <a:rPr lang="en-GB" sz="2000" b="1" dirty="0" smtClean="0"/>
                  <a:t>.</a:t>
                </a:r>
              </a:p>
              <a:p>
                <a:endParaRPr lang="en-GB" sz="2000" b="1" dirty="0"/>
              </a:p>
              <a:p>
                <a:r>
                  <a:rPr lang="en-GB" sz="2000" b="1" dirty="0" smtClean="0"/>
                  <a:t>Then: </a:t>
                </a:r>
                <a14:m>
                  <m:oMath xmlns:m="http://schemas.openxmlformats.org/officeDocument/2006/math">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𝟓</m:t>
                    </m:r>
                    <m:r>
                      <a:rPr lang="en-GB" sz="2000" b="1" i="1" smtClean="0">
                        <a:latin typeface="Cambria Math" panose="02040503050406030204" pitchFamily="18" charset="0"/>
                      </a:rPr>
                      <m:t>+</m:t>
                    </m:r>
                    <m:r>
                      <a:rPr lang="en-GB" sz="2000" b="1" i="1" smtClean="0">
                        <a:latin typeface="Cambria Math" panose="02040503050406030204" pitchFamily="18" charset="0"/>
                      </a:rPr>
                      <m:t>𝟐</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𝟑𝟓</m:t>
                    </m:r>
                  </m:oMath>
                </a14:m>
                <a:endParaRPr lang="en-GB" sz="2000" b="1" dirty="0" smtClean="0"/>
              </a:p>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𝟒</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𝟓</m:t>
                      </m:r>
                      <m:r>
                        <a:rPr lang="en-GB" sz="2000" b="1" i="1" smtClean="0">
                          <a:latin typeface="Cambria Math" panose="02040503050406030204" pitchFamily="18" charset="0"/>
                        </a:rPr>
                        <m:t>=</m:t>
                      </m:r>
                      <m:r>
                        <a:rPr lang="en-GB" sz="2000" b="1" i="1" smtClean="0">
                          <a:latin typeface="Cambria Math" panose="02040503050406030204" pitchFamily="18" charset="0"/>
                        </a:rPr>
                        <m:t>𝟑𝟓</m:t>
                      </m:r>
                    </m:oMath>
                    <m:oMath xmlns:m="http://schemas.openxmlformats.org/officeDocument/2006/math">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𝟏𝟎</m:t>
                      </m:r>
                    </m:oMath>
                  </m:oMathPara>
                </a14:m>
                <a:endParaRPr lang="en-GB" sz="2000" b="1" dirty="0" smtClean="0"/>
              </a:p>
              <a:p>
                <a14:m>
                  <m:oMath xmlns:m="http://schemas.openxmlformats.org/officeDocument/2006/math">
                    <m:r>
                      <a:rPr lang="en-GB" sz="2000" b="1" i="1" smtClean="0">
                        <a:latin typeface="Cambria Math" panose="02040503050406030204" pitchFamily="18" charset="0"/>
                      </a:rPr>
                      <m:t>∴</m:t>
                    </m:r>
                  </m:oMath>
                </a14:m>
                <a:r>
                  <a:rPr lang="en-GB" sz="2000" b="1" dirty="0" smtClean="0"/>
                  <a:t> Sebastian’s height is 10m.</a:t>
                </a:r>
              </a:p>
              <a:p>
                <a:endParaRPr lang="en-GB"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539551" y="2420888"/>
                <a:ext cx="3699009" cy="3170099"/>
              </a:xfrm>
              <a:prstGeom prst="rect">
                <a:avLst/>
              </a:prstGeom>
              <a:blipFill rotWithShape="0">
                <a:blip r:embed="rId2"/>
                <a:stretch>
                  <a:fillRect l="-1815" t="-962"/>
                </a:stretch>
              </a:blipFill>
            </p:spPr>
            <p:txBody>
              <a:bodyPr/>
              <a:lstStyle/>
              <a:p>
                <a:r>
                  <a:rPr lang="en-GB">
                    <a:noFill/>
                  </a:rPr>
                  <a:t> </a:t>
                </a:r>
              </a:p>
            </p:txBody>
          </p:sp>
        </mc:Fallback>
      </mc:AlternateContent>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85" y="5145954"/>
            <a:ext cx="1205046"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413" y="5505898"/>
            <a:ext cx="983556" cy="124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622" y="4367578"/>
            <a:ext cx="1285875" cy="233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un 12"/>
          <p:cNvSpPr/>
          <p:nvPr/>
        </p:nvSpPr>
        <p:spPr>
          <a:xfrm>
            <a:off x="8093060" y="4082008"/>
            <a:ext cx="693218" cy="699594"/>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13"/>
          <p:cNvSpPr/>
          <p:nvPr/>
        </p:nvSpPr>
        <p:spPr>
          <a:xfrm>
            <a:off x="7326511" y="4815872"/>
            <a:ext cx="1152128" cy="470997"/>
          </a:xfrm>
          <a:prstGeom prst="cloud">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Cloud 14"/>
          <p:cNvSpPr/>
          <p:nvPr/>
        </p:nvSpPr>
        <p:spPr>
          <a:xfrm>
            <a:off x="6731447" y="4568494"/>
            <a:ext cx="1152128" cy="470997"/>
          </a:xfrm>
          <a:prstGeom prst="cloud">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TextBox 16"/>
          <p:cNvSpPr txBox="1"/>
          <p:nvPr/>
        </p:nvSpPr>
        <p:spPr>
          <a:xfrm>
            <a:off x="5255283" y="3225913"/>
            <a:ext cx="2952328" cy="1015663"/>
          </a:xfrm>
          <a:prstGeom prst="rect">
            <a:avLst/>
          </a:prstGeom>
          <a:noFill/>
        </p:spPr>
        <p:txBody>
          <a:bodyPr wrap="square" rtlCol="0">
            <a:spAutoFit/>
          </a:bodyPr>
          <a:lstStyle/>
          <a:p>
            <a:r>
              <a:rPr lang="en-GB" sz="2000" dirty="0" smtClean="0"/>
              <a:t>You want a </a:t>
            </a:r>
            <a:r>
              <a:rPr lang="en-GB" sz="2000" u="sng" dirty="0" smtClean="0"/>
              <a:t>clear narrative</a:t>
            </a:r>
            <a:r>
              <a:rPr lang="en-GB" sz="2000" dirty="0" smtClean="0"/>
              <a:t> while been as </a:t>
            </a:r>
            <a:r>
              <a:rPr lang="en-GB" sz="2000" u="sng" dirty="0" smtClean="0"/>
              <a:t>concise</a:t>
            </a:r>
            <a:r>
              <a:rPr lang="en-GB" sz="2000" dirty="0" smtClean="0"/>
              <a:t> as possible.</a:t>
            </a:r>
            <a:endParaRPr lang="en-GB" sz="2000" dirty="0"/>
          </a:p>
        </p:txBody>
      </p:sp>
      <p:cxnSp>
        <p:nvCxnSpPr>
          <p:cNvPr id="18" name="Straight Arrow Connector 17"/>
          <p:cNvCxnSpPr/>
          <p:nvPr/>
        </p:nvCxnSpPr>
        <p:spPr>
          <a:xfrm flipH="1" flipV="1">
            <a:off x="4404994" y="3581950"/>
            <a:ext cx="783476" cy="1420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angle 19"/>
          <p:cNvSpPr/>
          <p:nvPr/>
        </p:nvSpPr>
        <p:spPr>
          <a:xfrm>
            <a:off x="481485" y="2211988"/>
            <a:ext cx="3645810" cy="7996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1" name="Rectangle 20"/>
          <p:cNvSpPr/>
          <p:nvPr/>
        </p:nvSpPr>
        <p:spPr>
          <a:xfrm>
            <a:off x="494142" y="2996953"/>
            <a:ext cx="3645810" cy="7996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2" name="Rectangle 21"/>
          <p:cNvSpPr/>
          <p:nvPr/>
        </p:nvSpPr>
        <p:spPr>
          <a:xfrm>
            <a:off x="494142" y="3796644"/>
            <a:ext cx="3645810" cy="13976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3925884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0"/>
            <a:ext cx="6408712" cy="1015663"/>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[JMC 2013 Q7] After tennis training, Andy collects twice as many balls as Roger and five more than Maria. They collect 35 balls in total. How many balls does Andy collect?</a:t>
            </a:r>
            <a:endParaRPr lang="en-GB" sz="2000" dirty="0"/>
          </a:p>
        </p:txBody>
      </p:sp>
      <p:grpSp>
        <p:nvGrpSpPr>
          <p:cNvPr id="3" name="Group 2"/>
          <p:cNvGrpSpPr/>
          <p:nvPr/>
        </p:nvGrpSpPr>
        <p:grpSpPr>
          <a:xfrm>
            <a:off x="0" y="0"/>
            <a:ext cx="9143074" cy="587744"/>
            <a:chOff x="0" y="13335"/>
            <a:chExt cx="9144218" cy="587744"/>
          </a:xfrm>
        </p:grpSpPr>
        <p:sp>
          <p:nvSpPr>
            <p:cNvPr id="4"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More Examples</a:t>
              </a:r>
              <a:endParaRPr lang="en-GB" sz="3200" baseline="300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descr="http://cowbell.typepad.com/.a/6a00d83423e30253ef0133ef579283970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26588"/>
            <a:ext cx="1392089" cy="17436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647564" y="1852373"/>
                <a:ext cx="5904656" cy="2031325"/>
              </a:xfrm>
              <a:prstGeom prst="rect">
                <a:avLst/>
              </a:prstGeom>
              <a:noFill/>
            </p:spPr>
            <p:txBody>
              <a:bodyPr wrap="square" rtlCol="0">
                <a:spAutoFit/>
              </a:bodyPr>
              <a:lstStyle/>
              <a:p>
                <a:r>
                  <a:rPr lang="en-GB" b="1" u="sng" dirty="0" smtClean="0"/>
                  <a:t>Let</a:t>
                </a:r>
                <a:r>
                  <a:rPr lang="en-GB" b="1" dirty="0" smtClean="0"/>
                  <a:t> </a:t>
                </a:r>
                <a14:m>
                  <m:oMath xmlns:m="http://schemas.openxmlformats.org/officeDocument/2006/math">
                    <m:r>
                      <a:rPr lang="en-GB" b="1" i="1" smtClean="0">
                        <a:latin typeface="Cambria Math" panose="02040503050406030204" pitchFamily="18" charset="0"/>
                      </a:rPr>
                      <m:t>𝒙</m:t>
                    </m:r>
                  </m:oMath>
                </a14:m>
                <a:r>
                  <a:rPr lang="en-GB" b="1" dirty="0" smtClean="0"/>
                  <a:t> be the number of balls Roger collects.</a:t>
                </a:r>
              </a:p>
              <a:p>
                <a:r>
                  <a:rPr lang="en-GB" b="1" dirty="0" smtClean="0"/>
                  <a:t>Then Andy collects </a:t>
                </a:r>
                <a14:m>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𝒙</m:t>
                    </m:r>
                  </m:oMath>
                </a14:m>
                <a:r>
                  <a:rPr lang="en-GB" b="1" dirty="0" smtClean="0"/>
                  <a:t> balls and Maria collects </a:t>
                </a:r>
                <a14:m>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smtClean="0"/>
                  <a:t>.</a:t>
                </a:r>
              </a:p>
              <a:p>
                <a:r>
                  <a:rPr lang="en-GB" b="1" dirty="0" smtClean="0"/>
                  <a:t>Total balls collected: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𝟑𝟓</m:t>
                      </m:r>
                    </m:oMath>
                    <m:oMath xmlns:m="http://schemas.openxmlformats.org/officeDocument/2006/math">
                      <m:r>
                        <a:rPr lang="en-GB" b="1" i="1" smtClean="0">
                          <a:latin typeface="Cambria Math" panose="02040503050406030204" pitchFamily="18" charset="0"/>
                        </a:rPr>
                        <m:t>𝟓</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𝟑𝟓</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oMath>
                  </m:oMathPara>
                </a14:m>
                <a:endParaRPr lang="en-GB" b="1" dirty="0" smtClean="0"/>
              </a:p>
              <a:p>
                <a:r>
                  <a:rPr lang="en-GB" b="1" dirty="0" smtClean="0"/>
                  <a:t>So Andy collected </a:t>
                </a:r>
                <a14:m>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𝟏𝟔</m:t>
                    </m:r>
                  </m:oMath>
                </a14:m>
                <a:r>
                  <a:rPr lang="en-GB" b="1" dirty="0" smtClean="0"/>
                  <a:t> balls.</a:t>
                </a:r>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647564" y="1852373"/>
                <a:ext cx="5904656" cy="2031325"/>
              </a:xfrm>
              <a:prstGeom prst="rect">
                <a:avLst/>
              </a:prstGeom>
              <a:blipFill rotWithShape="0">
                <a:blip r:embed="rId7"/>
                <a:stretch>
                  <a:fillRect l="-826" t="-1802" b="-3904"/>
                </a:stretch>
              </a:blipFill>
            </p:spPr>
            <p:txBody>
              <a:bodyPr/>
              <a:lstStyle/>
              <a:p>
                <a:r>
                  <a:rPr lang="en-GB">
                    <a:noFill/>
                  </a:rPr>
                  <a:t> </a:t>
                </a:r>
              </a:p>
            </p:txBody>
          </p:sp>
        </mc:Fallback>
      </mc:AlternateContent>
      <p:sp>
        <p:nvSpPr>
          <p:cNvPr id="7" name="Rectangle 6"/>
          <p:cNvSpPr/>
          <p:nvPr/>
        </p:nvSpPr>
        <p:spPr>
          <a:xfrm>
            <a:off x="395536" y="3896989"/>
            <a:ext cx="7614592" cy="1015663"/>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[TMC Regional 2014 Q9] In a list of seven consecutive numbers a quarter of the smallest number is five less than a third of the largest number. What is the value of the smallest number in the list?</a:t>
            </a:r>
            <a:endParaRPr lang="en-GB" sz="2000" dirty="0"/>
          </a:p>
        </p:txBody>
      </p:sp>
      <mc:AlternateContent xmlns:mc="http://schemas.openxmlformats.org/markup-compatibility/2006" xmlns:a14="http://schemas.microsoft.com/office/drawing/2010/main">
        <mc:Choice Requires="a14">
          <p:sp>
            <p:nvSpPr>
              <p:cNvPr id="8" name="TextBox 7"/>
              <p:cNvSpPr txBox="1"/>
              <p:nvPr/>
            </p:nvSpPr>
            <p:spPr>
              <a:xfrm>
                <a:off x="539552" y="4869071"/>
                <a:ext cx="8485178" cy="2085443"/>
              </a:xfrm>
              <a:prstGeom prst="rect">
                <a:avLst/>
              </a:prstGeom>
              <a:noFill/>
            </p:spPr>
            <p:txBody>
              <a:bodyPr wrap="square" rtlCol="0">
                <a:spAutoFit/>
              </a:bodyPr>
              <a:lstStyle/>
              <a:p>
                <a:r>
                  <a:rPr lang="en-GB" b="1" u="sng" dirty="0" smtClean="0"/>
                  <a:t>Let</a:t>
                </a:r>
                <a:r>
                  <a:rPr lang="en-GB" b="1" dirty="0" smtClean="0"/>
                  <a:t> smallest number be </a:t>
                </a:r>
                <a14:m>
                  <m:oMath xmlns:m="http://schemas.openxmlformats.org/officeDocument/2006/math">
                    <m:r>
                      <a:rPr lang="en-GB" b="1" i="1" smtClean="0">
                        <a:latin typeface="Cambria Math" panose="02040503050406030204" pitchFamily="18" charset="0"/>
                      </a:rPr>
                      <m:t>𝒙</m:t>
                    </m:r>
                  </m:oMath>
                </a14:m>
                <a:r>
                  <a:rPr lang="en-GB" b="1" dirty="0" smtClean="0"/>
                  <a:t>. Then numbers are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𝟔</m:t>
                    </m:r>
                  </m:oMath>
                </a14:m>
                <a:endParaRPr lang="en-GB" b="1" dirty="0" smtClean="0"/>
              </a:p>
              <a:p>
                <a:r>
                  <a:rPr lang="en-GB" b="1" dirty="0" smtClean="0"/>
                  <a:t>Therefore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𝟓</m:t>
                    </m:r>
                  </m:oMath>
                </a14:m>
                <a:endParaRPr lang="en-GB" b="1" dirty="0" smtClean="0"/>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𝟓</m:t>
                      </m:r>
                    </m:oMath>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𝟏𝟐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    →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𝟑𝟔</m:t>
                      </m:r>
                    </m:oMath>
                  </m:oMathPara>
                </a14:m>
                <a:endParaRPr lang="en-GB" b="1" dirty="0" smtClean="0"/>
              </a:p>
              <a:p>
                <a:r>
                  <a:rPr lang="en-GB" b="1" dirty="0" smtClean="0"/>
                  <a:t>So smallest number is 36.</a:t>
                </a:r>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4869071"/>
                <a:ext cx="8485178" cy="2085443"/>
              </a:xfrm>
              <a:prstGeom prst="rect">
                <a:avLst/>
              </a:prstGeom>
              <a:blipFill rotWithShape="0">
                <a:blip r:embed="rId8"/>
                <a:stretch>
                  <a:fillRect l="-647" t="-1754" b="-3801"/>
                </a:stretch>
              </a:blipFill>
            </p:spPr>
            <p:txBody>
              <a:bodyPr/>
              <a:lstStyle/>
              <a:p>
                <a:r>
                  <a:rPr lang="en-GB">
                    <a:noFill/>
                  </a:rPr>
                  <a:t> </a:t>
                </a:r>
              </a:p>
            </p:txBody>
          </p:sp>
        </mc:Fallback>
      </mc:AlternateContent>
      <p:sp>
        <p:nvSpPr>
          <p:cNvPr id="10" name="Rectangle 9"/>
          <p:cNvSpPr/>
          <p:nvPr/>
        </p:nvSpPr>
        <p:spPr>
          <a:xfrm>
            <a:off x="395536" y="1884392"/>
            <a:ext cx="6429334" cy="1918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 name="Rectangle 10"/>
          <p:cNvSpPr/>
          <p:nvPr/>
        </p:nvSpPr>
        <p:spPr>
          <a:xfrm>
            <a:off x="395536" y="4928178"/>
            <a:ext cx="8424936" cy="1918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24144315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683568" y="800653"/>
            <a:ext cx="2088232"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3707904" y="805047"/>
            <a:ext cx="496855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smtClean="0"/>
              <a:t>The width of the rectangle is three times the height. The total perimeter is 56m. Determine its height. </a:t>
            </a:r>
            <a:endParaRPr lang="en-GB" sz="2400" dirty="0"/>
          </a:p>
        </p:txBody>
      </p:sp>
      <mc:AlternateContent xmlns:mc="http://schemas.openxmlformats.org/markup-compatibility/2006" xmlns:a14="http://schemas.microsoft.com/office/drawing/2010/main">
        <mc:Choice Requires="a14">
          <p:sp>
            <p:nvSpPr>
              <p:cNvPr id="10" name="TextBox 9"/>
              <p:cNvSpPr txBox="1"/>
              <p:nvPr/>
            </p:nvSpPr>
            <p:spPr>
              <a:xfrm>
                <a:off x="1064319" y="2099622"/>
                <a:ext cx="4155753" cy="2031325"/>
              </a:xfrm>
              <a:prstGeom prst="rect">
                <a:avLst/>
              </a:prstGeom>
              <a:noFill/>
            </p:spPr>
            <p:txBody>
              <a:bodyPr wrap="square" rtlCol="0">
                <a:spAutoFit/>
              </a:bodyPr>
              <a:lstStyle/>
              <a:p>
                <a:r>
                  <a:rPr lang="en-GB" b="1" dirty="0" smtClean="0"/>
                  <a:t>Let </a:t>
                </a:r>
                <a14:m>
                  <m:oMath xmlns:m="http://schemas.openxmlformats.org/officeDocument/2006/math">
                    <m:r>
                      <a:rPr lang="en-GB" b="1" i="1" smtClean="0">
                        <a:latin typeface="Cambria Math" panose="02040503050406030204" pitchFamily="18" charset="0"/>
                      </a:rPr>
                      <m:t>𝒙</m:t>
                    </m:r>
                  </m:oMath>
                </a14:m>
                <a:r>
                  <a:rPr lang="en-GB" b="1" dirty="0" smtClean="0"/>
                  <a:t> be the height of the rectangle.</a:t>
                </a:r>
              </a:p>
              <a:p>
                <a:r>
                  <a:rPr lang="en-GB" b="1" dirty="0" smtClean="0"/>
                  <a:t>Then the width is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𝒙</m:t>
                    </m:r>
                  </m:oMath>
                </a14:m>
                <a:r>
                  <a:rPr lang="en-GB" b="1" dirty="0" smtClean="0"/>
                  <a:t>.</a:t>
                </a:r>
              </a:p>
              <a:p>
                <a:r>
                  <a:rPr lang="en-GB" b="1" dirty="0" smtClean="0"/>
                  <a:t>Then the perimeter is: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𝟓𝟔</m:t>
                      </m:r>
                    </m:oMath>
                    <m:oMath xmlns:m="http://schemas.openxmlformats.org/officeDocument/2006/math">
                      <m:r>
                        <a:rPr lang="en-GB" b="1" i="1" smtClean="0">
                          <a:latin typeface="Cambria Math" panose="02040503050406030204" pitchFamily="18" charset="0"/>
                        </a:rPr>
                        <m:t>𝟖</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𝟓𝟔</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𝟕</m:t>
                      </m:r>
                    </m:oMath>
                  </m:oMathPara>
                </a14:m>
                <a:endParaRPr lang="en-GB" b="1" dirty="0" smtClean="0"/>
              </a:p>
              <a:p>
                <a14:m>
                  <m:oMath xmlns:m="http://schemas.openxmlformats.org/officeDocument/2006/math">
                    <m:r>
                      <a:rPr lang="en-GB" b="1" i="1" smtClean="0">
                        <a:latin typeface="Cambria Math" panose="02040503050406030204" pitchFamily="18" charset="0"/>
                      </a:rPr>
                      <m:t>∴</m:t>
                    </m:r>
                  </m:oMath>
                </a14:m>
                <a:r>
                  <a:rPr lang="en-GB" b="1" dirty="0" smtClean="0"/>
                  <a:t> The height is 7m.</a:t>
                </a:r>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064319" y="2099622"/>
                <a:ext cx="4155753" cy="2031325"/>
              </a:xfrm>
              <a:prstGeom prst="rect">
                <a:avLst/>
              </a:prstGeom>
              <a:blipFill rotWithShape="0">
                <a:blip r:embed="rId3"/>
                <a:stretch>
                  <a:fillRect l="-1322" t="-1497" b="-3593"/>
                </a:stretch>
              </a:blipFill>
            </p:spPr>
            <p:txBody>
              <a:bodyPr/>
              <a:lstStyle/>
              <a:p>
                <a:r>
                  <a:rPr lang="en-GB">
                    <a:noFill/>
                  </a:rPr>
                  <a:t> </a:t>
                </a:r>
              </a:p>
            </p:txBody>
          </p:sp>
        </mc:Fallback>
      </mc:AlternateContent>
      <p:sp>
        <p:nvSpPr>
          <p:cNvPr id="11" name="TextBox 10"/>
          <p:cNvSpPr txBox="1"/>
          <p:nvPr/>
        </p:nvSpPr>
        <p:spPr>
          <a:xfrm>
            <a:off x="6182467" y="2348880"/>
            <a:ext cx="201622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Bro Reminder</a:t>
            </a:r>
            <a:r>
              <a:rPr lang="en-GB" dirty="0" smtClean="0"/>
              <a:t>: You should usually start with “Let …”</a:t>
            </a:r>
            <a:endParaRPr lang="en-GB" dirty="0"/>
          </a:p>
        </p:txBody>
      </p:sp>
      <p:sp>
        <p:nvSpPr>
          <p:cNvPr id="21" name="TextBox 20"/>
          <p:cNvSpPr txBox="1"/>
          <p:nvPr/>
        </p:nvSpPr>
        <p:spPr>
          <a:xfrm>
            <a:off x="1064318" y="4337810"/>
            <a:ext cx="7540129"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smtClean="0"/>
              <a:t>In 4 years time I will be 3 times as old as I was 10 years ago. How old am I?</a:t>
            </a:r>
            <a:endParaRPr lang="en-GB" sz="2400" dirty="0"/>
          </a:p>
        </p:txBody>
      </p:sp>
      <mc:AlternateContent xmlns:mc="http://schemas.openxmlformats.org/markup-compatibility/2006" xmlns:a14="http://schemas.microsoft.com/office/drawing/2010/main">
        <mc:Choice Requires="a14">
          <p:sp>
            <p:nvSpPr>
              <p:cNvPr id="22" name="TextBox 21"/>
              <p:cNvSpPr txBox="1"/>
              <p:nvPr/>
            </p:nvSpPr>
            <p:spPr>
              <a:xfrm>
                <a:off x="1251633" y="5180792"/>
                <a:ext cx="4248472" cy="1631216"/>
              </a:xfrm>
              <a:prstGeom prst="rect">
                <a:avLst/>
              </a:prstGeom>
              <a:noFill/>
            </p:spPr>
            <p:txBody>
              <a:bodyPr wrap="square" rtlCol="0">
                <a:spAutoFit/>
              </a:bodyPr>
              <a:lstStyle/>
              <a:p>
                <a:r>
                  <a:rPr lang="en-GB" sz="2000" b="1" dirty="0" smtClean="0"/>
                  <a:t>Let </a:t>
                </a:r>
                <a14:m>
                  <m:oMath xmlns:m="http://schemas.openxmlformats.org/officeDocument/2006/math">
                    <m:r>
                      <a:rPr lang="en-GB" sz="2000" b="1" i="1" smtClean="0">
                        <a:latin typeface="Cambria Math" panose="02040503050406030204" pitchFamily="18" charset="0"/>
                      </a:rPr>
                      <m:t>𝒂</m:t>
                    </m:r>
                  </m:oMath>
                </a14:m>
                <a:r>
                  <a:rPr lang="en-GB" sz="2000" b="1" dirty="0" smtClean="0"/>
                  <a:t> be my age.</a:t>
                </a:r>
              </a:p>
              <a:p>
                <a:r>
                  <a:rPr lang="en-GB" sz="2000" b="1" dirty="0" smtClean="0"/>
                  <a:t>Then </a:t>
                </a:r>
                <a14:m>
                  <m:oMath xmlns:m="http://schemas.openxmlformats.org/officeDocument/2006/math">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𝟒</m:t>
                    </m:r>
                    <m:r>
                      <a:rPr lang="en-GB" sz="2000" b="1" i="1" smtClean="0">
                        <a:latin typeface="Cambria Math" panose="02040503050406030204" pitchFamily="18" charset="0"/>
                      </a:rPr>
                      <m:t>=</m:t>
                    </m:r>
                    <m:r>
                      <a:rPr lang="en-GB" sz="2000" b="1" i="1" smtClean="0">
                        <a:latin typeface="Cambria Math" panose="02040503050406030204" pitchFamily="18" charset="0"/>
                      </a:rPr>
                      <m:t>𝟑</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𝟏𝟎</m:t>
                        </m:r>
                      </m:e>
                    </m:d>
                  </m:oMath>
                </a14:m>
                <a:endParaRPr lang="en-GB" sz="2000" b="1" dirty="0" smtClean="0"/>
              </a:p>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𝟒</m:t>
                      </m:r>
                      <m:r>
                        <a:rPr lang="en-GB" sz="2000" b="1" i="1" smtClean="0">
                          <a:latin typeface="Cambria Math" panose="02040503050406030204" pitchFamily="18" charset="0"/>
                        </a:rPr>
                        <m:t>=</m:t>
                      </m:r>
                      <m:r>
                        <a:rPr lang="en-GB" sz="2000" b="1" i="1" smtClean="0">
                          <a:latin typeface="Cambria Math" panose="02040503050406030204" pitchFamily="18" charset="0"/>
                        </a:rPr>
                        <m:t>𝟑</m:t>
                      </m:r>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𝟑𝟎</m:t>
                      </m:r>
                    </m:oMath>
                    <m:oMath xmlns:m="http://schemas.openxmlformats.org/officeDocument/2006/math">
                      <m:r>
                        <a:rPr lang="en-GB" sz="2000" b="1" i="1" smtClean="0">
                          <a:latin typeface="Cambria Math" panose="02040503050406030204" pitchFamily="18" charset="0"/>
                        </a:rPr>
                        <m:t>𝟐</m:t>
                      </m:r>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𝟑𝟒</m:t>
                      </m:r>
                    </m:oMath>
                    <m:oMath xmlns:m="http://schemas.openxmlformats.org/officeDocument/2006/math">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𝟏𝟕</m:t>
                      </m:r>
                    </m:oMath>
                  </m:oMathPara>
                </a14:m>
                <a:endParaRPr lang="en-GB" sz="20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1251633" y="5180792"/>
                <a:ext cx="4248472" cy="1631216"/>
              </a:xfrm>
              <a:prstGeom prst="rect">
                <a:avLst/>
              </a:prstGeom>
              <a:blipFill rotWithShape="0">
                <a:blip r:embed="rId4"/>
                <a:stretch>
                  <a:fillRect l="-1435" t="-2247"/>
                </a:stretch>
              </a:blipFill>
            </p:spPr>
            <p:txBody>
              <a:bodyPr/>
              <a:lstStyle/>
              <a:p>
                <a:r>
                  <a:rPr lang="en-GB">
                    <a:noFill/>
                  </a:rPr>
                  <a:t> </a:t>
                </a:r>
              </a:p>
            </p:txBody>
          </p:sp>
        </mc:Fallback>
      </mc:AlternateContent>
      <p:sp>
        <p:nvSpPr>
          <p:cNvPr id="24" name="Rectangle 23"/>
          <p:cNvSpPr/>
          <p:nvPr/>
        </p:nvSpPr>
        <p:spPr>
          <a:xfrm>
            <a:off x="1092222" y="2126921"/>
            <a:ext cx="3767810" cy="19920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5" name="Rectangle 24"/>
          <p:cNvSpPr/>
          <p:nvPr/>
        </p:nvSpPr>
        <p:spPr>
          <a:xfrm>
            <a:off x="1308730" y="5246172"/>
            <a:ext cx="3834769" cy="15102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6" name="Rectangle 25"/>
          <p:cNvSpPr/>
          <p:nvPr/>
        </p:nvSpPr>
        <p:spPr>
          <a:xfrm>
            <a:off x="3277700" y="779332"/>
            <a:ext cx="430204" cy="4506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1</a:t>
            </a:r>
            <a:endParaRPr lang="en-GB" sz="2400" dirty="0"/>
          </a:p>
        </p:txBody>
      </p:sp>
      <p:sp>
        <p:nvSpPr>
          <p:cNvPr id="27" name="Rectangle 26"/>
          <p:cNvSpPr/>
          <p:nvPr/>
        </p:nvSpPr>
        <p:spPr>
          <a:xfrm>
            <a:off x="571500" y="4337810"/>
            <a:ext cx="492818" cy="4506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2</a:t>
            </a:r>
            <a:endParaRPr lang="en-GB" sz="2400" dirty="0"/>
          </a:p>
        </p:txBody>
      </p:sp>
    </p:spTree>
    <p:extLst>
      <p:ext uri="{BB962C8B-B14F-4D97-AF65-F5344CB8AC3E}">
        <p14:creationId xmlns:p14="http://schemas.microsoft.com/office/powerpoint/2010/main" val="4266212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467544" y="729781"/>
                <a:ext cx="4104456" cy="5958554"/>
              </a:xfrm>
              <a:prstGeom prst="rect">
                <a:avLst/>
              </a:prstGeom>
            </p:spPr>
            <p:txBody>
              <a:bodyPr wrap="square">
                <a:spAutoFit/>
              </a:bodyPr>
              <a:lstStyle/>
              <a:p>
                <a:pPr lvl="0">
                  <a:lnSpc>
                    <a:spcPct val="115000"/>
                  </a:lnSpc>
                  <a:spcAft>
                    <a:spcPts val="10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Three angles in a triangle are </a:t>
                </a:r>
                <a14:m>
                  <m:oMath xmlns:m="http://schemas.openxmlformats.org/officeDocument/2006/math">
                    <m:r>
                      <a:rPr lang="en-GB" sz="16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600" i="1">
                        <a:effectLst/>
                        <a:latin typeface="Cambria Math" panose="02040503050406030204" pitchFamily="18" charset="0"/>
                        <a:ea typeface="Calibri" panose="020F0502020204030204" pitchFamily="34" charset="0"/>
                        <a:cs typeface="Times New Roman" panose="02020603050405020304" pitchFamily="18" charset="0"/>
                      </a:rPr>
                      <m:t>, 2</m:t>
                    </m:r>
                    <m:r>
                      <a:rPr lang="en-GB" sz="16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7</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What is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GB" sz="1600" dirty="0" smtClean="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1600" b="1" i="1">
                        <a:latin typeface="Cambria Math" panose="02040503050406030204" pitchFamily="18" charset="0"/>
                        <a:ea typeface="Times New Roman" panose="02020603050405020304" pitchFamily="18" charset="0"/>
                        <a:cs typeface="Times New Roman" panose="02020603050405020304" pitchFamily="18" charset="0"/>
                      </a:rPr>
                      <m:t>𝒙</m:t>
                    </m:r>
                    <m:r>
                      <a:rPr lang="en-GB" sz="1600" b="1"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𝟏𝟕</m:t>
                    </m:r>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GB" sz="16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600" dirty="0"/>
                  <a:t>Two angles on a straight line are </a:t>
                </a:r>
                <a14:m>
                  <m:oMath xmlns:m="http://schemas.openxmlformats.org/officeDocument/2006/math">
                    <m:r>
                      <a:rPr lang="en-GB" sz="1600" i="1">
                        <a:latin typeface="Cambria Math" panose="02040503050406030204" pitchFamily="18" charset="0"/>
                      </a:rPr>
                      <m:t>𝑥</m:t>
                    </m:r>
                    <m:r>
                      <a:rPr lang="en-GB" sz="1600" i="1">
                        <a:latin typeface="Cambria Math" panose="02040503050406030204" pitchFamily="18" charset="0"/>
                      </a:rPr>
                      <m:t>+30°</m:t>
                    </m:r>
                  </m:oMath>
                </a14:m>
                <a:r>
                  <a:rPr lang="en-GB" sz="1600" dirty="0"/>
                  <a:t> and </a:t>
                </a:r>
                <a14:m>
                  <m:oMath xmlns:m="http://schemas.openxmlformats.org/officeDocument/2006/math">
                    <m:r>
                      <a:rPr lang="en-GB" sz="1600" i="1">
                        <a:latin typeface="Cambria Math" panose="02040503050406030204" pitchFamily="18" charset="0"/>
                      </a:rPr>
                      <m:t>2</m:t>
                    </m:r>
                    <m:r>
                      <a:rPr lang="en-GB" sz="1600" i="1">
                        <a:latin typeface="Cambria Math" panose="02040503050406030204" pitchFamily="18" charset="0"/>
                      </a:rPr>
                      <m:t>𝑥</m:t>
                    </m:r>
                    <m:r>
                      <a:rPr lang="en-GB" sz="1600" i="1">
                        <a:latin typeface="Cambria Math" panose="02040503050406030204" pitchFamily="18" charset="0"/>
                      </a:rPr>
                      <m:t>−60°</m:t>
                    </m:r>
                  </m:oMath>
                </a14:m>
                <a:r>
                  <a:rPr lang="en-GB" sz="1600" dirty="0"/>
                  <a:t>. What is </a:t>
                </a:r>
                <a14:m>
                  <m:oMath xmlns:m="http://schemas.openxmlformats.org/officeDocument/2006/math">
                    <m:r>
                      <a:rPr lang="en-GB" sz="1600" i="1">
                        <a:latin typeface="Cambria Math" panose="02040503050406030204" pitchFamily="18" charset="0"/>
                      </a:rPr>
                      <m:t>𝑥</m:t>
                    </m:r>
                  </m:oMath>
                </a14:m>
                <a:r>
                  <a:rPr lang="en-GB" sz="1600" dirty="0" smtClean="0"/>
                  <a:t>?    </a:t>
                </a:r>
                <a:r>
                  <a:rPr lang="en-GB" sz="1600" dirty="0"/>
                  <a:t> </a:t>
                </a:r>
                <a:r>
                  <a:rPr lang="en-GB" sz="1600" dirty="0" smtClean="0"/>
                  <a:t>      </a:t>
                </a:r>
                <a14:m>
                  <m:oMath xmlns:m="http://schemas.openxmlformats.org/officeDocument/2006/math">
                    <m:r>
                      <a:rPr lang="en-GB" sz="1600" b="1" i="1">
                        <a:latin typeface="Cambria Math" panose="02040503050406030204" pitchFamily="18" charset="0"/>
                      </a:rPr>
                      <m:t>𝒙</m:t>
                    </m:r>
                    <m:r>
                      <a:rPr lang="en-GB" sz="1600" b="1" i="1">
                        <a:latin typeface="Cambria Math" panose="02040503050406030204" pitchFamily="18" charset="0"/>
                      </a:rPr>
                      <m:t>=</m:t>
                    </m:r>
                    <m:r>
                      <a:rPr lang="en-GB" sz="1600" b="1" i="1">
                        <a:latin typeface="Cambria Math" panose="02040503050406030204" pitchFamily="18" charset="0"/>
                      </a:rPr>
                      <m:t>𝟕𝟎</m:t>
                    </m:r>
                    <m:r>
                      <a:rPr lang="en-GB" sz="1600" b="1" i="1">
                        <a:latin typeface="Cambria Math" panose="02040503050406030204" pitchFamily="18" charset="0"/>
                      </a:rPr>
                      <m:t>°</m:t>
                    </m:r>
                  </m:oMath>
                </a14:m>
                <a:endParaRPr lang="en-GB" sz="1600" b="1" dirty="0" smtClean="0"/>
              </a:p>
              <a:p>
                <a:pPr>
                  <a:lnSpc>
                    <a:spcPct val="115000"/>
                  </a:lnSpc>
                  <a:spcAft>
                    <a:spcPts val="1000"/>
                  </a:spcAft>
                </a:pPr>
                <a:r>
                  <a:rPr lang="en-GB" sz="1600" dirty="0"/>
                  <a:t>The area of this rectangle </a:t>
                </a:r>
                <a:r>
                  <a:rPr lang="en-GB" sz="1600" dirty="0" smtClean="0"/>
                  <a:t/>
                </a:r>
                <a:br>
                  <a:rPr lang="en-GB" sz="1600" dirty="0" smtClean="0"/>
                </a:br>
                <a:r>
                  <a:rPr lang="en-GB" sz="1600" dirty="0" smtClean="0"/>
                  <a:t>is </a:t>
                </a:r>
                <a:r>
                  <a:rPr lang="en-GB" sz="1600" dirty="0"/>
                  <a:t>48. Determine </a:t>
                </a:r>
                <a14:m>
                  <m:oMath xmlns:m="http://schemas.openxmlformats.org/officeDocument/2006/math">
                    <m:r>
                      <a:rPr lang="en-GB" sz="1600" i="1">
                        <a:latin typeface="Cambria Math" panose="02040503050406030204" pitchFamily="18" charset="0"/>
                      </a:rPr>
                      <m:t>𝑥</m:t>
                    </m:r>
                  </m:oMath>
                </a14:m>
                <a:r>
                  <a:rPr lang="en-GB" sz="1600" dirty="0"/>
                  <a:t>. </a:t>
                </a:r>
              </a:p>
              <a:p>
                <a:pPr lvl="0">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600" b="1" i="1" smtClean="0">
                        <a:latin typeface="Cambria Math" panose="02040503050406030204" pitchFamily="18" charset="0"/>
                        <a:ea typeface="Calibri" panose="020F0502020204030204" pitchFamily="34" charset="0"/>
                        <a:cs typeface="Times New Roman" panose="02020603050405020304" pitchFamily="18" charset="0"/>
                      </a:rPr>
                      <m:t>𝒙</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𝟕</m:t>
                    </m:r>
                  </m:oMath>
                </a14:m>
                <a:endParaRPr lang="en-GB"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t>An equilateral triangle has lengths </a:t>
                </a:r>
                <a:br>
                  <a:rPr lang="en-GB" sz="1600" dirty="0"/>
                </a:br>
                <a14:m>
                  <m:oMath xmlns:m="http://schemas.openxmlformats.org/officeDocument/2006/math">
                    <m:r>
                      <a:rPr lang="en-GB" sz="1600" i="1">
                        <a:latin typeface="Cambria Math" panose="02040503050406030204" pitchFamily="18" charset="0"/>
                      </a:rPr>
                      <m:t>3</m:t>
                    </m:r>
                    <m:r>
                      <a:rPr lang="en-GB" sz="1600" i="1">
                        <a:latin typeface="Cambria Math" panose="02040503050406030204" pitchFamily="18" charset="0"/>
                      </a:rPr>
                      <m:t>𝑥</m:t>
                    </m:r>
                    <m:r>
                      <a:rPr lang="en-GB" sz="1600" i="1">
                        <a:latin typeface="Cambria Math" panose="02040503050406030204" pitchFamily="18" charset="0"/>
                      </a:rPr>
                      <m:t>+6, 5</m:t>
                    </m:r>
                    <m:r>
                      <a:rPr lang="en-GB" sz="1600" i="1">
                        <a:latin typeface="Cambria Math" panose="02040503050406030204" pitchFamily="18" charset="0"/>
                      </a:rPr>
                      <m:t>𝑥</m:t>
                    </m:r>
                    <m:r>
                      <a:rPr lang="en-GB" sz="1600" i="1">
                        <a:latin typeface="Cambria Math" panose="02040503050406030204" pitchFamily="18" charset="0"/>
                      </a:rPr>
                      <m:t>, 5</m:t>
                    </m:r>
                    <m:r>
                      <a:rPr lang="en-GB" sz="1600" i="1">
                        <a:latin typeface="Cambria Math" panose="02040503050406030204" pitchFamily="18" charset="0"/>
                      </a:rPr>
                      <m:t>𝑥</m:t>
                    </m:r>
                  </m:oMath>
                </a14:m>
                <a:r>
                  <a:rPr lang="en-GB" sz="1600" dirty="0"/>
                  <a:t>. What is </a:t>
                </a:r>
                <a14:m>
                  <m:oMath xmlns:m="http://schemas.openxmlformats.org/officeDocument/2006/math">
                    <m:r>
                      <a:rPr lang="en-GB" sz="1600" i="1">
                        <a:latin typeface="Cambria Math" panose="02040503050406030204" pitchFamily="18" charset="0"/>
                      </a:rPr>
                      <m:t>𝑥</m:t>
                    </m:r>
                  </m:oMath>
                </a14:m>
                <a:r>
                  <a:rPr lang="en-GB" sz="1600" dirty="0" smtClean="0"/>
                  <a:t>?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endParaRPr lang="en-GB" sz="1600" b="1"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sz="1600" dirty="0"/>
                  <a:t>[JMC 1998 Q18] The three angles of a triangle are </a:t>
                </a:r>
                <a14:m>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+10</m:t>
                        </m:r>
                      </m:e>
                    </m:d>
                    <m:r>
                      <a:rPr lang="en-GB" sz="1600" i="1">
                        <a:latin typeface="Cambria Math" panose="02040503050406030204" pitchFamily="18" charset="0"/>
                      </a:rPr>
                      <m:t>°</m:t>
                    </m:r>
                  </m:oMath>
                </a14:m>
                <a:r>
                  <a:rPr lang="en-GB" sz="1600" dirty="0"/>
                  <a:t>, </a:t>
                </a:r>
                <a14:m>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rPr>
                          <m:t>2</m:t>
                        </m:r>
                        <m:r>
                          <a:rPr lang="en-GB" sz="1600" i="1">
                            <a:latin typeface="Cambria Math" panose="02040503050406030204" pitchFamily="18" charset="0"/>
                          </a:rPr>
                          <m:t>𝑥</m:t>
                        </m:r>
                        <m:r>
                          <a:rPr lang="en-GB" sz="1600" i="1">
                            <a:latin typeface="Cambria Math" panose="02040503050406030204" pitchFamily="18" charset="0"/>
                          </a:rPr>
                          <m:t>−40</m:t>
                        </m:r>
                      </m:e>
                    </m:d>
                    <m:r>
                      <a:rPr lang="en-GB" sz="1600" i="1">
                        <a:latin typeface="Cambria Math" panose="02040503050406030204" pitchFamily="18" charset="0"/>
                      </a:rPr>
                      <m:t>°</m:t>
                    </m:r>
                  </m:oMath>
                </a14:m>
                <a:r>
                  <a:rPr lang="en-GB" sz="1600" dirty="0"/>
                  <a:t>, </a:t>
                </a:r>
                <a14:m>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rPr>
                          <m:t>3</m:t>
                        </m:r>
                        <m:r>
                          <a:rPr lang="en-GB" sz="1600" i="1">
                            <a:latin typeface="Cambria Math" panose="02040503050406030204" pitchFamily="18" charset="0"/>
                          </a:rPr>
                          <m:t>𝑥</m:t>
                        </m:r>
                        <m:r>
                          <a:rPr lang="en-GB" sz="1600" i="1">
                            <a:latin typeface="Cambria Math" panose="02040503050406030204" pitchFamily="18" charset="0"/>
                          </a:rPr>
                          <m:t>−90</m:t>
                        </m:r>
                      </m:e>
                    </m:d>
                    <m:r>
                      <a:rPr lang="en-GB" sz="1600" i="1">
                        <a:latin typeface="Cambria Math" panose="02040503050406030204" pitchFamily="18" charset="0"/>
                      </a:rPr>
                      <m:t>°</m:t>
                    </m:r>
                  </m:oMath>
                </a14:m>
                <a:r>
                  <a:rPr lang="en-GB" sz="1600" dirty="0"/>
                  <a:t>. Which statement about the triangles is correct? It is:</a:t>
                </a:r>
                <a:br>
                  <a:rPr lang="en-GB" sz="1600" dirty="0"/>
                </a:br>
                <a:r>
                  <a:rPr lang="en-GB" sz="1600" dirty="0"/>
                  <a:t>A   right-angled isosceles	</a:t>
                </a:r>
                <a:br>
                  <a:rPr lang="en-GB" sz="1600" dirty="0"/>
                </a:br>
                <a:r>
                  <a:rPr lang="en-GB" sz="1600" dirty="0"/>
                  <a:t>B   right-angled, but not isosceles</a:t>
                </a:r>
                <a:br>
                  <a:rPr lang="en-GB" sz="1600" dirty="0"/>
                </a:br>
                <a:r>
                  <a:rPr lang="en-GB" sz="1600" dirty="0"/>
                  <a:t>C   equilateral	</a:t>
                </a:r>
                <a:br>
                  <a:rPr lang="en-GB" sz="1600" dirty="0"/>
                </a:br>
                <a:r>
                  <a:rPr lang="en-GB" sz="1600" dirty="0"/>
                  <a:t>D   obtuse-angled and isosceles	</a:t>
                </a:r>
                <a:br>
                  <a:rPr lang="en-GB" sz="1600" dirty="0"/>
                </a:br>
                <a:r>
                  <a:rPr lang="en-GB" sz="1600" dirty="0"/>
                  <a:t>E   none of </a:t>
                </a:r>
                <a:r>
                  <a:rPr lang="en-GB" sz="1600" dirty="0" smtClean="0"/>
                  <a:t>A-D</a:t>
                </a:r>
              </a:p>
              <a:p>
                <a:pPr lvl="0" algn="r">
                  <a:lnSpc>
                    <a:spcPct val="115000"/>
                  </a:lnSpc>
                  <a:spcAft>
                    <a:spcPts val="1000"/>
                  </a:spcAft>
                </a:pPr>
                <a:r>
                  <a:rPr lang="en-GB" sz="1600" b="1" dirty="0" smtClean="0"/>
                  <a:t>Solution</a:t>
                </a:r>
                <a:r>
                  <a:rPr lang="en-GB" sz="1600" b="1" dirty="0"/>
                  <a:t>: </a:t>
                </a:r>
                <a:r>
                  <a:rPr lang="en-GB" sz="1600" b="1" dirty="0" smtClean="0"/>
                  <a:t>C</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67544" y="729781"/>
                <a:ext cx="4104456" cy="5958554"/>
              </a:xfrm>
              <a:prstGeom prst="rect">
                <a:avLst/>
              </a:prstGeom>
              <a:blipFill rotWithShape="0">
                <a:blip r:embed="rId7"/>
                <a:stretch>
                  <a:fillRect l="-892" r="-743" b="-205"/>
                </a:stretch>
              </a:blipFill>
            </p:spPr>
            <p:txBody>
              <a:bodyPr/>
              <a:lstStyle/>
              <a:p>
                <a:r>
                  <a:rPr lang="en-GB">
                    <a:noFill/>
                  </a:rPr>
                  <a:t> </a:t>
                </a:r>
              </a:p>
            </p:txBody>
          </p:sp>
        </mc:Fallback>
      </mc:AlternateContent>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2</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3319738" y="2351486"/>
            <a:ext cx="1368152"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3607770" y="1979184"/>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+5</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607770" y="1979184"/>
                <a:ext cx="792088"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87690" y="256286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887690" y="2562864"/>
                <a:ext cx="432048"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08104" y="729781"/>
                <a:ext cx="3528392" cy="5109091"/>
              </a:xfrm>
              <a:prstGeom prst="rect">
                <a:avLst/>
              </a:prstGeom>
              <a:noFill/>
            </p:spPr>
            <p:txBody>
              <a:bodyPr wrap="square" rtlCol="0">
                <a:spAutoFit/>
              </a:bodyPr>
              <a:lstStyle/>
              <a:p>
                <a:pPr lvl="0"/>
                <a:r>
                  <a:rPr lang="en-GB" sz="1600" dirty="0" smtClean="0"/>
                  <a:t>The sum of 5 consecutive numbers is 200. What is the smallest number?</a:t>
                </a:r>
                <a:r>
                  <a:rPr lang="en-GB" sz="1600" dirty="0"/>
                  <a:t> </a:t>
                </a:r>
                <a:r>
                  <a:rPr lang="en-GB" sz="1600" dirty="0" smtClean="0"/>
                  <a:t> </a:t>
                </a:r>
              </a:p>
              <a:p>
                <a:pPr lvl="0"/>
                <a:r>
                  <a:rPr lang="en-GB" sz="1600" b="1" dirty="0" smtClean="0"/>
                  <a:t>Solution</a:t>
                </a:r>
                <a:r>
                  <a:rPr lang="en-GB" sz="1600" b="1" dirty="0"/>
                  <a:t>: </a:t>
                </a:r>
                <a:r>
                  <a:rPr lang="en-GB" sz="1600" b="1" dirty="0" smtClean="0"/>
                  <a:t>38 (a quick non-algebraic method is to realise the middle number is the average of the 5, i.e. 40)</a:t>
                </a:r>
              </a:p>
              <a:p>
                <a:pPr lvl="0"/>
                <a:endParaRPr lang="en-GB" sz="1600" dirty="0"/>
              </a:p>
              <a:p>
                <a:r>
                  <a:rPr lang="en-GB" sz="1600" dirty="0"/>
                  <a:t>[JMO 2013 A7] Calculate the value of </a:t>
                </a:r>
                <a14:m>
                  <m:oMath xmlns:m="http://schemas.openxmlformats.org/officeDocument/2006/math">
                    <m:r>
                      <a:rPr lang="en-GB" sz="1600" i="1">
                        <a:latin typeface="Cambria Math" panose="02040503050406030204" pitchFamily="18" charset="0"/>
                      </a:rPr>
                      <m:t>𝑥</m:t>
                    </m:r>
                  </m:oMath>
                </a14:m>
                <a:r>
                  <a:rPr lang="en-GB" sz="1600" dirty="0"/>
                  <a:t> in the diagram shown?</a:t>
                </a:r>
                <a:br>
                  <a:rPr lang="en-GB" sz="1600" dirty="0"/>
                </a:br>
                <a:r>
                  <a:rPr lang="en-GB" sz="1600" dirty="0"/>
                  <a:t/>
                </a:r>
                <a:br>
                  <a:rPr lang="en-GB" sz="1600" dirty="0"/>
                </a:br>
                <a:r>
                  <a:rPr lang="en-GB" sz="1600" dirty="0"/>
                  <a:t/>
                </a:r>
                <a:br>
                  <a:rPr lang="en-GB" sz="1600" dirty="0"/>
                </a:br>
                <a:r>
                  <a:rPr lang="en-GB" sz="1600" dirty="0"/>
                  <a:t/>
                </a:r>
                <a:br>
                  <a:rPr lang="en-GB" sz="1600" dirty="0"/>
                </a:br>
                <a:endParaRPr lang="en-GB" sz="1600" dirty="0" smtClean="0"/>
              </a:p>
              <a:p>
                <a:pPr algn="r"/>
                <a:r>
                  <a:rPr lang="en-GB" sz="1600" dirty="0"/>
                  <a:t/>
                </a:r>
                <a:br>
                  <a:rPr lang="en-GB" sz="1600" dirty="0"/>
                </a:br>
                <a:r>
                  <a:rPr lang="en-GB" sz="1600" b="1" dirty="0"/>
                  <a:t>Solution: </a:t>
                </a:r>
                <a:r>
                  <a:rPr lang="en-GB" sz="1600" b="1" dirty="0" smtClean="0"/>
                  <a:t>36</a:t>
                </a:r>
              </a:p>
              <a:p>
                <a:endParaRPr lang="en-GB" sz="1600" dirty="0" smtClean="0"/>
              </a:p>
              <a:p>
                <a:r>
                  <a:rPr lang="en-GB" sz="1600" dirty="0" smtClean="0"/>
                  <a:t>The perimeter of this rectangle is 44. What is </a:t>
                </a:r>
                <a14:m>
                  <m:oMath xmlns:m="http://schemas.openxmlformats.org/officeDocument/2006/math">
                    <m:r>
                      <a:rPr lang="en-GB" sz="1600" b="0" i="1" smtClean="0">
                        <a:latin typeface="Cambria Math" panose="02040503050406030204" pitchFamily="18" charset="0"/>
                      </a:rPr>
                      <m:t>𝑥</m:t>
                    </m:r>
                  </m:oMath>
                </a14:m>
                <a:r>
                  <a:rPr lang="en-GB" sz="1600" dirty="0" smtClean="0"/>
                  <a:t>?                                 </a:t>
                </a:r>
                <a:r>
                  <a:rPr lang="en-GB" sz="1600" b="1" dirty="0" smtClean="0"/>
                  <a:t>Solution: 7</a:t>
                </a:r>
                <a:endParaRPr lang="en-GB" sz="1600" b="1" dirty="0"/>
              </a:p>
              <a:p>
                <a:endParaRPr lang="en-GB" dirty="0"/>
              </a:p>
              <a:p>
                <a:pPr lvl="0"/>
                <a:endParaRPr lang="en-GB" dirty="0"/>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508104" y="729781"/>
                <a:ext cx="3528392" cy="5109091"/>
              </a:xfrm>
              <a:prstGeom prst="rect">
                <a:avLst/>
              </a:prstGeom>
              <a:blipFill rotWithShape="0">
                <a:blip r:embed="rId8"/>
                <a:stretch>
                  <a:fillRect l="-1038" t="-358" r="-2076"/>
                </a:stretch>
              </a:blipFill>
            </p:spPr>
            <p:txBody>
              <a:bodyPr/>
              <a:lstStyle/>
              <a:p>
                <a:r>
                  <a:rPr lang="en-GB">
                    <a:noFill/>
                  </a:rPr>
                  <a:t> </a:t>
                </a:r>
              </a:p>
            </p:txBody>
          </p:sp>
        </mc:Fallback>
      </mc:AlternateContent>
      <p:pic>
        <p:nvPicPr>
          <p:cNvPr id="10" name="Picture 9"/>
          <p:cNvPicPr/>
          <p:nvPr/>
        </p:nvPicPr>
        <p:blipFill>
          <a:blip r:embed="rId9">
            <a:extLst>
              <a:ext uri="{28A0092B-C50C-407E-A947-70E740481C1C}">
                <a14:useLocalDpi xmlns:a14="http://schemas.microsoft.com/office/drawing/2010/main" val="0"/>
              </a:ext>
            </a:extLst>
          </a:blip>
          <a:srcRect/>
          <a:stretch>
            <a:fillRect/>
          </a:stretch>
        </p:blipFill>
        <p:spPr bwMode="auto">
          <a:xfrm>
            <a:off x="6184509" y="2708920"/>
            <a:ext cx="1998186" cy="1154168"/>
          </a:xfrm>
          <a:prstGeom prst="rect">
            <a:avLst/>
          </a:prstGeom>
          <a:noFill/>
          <a:ln>
            <a:noFill/>
          </a:ln>
        </p:spPr>
      </p:pic>
      <p:sp>
        <p:nvSpPr>
          <p:cNvPr id="11" name="Rectangle 10"/>
          <p:cNvSpPr/>
          <p:nvPr/>
        </p:nvSpPr>
        <p:spPr>
          <a:xfrm>
            <a:off x="6372200" y="5301208"/>
            <a:ext cx="1368152"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6516216" y="4953478"/>
                <a:ext cx="1080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6516216" y="4953478"/>
                <a:ext cx="1080120" cy="369332"/>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525884" y="5496882"/>
                <a:ext cx="1080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525884" y="5496882"/>
                <a:ext cx="1080120" cy="369332"/>
              </a:xfrm>
              <a:prstGeom prst="rect">
                <a:avLst/>
              </a:prstGeom>
              <a:blipFill rotWithShape="0">
                <a:blip r:embed="rId11"/>
                <a:stretch>
                  <a:fillRect/>
                </a:stretch>
              </a:blipFill>
            </p:spPr>
            <p:txBody>
              <a:bodyPr/>
              <a:lstStyle/>
              <a:p>
                <a:r>
                  <a:rPr lang="en-GB">
                    <a:noFill/>
                  </a:rPr>
                  <a:t> </a:t>
                </a:r>
              </a:p>
            </p:txBody>
          </p:sp>
        </mc:Fallback>
      </mc:AlternateContent>
      <p:sp>
        <p:nvSpPr>
          <p:cNvPr id="14" name="Rectangle 13"/>
          <p:cNvSpPr/>
          <p:nvPr/>
        </p:nvSpPr>
        <p:spPr>
          <a:xfrm>
            <a:off x="121574" y="814472"/>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5" name="Rectangle 14"/>
          <p:cNvSpPr/>
          <p:nvPr/>
        </p:nvSpPr>
        <p:spPr>
          <a:xfrm>
            <a:off x="120363" y="1556792"/>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6" name="Rectangle 15"/>
          <p:cNvSpPr/>
          <p:nvPr/>
        </p:nvSpPr>
        <p:spPr>
          <a:xfrm>
            <a:off x="107504" y="2225720"/>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7" name="Rectangle 16"/>
          <p:cNvSpPr/>
          <p:nvPr/>
        </p:nvSpPr>
        <p:spPr>
          <a:xfrm>
            <a:off x="107504" y="3317562"/>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
        <p:nvSpPr>
          <p:cNvPr id="18" name="Rectangle 17"/>
          <p:cNvSpPr/>
          <p:nvPr/>
        </p:nvSpPr>
        <p:spPr>
          <a:xfrm>
            <a:off x="107504" y="3986490"/>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5</a:t>
            </a:r>
            <a:endParaRPr lang="en-GB" dirty="0"/>
          </a:p>
        </p:txBody>
      </p:sp>
      <p:sp>
        <p:nvSpPr>
          <p:cNvPr id="19" name="Rectangle 18"/>
          <p:cNvSpPr/>
          <p:nvPr/>
        </p:nvSpPr>
        <p:spPr>
          <a:xfrm>
            <a:off x="5071076" y="814471"/>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6</a:t>
            </a:r>
            <a:endParaRPr lang="en-GB" dirty="0"/>
          </a:p>
        </p:txBody>
      </p:sp>
      <p:sp>
        <p:nvSpPr>
          <p:cNvPr id="20" name="Rectangle 19"/>
          <p:cNvSpPr/>
          <p:nvPr/>
        </p:nvSpPr>
        <p:spPr>
          <a:xfrm>
            <a:off x="5071076" y="2269782"/>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7</a:t>
            </a:r>
            <a:endParaRPr lang="en-GB" dirty="0"/>
          </a:p>
        </p:txBody>
      </p:sp>
      <p:sp>
        <p:nvSpPr>
          <p:cNvPr id="21" name="Rectangle 20"/>
          <p:cNvSpPr/>
          <p:nvPr/>
        </p:nvSpPr>
        <p:spPr>
          <a:xfrm>
            <a:off x="5071076" y="4437112"/>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8</a:t>
            </a:r>
            <a:endParaRPr lang="en-GB" dirty="0"/>
          </a:p>
        </p:txBody>
      </p:sp>
      <p:sp>
        <p:nvSpPr>
          <p:cNvPr id="22" name="Rectangle 21"/>
          <p:cNvSpPr/>
          <p:nvPr/>
        </p:nvSpPr>
        <p:spPr>
          <a:xfrm>
            <a:off x="2717083" y="1038761"/>
            <a:ext cx="1158726" cy="3536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3" name="Rectangle 22"/>
          <p:cNvSpPr/>
          <p:nvPr/>
        </p:nvSpPr>
        <p:spPr>
          <a:xfrm>
            <a:off x="2717083" y="1731356"/>
            <a:ext cx="1158726" cy="294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4" name="Rectangle 23"/>
          <p:cNvSpPr/>
          <p:nvPr/>
        </p:nvSpPr>
        <p:spPr>
          <a:xfrm>
            <a:off x="3234055" y="3561622"/>
            <a:ext cx="1158726" cy="294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5" name="Rectangle 24"/>
          <p:cNvSpPr/>
          <p:nvPr/>
        </p:nvSpPr>
        <p:spPr>
          <a:xfrm>
            <a:off x="3390048" y="6249343"/>
            <a:ext cx="1158726" cy="294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6" name="Rectangle 25"/>
          <p:cNvSpPr/>
          <p:nvPr/>
        </p:nvSpPr>
        <p:spPr>
          <a:xfrm>
            <a:off x="5605146" y="1294442"/>
            <a:ext cx="3431350" cy="7284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7" name="Rectangle 26"/>
          <p:cNvSpPr/>
          <p:nvPr/>
        </p:nvSpPr>
        <p:spPr>
          <a:xfrm>
            <a:off x="7502235" y="3951531"/>
            <a:ext cx="1517895" cy="3191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8" name="Rectangle 27"/>
          <p:cNvSpPr/>
          <p:nvPr/>
        </p:nvSpPr>
        <p:spPr>
          <a:xfrm>
            <a:off x="7528116" y="4690279"/>
            <a:ext cx="1517895" cy="3191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9" name="TextBox 28"/>
          <p:cNvSpPr txBox="1"/>
          <p:nvPr/>
        </p:nvSpPr>
        <p:spPr>
          <a:xfrm>
            <a:off x="4634345" y="10391"/>
            <a:ext cx="4464497" cy="523220"/>
          </a:xfrm>
          <a:prstGeom prst="rect">
            <a:avLst/>
          </a:prstGeom>
          <a:noFill/>
        </p:spPr>
        <p:txBody>
          <a:bodyPr wrap="square" rtlCol="0">
            <a:spAutoFit/>
          </a:bodyPr>
          <a:lstStyle/>
          <a:p>
            <a:r>
              <a:rPr lang="en-GB" sz="1400" dirty="0" smtClean="0">
                <a:solidFill>
                  <a:schemeClr val="bg1"/>
                </a:solidFill>
              </a:rPr>
              <a:t>(</a:t>
            </a:r>
            <a:r>
              <a:rPr lang="en-GB" sz="1400" b="1" dirty="0" smtClean="0">
                <a:solidFill>
                  <a:schemeClr val="bg1"/>
                </a:solidFill>
              </a:rPr>
              <a:t>Teacher Note</a:t>
            </a:r>
            <a:r>
              <a:rPr lang="en-GB" sz="1400" dirty="0" smtClean="0">
                <a:solidFill>
                  <a:schemeClr val="bg1"/>
                </a:solidFill>
              </a:rPr>
              <a:t>: For printout see “Year 7 – </a:t>
            </a:r>
            <a:r>
              <a:rPr lang="en-GB" sz="1400" dirty="0">
                <a:solidFill>
                  <a:schemeClr val="bg1"/>
                </a:solidFill>
              </a:rPr>
              <a:t>Equations </a:t>
            </a:r>
            <a:r>
              <a:rPr lang="en-GB" sz="1400" dirty="0" smtClean="0">
                <a:solidFill>
                  <a:schemeClr val="bg1"/>
                </a:solidFill>
              </a:rPr>
              <a:t>Ex3” </a:t>
            </a:r>
            <a:r>
              <a:rPr lang="en-GB" sz="1400" dirty="0">
                <a:solidFill>
                  <a:schemeClr val="bg1"/>
                </a:solidFill>
              </a:rPr>
              <a:t>- </a:t>
            </a:r>
            <a:r>
              <a:rPr lang="en-GB" sz="1400" dirty="0">
                <a:solidFill>
                  <a:schemeClr val="bg1"/>
                </a:solidFill>
                <a:hlinkClick r:id="rId12"/>
              </a:rPr>
              <a:t>http://</a:t>
            </a:r>
            <a:r>
              <a:rPr lang="en-GB" sz="1400" dirty="0" smtClean="0">
                <a:solidFill>
                  <a:schemeClr val="bg1"/>
                </a:solidFill>
                <a:hlinkClick r:id="rId12"/>
              </a:rPr>
              <a:t>www.drfrostmaths.com/resource.php?id=11640</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3330949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2" grpId="0" animBg="1"/>
      <p:bldP spid="23" grpId="0" animBg="1"/>
      <p:bldP spid="24" grpId="0" animBg="1"/>
      <p:bldP spid="25"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2</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611560" y="692696"/>
                <a:ext cx="3600400" cy="4801314"/>
              </a:xfrm>
              <a:prstGeom prst="rect">
                <a:avLst/>
              </a:prstGeom>
              <a:noFill/>
            </p:spPr>
            <p:txBody>
              <a:bodyPr wrap="square" rtlCol="0">
                <a:spAutoFit/>
              </a:bodyPr>
              <a:lstStyle/>
              <a:p>
                <a:r>
                  <a:rPr lang="en-GB" dirty="0" smtClean="0"/>
                  <a:t>In 5 years time I will be 5 times as old as I was 11 years ago. Form a suitable equation, and hence determine my age.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𝟓</m:t>
                      </m:r>
                      <m:d>
                        <m:dPr>
                          <m:ctrlPr>
                            <a:rPr lang="en-GB" b="1" i="1" smtClean="0">
                              <a:latin typeface="Cambria Math" panose="02040503050406030204" pitchFamily="18" charset="0"/>
                            </a:rPr>
                          </m:ctrlPr>
                        </m:dPr>
                        <m:e>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𝟏𝟏</m:t>
                          </m:r>
                        </m:e>
                      </m:d>
                    </m:oMath>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𝟏𝟓</m:t>
                      </m:r>
                    </m:oMath>
                  </m:oMathPara>
                </a14:m>
                <a:endParaRPr lang="en-GB" b="1" dirty="0" smtClean="0"/>
              </a:p>
              <a:p>
                <a:endParaRPr lang="en-GB" dirty="0" smtClean="0"/>
              </a:p>
              <a:p>
                <a:r>
                  <a:rPr lang="en-GB" dirty="0" smtClean="0"/>
                  <a:t>In 6 years time I will be twice as old as I was 8 years ago. Determine my age.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𝟖</m:t>
                          </m:r>
                        </m:e>
                      </m:d>
                    </m:oMath>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𝟐𝟐</m:t>
                      </m:r>
                    </m:oMath>
                  </m:oMathPara>
                </a14:m>
                <a:endParaRPr lang="en-GB" b="1" dirty="0" smtClean="0"/>
              </a:p>
              <a:p>
                <a:endParaRPr lang="en-GB" dirty="0"/>
              </a:p>
              <a:p>
                <a:r>
                  <a:rPr lang="en-GB" dirty="0" smtClean="0"/>
                  <a:t>I have three times as many cats as Alice but Bob has 7 less cats than me. In total we have 56 cats. How many cats do I have?             </a:t>
                </a:r>
                <a:r>
                  <a:rPr lang="en-GB" b="1" dirty="0" smtClean="0"/>
                  <a:t>27</a:t>
                </a:r>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692696"/>
                <a:ext cx="3600400" cy="4801314"/>
              </a:xfrm>
              <a:prstGeom prst="rect">
                <a:avLst/>
              </a:prstGeom>
              <a:blipFill rotWithShape="0">
                <a:blip r:embed="rId3"/>
                <a:stretch>
                  <a:fillRect l="-1354" t="-762" b="-11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64332" y="692696"/>
                <a:ext cx="4028148" cy="6279604"/>
              </a:xfrm>
              <a:prstGeom prst="rect">
                <a:avLst/>
              </a:prstGeom>
              <a:noFill/>
            </p:spPr>
            <p:txBody>
              <a:bodyPr wrap="square" rtlCol="0">
                <a:spAutoFit/>
              </a:bodyPr>
              <a:lstStyle/>
              <a:p>
                <a:pPr lvl="0"/>
                <a:r>
                  <a:rPr lang="en-GB" dirty="0" smtClean="0"/>
                  <a:t>[TMC Final 2012 Q1] A Triple Jump consists of a hop, step and jump. The length of Keith’s step was three-quarters of the length of his hop and the length of his jump was half the length of his step. If the total length of Keith’s triple jump was 17m, what was the length of his hop, in metres?</a:t>
                </a:r>
                <a:r>
                  <a:rPr lang="en-GB" dirty="0"/>
                  <a:t/>
                </a:r>
                <a:br>
                  <a:rPr lang="en-GB" dirty="0"/>
                </a:br>
                <a:r>
                  <a:rPr lang="en-GB" b="1" dirty="0"/>
                  <a:t>Solution: 8 metres</a:t>
                </a:r>
              </a:p>
              <a:p>
                <a:endParaRPr lang="en-GB" dirty="0" smtClean="0"/>
              </a:p>
              <a:p>
                <a:pPr lvl="0"/>
                <a:r>
                  <a:rPr lang="en-GB" dirty="0"/>
                  <a:t>[JMO 2003 A6] Given a “starting” number, you double it and add 1, then divide the answer by 1 less than the starting number to get the “final” number. If you start with 2, your final number is 5. If you start with 4, your final number is 3. What starting number gives the final number 4</a:t>
                </a:r>
                <a:r>
                  <a:rPr lang="en-GB" dirty="0" smtClean="0"/>
                  <a:t>?</a:t>
                </a:r>
                <a:r>
                  <a:rPr lang="en-GB" dirty="0"/>
                  <a:t/>
                </a:r>
                <a:br>
                  <a:rPr lang="en-GB" dirty="0"/>
                </a:br>
                <a:r>
                  <a:rPr lang="en-GB" b="1" dirty="0"/>
                  <a:t>Solution: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dirty="0" smtClean="0"/>
              </a:p>
              <a:p>
                <a:pPr lvl="0"/>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𝟒</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𝟐</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864332" y="692696"/>
                <a:ext cx="4028148" cy="6279604"/>
              </a:xfrm>
              <a:prstGeom prst="rect">
                <a:avLst/>
              </a:prstGeom>
              <a:blipFill rotWithShape="0">
                <a:blip r:embed="rId4"/>
                <a:stretch>
                  <a:fillRect l="-1362" t="-583" r="-2118"/>
                </a:stretch>
              </a:blipFill>
            </p:spPr>
            <p:txBody>
              <a:bodyPr/>
              <a:lstStyle/>
              <a:p>
                <a:r>
                  <a:rPr lang="en-GB">
                    <a:noFill/>
                  </a:rPr>
                  <a:t> </a:t>
                </a:r>
              </a:p>
            </p:txBody>
          </p:sp>
        </mc:Fallback>
      </mc:AlternateContent>
      <p:sp>
        <p:nvSpPr>
          <p:cNvPr id="8" name="Rectangle 7"/>
          <p:cNvSpPr/>
          <p:nvPr/>
        </p:nvSpPr>
        <p:spPr>
          <a:xfrm>
            <a:off x="251520" y="764704"/>
            <a:ext cx="360040" cy="245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9</a:t>
            </a:r>
            <a:endParaRPr lang="en-GB" dirty="0"/>
          </a:p>
        </p:txBody>
      </p:sp>
      <p:sp>
        <p:nvSpPr>
          <p:cNvPr id="9" name="Rectangle 8"/>
          <p:cNvSpPr/>
          <p:nvPr/>
        </p:nvSpPr>
        <p:spPr>
          <a:xfrm>
            <a:off x="176645" y="2712027"/>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10</a:t>
            </a:r>
            <a:endParaRPr lang="en-GB" dirty="0"/>
          </a:p>
        </p:txBody>
      </p:sp>
      <p:sp>
        <p:nvSpPr>
          <p:cNvPr id="10" name="Rectangle 9"/>
          <p:cNvSpPr/>
          <p:nvPr/>
        </p:nvSpPr>
        <p:spPr>
          <a:xfrm>
            <a:off x="176644" y="4376595"/>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11</a:t>
            </a:r>
            <a:endParaRPr lang="en-GB" dirty="0"/>
          </a:p>
        </p:txBody>
      </p:sp>
      <p:sp>
        <p:nvSpPr>
          <p:cNvPr id="11" name="Rectangle 10"/>
          <p:cNvSpPr/>
          <p:nvPr/>
        </p:nvSpPr>
        <p:spPr>
          <a:xfrm>
            <a:off x="4429417" y="764704"/>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12</a:t>
            </a:r>
            <a:endParaRPr lang="en-GB" dirty="0"/>
          </a:p>
        </p:txBody>
      </p:sp>
      <p:sp>
        <p:nvSpPr>
          <p:cNvPr id="12" name="Rectangle 11"/>
          <p:cNvSpPr/>
          <p:nvPr/>
        </p:nvSpPr>
        <p:spPr>
          <a:xfrm>
            <a:off x="4417569" y="3538920"/>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13</a:t>
            </a:r>
            <a:endParaRPr lang="en-GB" dirty="0"/>
          </a:p>
        </p:txBody>
      </p:sp>
      <p:sp>
        <p:nvSpPr>
          <p:cNvPr id="13" name="Rectangle 12"/>
          <p:cNvSpPr/>
          <p:nvPr/>
        </p:nvSpPr>
        <p:spPr>
          <a:xfrm>
            <a:off x="1376698" y="1832779"/>
            <a:ext cx="2187190" cy="5881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4" name="Rectangle 13"/>
          <p:cNvSpPr/>
          <p:nvPr/>
        </p:nvSpPr>
        <p:spPr>
          <a:xfrm>
            <a:off x="1376698" y="3482266"/>
            <a:ext cx="2187190" cy="5881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5" name="Rectangle 14"/>
          <p:cNvSpPr/>
          <p:nvPr/>
        </p:nvSpPr>
        <p:spPr>
          <a:xfrm>
            <a:off x="2909454" y="5131754"/>
            <a:ext cx="969415" cy="416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6" name="Rectangle 15"/>
          <p:cNvSpPr/>
          <p:nvPr/>
        </p:nvSpPr>
        <p:spPr>
          <a:xfrm>
            <a:off x="4916286" y="2933993"/>
            <a:ext cx="2004059" cy="3703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7" name="Rectangle 16"/>
          <p:cNvSpPr/>
          <p:nvPr/>
        </p:nvSpPr>
        <p:spPr>
          <a:xfrm>
            <a:off x="4916286" y="5661248"/>
            <a:ext cx="3053541" cy="1196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2432250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2</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755576" y="908720"/>
                <a:ext cx="4176464" cy="5863656"/>
              </a:xfrm>
              <a:prstGeom prst="rect">
                <a:avLst/>
              </a:prstGeom>
            </p:spPr>
            <p:txBody>
              <a:bodyPr wrap="square">
                <a:spAutoFit/>
              </a:bodyPr>
              <a:lstStyle/>
              <a:p>
                <a:r>
                  <a:rPr lang="en-GB" sz="1600" dirty="0" smtClean="0">
                    <a:latin typeface="Calibri" panose="020F0502020204030204" pitchFamily="34" charset="0"/>
                    <a:ea typeface="Calibri" panose="020F0502020204030204" pitchFamily="34" charset="0"/>
                    <a:cs typeface="Times New Roman" panose="02020603050405020304" pitchFamily="18" charset="0"/>
                  </a:rPr>
                  <a:t>[JMO 2012 A3] In triangle </a:t>
                </a:r>
                <a14:m>
                  <m:oMath xmlns:m="http://schemas.openxmlformats.org/officeDocument/2006/math">
                    <m:r>
                      <a:rPr lang="en-GB" sz="16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𝐶𝐴𝐵</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=84°</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is a point on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such that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𝐶𝐷𝐵</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𝐴𝐶𝐷</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𝐷𝐶</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𝐷𝐵</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What is the size of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𝐵𝐶𝐷</m:t>
                    </m:r>
                  </m:oMath>
                </a14:m>
                <a:r>
                  <a:rPr lang="en-GB" sz="1600" dirty="0" smtClean="0">
                    <a:effectLst/>
                    <a:latin typeface="Calibri" panose="020F0502020204030204" pitchFamily="34" charset="0"/>
                    <a:ea typeface="Times New Roman" panose="02020603050405020304" pitchFamily="18" charset="0"/>
                    <a:cs typeface="Times New Roman" panose="02020603050405020304" pitchFamily="18" charset="0"/>
                  </a:rPr>
                  <a:t>?</a:t>
                </a:r>
              </a:p>
              <a:p>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Solution: Let </a:t>
                </a:r>
                <a14:m>
                  <m:oMath xmlns:m="http://schemas.openxmlformats.org/officeDocument/2006/math">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𝑨𝑪𝑫</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GB" sz="1600" b="1" dirty="0" smtClean="0"/>
                  <a:t>, then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𝑪𝑫𝑩</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𝒙</m:t>
                    </m:r>
                  </m:oMath>
                </a14:m>
                <a:r>
                  <a:rPr lang="en-GB" sz="1600" b="1" dirty="0" smtClean="0"/>
                  <a:t> and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𝑨𝑫𝑪</m:t>
                    </m:r>
                    <m:r>
                      <a:rPr lang="en-GB" sz="1600" b="1" i="1" smtClean="0">
                        <a:latin typeface="Cambria Math" panose="02040503050406030204" pitchFamily="18" charset="0"/>
                      </a:rPr>
                      <m:t>=</m:t>
                    </m:r>
                    <m:r>
                      <a:rPr lang="en-GB" sz="1600" b="1" i="1" smtClean="0">
                        <a:latin typeface="Cambria Math" panose="02040503050406030204" pitchFamily="18" charset="0"/>
                      </a:rPr>
                      <m:t>𝟏𝟖𝟎</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𝒙</m:t>
                    </m:r>
                  </m:oMath>
                </a14:m>
                <a:r>
                  <a:rPr lang="en-GB" sz="1600" b="1" dirty="0" smtClean="0"/>
                  <a:t>. Angles in </a:t>
                </a:r>
                <a14:m>
                  <m:oMath xmlns:m="http://schemas.openxmlformats.org/officeDocument/2006/math">
                    <m:r>
                      <a:rPr lang="en-GB" sz="1600" b="1" i="0" smtClean="0">
                        <a:latin typeface="Cambria Math" panose="02040503050406030204" pitchFamily="18" charset="0"/>
                      </a:rPr>
                      <m:t>𝚫</m:t>
                    </m:r>
                    <m:r>
                      <a:rPr lang="en-GB" sz="1600" b="1" i="1" smtClean="0">
                        <a:latin typeface="Cambria Math" panose="02040503050406030204" pitchFamily="18" charset="0"/>
                      </a:rPr>
                      <m:t>𝑨𝑪𝑫</m:t>
                    </m:r>
                  </m:oMath>
                </a14:m>
                <a:r>
                  <a:rPr lang="en-GB" sz="1600" b="1" dirty="0" smtClean="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𝟖𝟒</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𝟏𝟖𝟎</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𝒙</m:t>
                          </m:r>
                        </m:e>
                      </m:d>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𝟏𝟖𝟎</m:t>
                      </m:r>
                    </m:oMath>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𝟒𝟐</m:t>
                      </m:r>
                      <m:r>
                        <a:rPr lang="en-GB" sz="1600" b="1" i="1" smtClean="0">
                          <a:latin typeface="Cambria Math" panose="02040503050406030204" pitchFamily="18" charset="0"/>
                        </a:rPr>
                        <m:t>°</m:t>
                      </m:r>
                    </m:oMath>
                  </m:oMathPara>
                </a14:m>
                <a:endParaRPr lang="en-GB" sz="1600" b="1" dirty="0" smtClean="0"/>
              </a:p>
              <a:p>
                <a:r>
                  <a:rPr lang="en-GB" sz="1600" b="1" dirty="0" smtClean="0"/>
                  <a:t>Then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𝑫𝑪𝑩</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𝟏𝟖𝟎</m:t>
                        </m:r>
                        <m:r>
                          <a:rPr lang="en-GB" sz="1600" b="1" i="1" smtClean="0">
                            <a:latin typeface="Cambria Math" panose="02040503050406030204" pitchFamily="18" charset="0"/>
                          </a:rPr>
                          <m:t>−</m:t>
                        </m:r>
                        <m:r>
                          <a:rPr lang="en-GB" sz="1600" b="1" i="1" smtClean="0">
                            <a:latin typeface="Cambria Math" panose="02040503050406030204" pitchFamily="18" charset="0"/>
                          </a:rPr>
                          <m:t>𝟏𝟐𝟔</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𝟐𝟕</m:t>
                    </m:r>
                    <m:r>
                      <a:rPr lang="en-GB" sz="1600" b="1" i="1" smtClean="0">
                        <a:latin typeface="Cambria Math" panose="02040503050406030204" pitchFamily="18" charset="0"/>
                      </a:rPr>
                      <m:t>°</m:t>
                    </m:r>
                  </m:oMath>
                </a14:m>
                <a:endParaRPr lang="en-GB" sz="1600" b="1" dirty="0" smtClean="0"/>
              </a:p>
              <a:p>
                <a:endParaRPr lang="en-GB" sz="1600" dirty="0"/>
              </a:p>
              <a:p>
                <a:r>
                  <a:rPr lang="en-GB" sz="1600" dirty="0"/>
                  <a:t>[JMO 2005 A8] A large container holds 14 litres of a solution which is 25% antifreeze, the remainder being water. How many litres of antifreeze must be added to the container to make a solution which is 30% antifreeze</a:t>
                </a:r>
                <a:r>
                  <a:rPr lang="en-GB" sz="1600" dirty="0" smtClean="0"/>
                  <a:t>?</a:t>
                </a:r>
              </a:p>
              <a:p>
                <a:pPr/>
                <a:r>
                  <a:rPr lang="en-GB" sz="1600" b="1" dirty="0" smtClean="0"/>
                  <a:t>Let </a:t>
                </a:r>
                <a14:m>
                  <m:oMath xmlns:m="http://schemas.openxmlformats.org/officeDocument/2006/math">
                    <m:r>
                      <a:rPr lang="en-GB" sz="1600" b="1" i="1" smtClean="0">
                        <a:latin typeface="Cambria Math" panose="02040503050406030204" pitchFamily="18" charset="0"/>
                      </a:rPr>
                      <m:t>𝒙</m:t>
                    </m:r>
                  </m:oMath>
                </a14:m>
                <a:r>
                  <a:rPr lang="en-GB" sz="1600" b="1" dirty="0" smtClean="0"/>
                  <a:t> be the amount of antifreeze added in litres. 25% of 14 is 3.5. Thus:</a:t>
                </a:r>
                <a:r>
                  <a:rPr lang="en-GB" sz="1600" dirty="0" smtClean="0"/>
                  <a:t/>
                </a:r>
                <a:br>
                  <a:rPr lang="en-GB" sz="1600" dirty="0" smtClean="0"/>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𝟏𝟒</m:t>
                          </m:r>
                          <m:r>
                            <a:rPr lang="en-GB" sz="1600" b="1" i="1" smtClean="0">
                              <a:latin typeface="Cambria Math" panose="02040503050406030204" pitchFamily="18" charset="0"/>
                            </a:rPr>
                            <m:t>+</m:t>
                          </m:r>
                          <m:r>
                            <a:rPr lang="en-GB" sz="1600" b="1" i="1" smtClean="0">
                              <a:latin typeface="Cambria Math" panose="02040503050406030204" pitchFamily="18" charset="0"/>
                            </a:rPr>
                            <m:t>𝒙</m:t>
                          </m:r>
                        </m:e>
                      </m:d>
                    </m:oMath>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p:txBody>
          </p:sp>
        </mc:Choice>
        <mc:Fallback xmlns="">
          <p:sp>
            <p:nvSpPr>
              <p:cNvPr id="5" name="Rectangle 4"/>
              <p:cNvSpPr>
                <a:spLocks noRot="1" noChangeAspect="1" noMove="1" noResize="1" noEditPoints="1" noAdjustHandles="1" noChangeArrowheads="1" noChangeShapeType="1" noTextEdit="1"/>
              </p:cNvSpPr>
              <p:nvPr/>
            </p:nvSpPr>
            <p:spPr>
              <a:xfrm>
                <a:off x="755576" y="908720"/>
                <a:ext cx="4176464" cy="5863656"/>
              </a:xfrm>
              <a:prstGeom prst="rect">
                <a:avLst/>
              </a:prstGeom>
              <a:blipFill rotWithShape="0">
                <a:blip r:embed="rId2"/>
                <a:stretch>
                  <a:fillRect l="-876" t="-312"/>
                </a:stretch>
              </a:blipFill>
            </p:spPr>
            <p:txBody>
              <a:bodyPr/>
              <a:lstStyle/>
              <a:p>
                <a:r>
                  <a:rPr lang="en-GB">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583668" y="1772816"/>
            <a:ext cx="2196244" cy="1080120"/>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5508103" y="853666"/>
                <a:ext cx="3528393" cy="4893647"/>
              </a:xfrm>
              <a:prstGeom prst="rect">
                <a:avLst/>
              </a:prstGeom>
            </p:spPr>
            <p:txBody>
              <a:bodyPr wrap="square">
                <a:spAutoFit/>
              </a:bodyPr>
              <a:lstStyle/>
              <a:p>
                <a:r>
                  <a:rPr lang="en-GB" sz="1600" dirty="0" smtClean="0">
                    <a:latin typeface="Calibri" panose="020F0502020204030204" pitchFamily="34" charset="0"/>
                    <a:ea typeface="Calibri" panose="020F0502020204030204" pitchFamily="34" charset="0"/>
                    <a:cs typeface="Times New Roman" panose="02020603050405020304" pitchFamily="18" charset="0"/>
                  </a:rPr>
                  <a:t>[JMC 2012 Q24] After playing 500 games, my success rate in Spider Solitaire is 49%. Assuming I win every game from now on, how many extra games do I need to play in order that my success rate increases to 50%?</a:t>
                </a:r>
                <a:br>
                  <a:rPr lang="en-GB" sz="1600" dirty="0" smtClean="0">
                    <a:latin typeface="Calibri" panose="020F0502020204030204" pitchFamily="34" charset="0"/>
                    <a:ea typeface="Calibri" panose="020F0502020204030204" pitchFamily="34" charset="0"/>
                    <a:cs typeface="Times New Roman" panose="02020603050405020304" pitchFamily="18" charset="0"/>
                  </a:rPr>
                </a:br>
                <a:r>
                  <a:rPr lang="en-GB" sz="1600" dirty="0" smtClean="0">
                    <a:latin typeface="Calibri" panose="020F0502020204030204" pitchFamily="34" charset="0"/>
                    <a:ea typeface="Calibri" panose="020F0502020204030204" pitchFamily="34" charset="0"/>
                    <a:cs typeface="Times New Roman" panose="02020603050405020304" pitchFamily="18" charset="0"/>
                  </a:rPr>
                  <a:t>A   1        B   2      C   </a:t>
                </a:r>
                <a:r>
                  <a:rPr lang="en-GB" sz="1600" dirty="0">
                    <a:latin typeface="Calibri" panose="020F0502020204030204" pitchFamily="34" charset="0"/>
                    <a:ea typeface="Calibri" panose="020F0502020204030204" pitchFamily="34" charset="0"/>
                    <a:cs typeface="Times New Roman" panose="02020603050405020304" pitchFamily="18" charset="0"/>
                  </a:rPr>
                  <a:t>5	</a:t>
                </a:r>
                <a:r>
                  <a:rPr lang="en-GB" sz="1600" dirty="0" smtClean="0">
                    <a:latin typeface="Calibri" panose="020F0502020204030204" pitchFamily="34" charset="0"/>
                    <a:ea typeface="Calibri" panose="020F0502020204030204" pitchFamily="34" charset="0"/>
                    <a:cs typeface="Times New Roman" panose="02020603050405020304" pitchFamily="18" charset="0"/>
                  </a:rPr>
                  <a:t>   D   </a:t>
                </a:r>
                <a:r>
                  <a:rPr lang="en-GB" sz="1600" dirty="0">
                    <a:latin typeface="Calibri" panose="020F0502020204030204" pitchFamily="34" charset="0"/>
                    <a:ea typeface="Calibri" panose="020F0502020204030204" pitchFamily="34" charset="0"/>
                    <a:cs typeface="Times New Roman" panose="02020603050405020304" pitchFamily="18" charset="0"/>
                  </a:rPr>
                  <a:t>10	E   </a:t>
                </a:r>
                <a:r>
                  <a:rPr lang="en-GB" sz="1600" dirty="0" smtClean="0">
                    <a:latin typeface="Calibri" panose="020F0502020204030204" pitchFamily="34" charset="0"/>
                    <a:ea typeface="Calibri" panose="020F0502020204030204" pitchFamily="34" charset="0"/>
                    <a:cs typeface="Times New Roman" panose="02020603050405020304" pitchFamily="18" charset="0"/>
                  </a:rPr>
                  <a:t>50</a:t>
                </a:r>
                <a:endParaRPr lang="en-GB" sz="1600" dirty="0">
                  <a:latin typeface="Calibri" panose="020F0502020204030204" pitchFamily="34" charset="0"/>
                  <a:cs typeface="Times New Roman" panose="02020603050405020304" pitchFamily="18" charset="0"/>
                </a:endParaRPr>
              </a:p>
              <a:p>
                <a:r>
                  <a:rPr lang="en-GB" sz="1600" b="1" dirty="0" smtClean="0">
                    <a:latin typeface="Calibri" panose="020F0502020204030204" pitchFamily="34" charset="0"/>
                    <a:cs typeface="Times New Roman" panose="02020603050405020304" pitchFamily="18" charset="0"/>
                  </a:rPr>
                  <a:t>Let </a:t>
                </a:r>
                <a14:m>
                  <m:oMath xmlns:m="http://schemas.openxmlformats.org/officeDocument/2006/math">
                    <m:r>
                      <a:rPr lang="en-GB" sz="1600" b="1" i="1" smtClean="0">
                        <a:latin typeface="Cambria Math" panose="02040503050406030204" pitchFamily="18" charset="0"/>
                        <a:cs typeface="Times New Roman" panose="02020603050405020304" pitchFamily="18" charset="0"/>
                      </a:rPr>
                      <m:t>𝒙</m:t>
                    </m:r>
                  </m:oMath>
                </a14:m>
                <a:r>
                  <a:rPr lang="en-GB" sz="1600" b="1" dirty="0" smtClean="0"/>
                  <a:t> be the number of extra games  played. Then, giving 245 games were won before:</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𝟐𝟒𝟓</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𝟓</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𝟓𝟎𝟎</m:t>
                          </m:r>
                          <m:r>
                            <a:rPr lang="en-GB" sz="1600" b="1" i="1" smtClean="0">
                              <a:latin typeface="Cambria Math" panose="02040503050406030204" pitchFamily="18" charset="0"/>
                            </a:rPr>
                            <m:t>+</m:t>
                          </m:r>
                          <m:r>
                            <a:rPr lang="en-GB" sz="1600" b="1" i="1" smtClean="0">
                              <a:latin typeface="Cambria Math" panose="02040503050406030204" pitchFamily="18" charset="0"/>
                            </a:rPr>
                            <m:t>𝒙</m:t>
                          </m:r>
                        </m:e>
                      </m:d>
                    </m:oMath>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𝟏𝟎</m:t>
                      </m:r>
                    </m:oMath>
                  </m:oMathPara>
                </a14:m>
                <a:endParaRPr lang="en-GB" sz="1600" b="1" dirty="0" smtClean="0"/>
              </a:p>
              <a:p>
                <a:r>
                  <a:rPr lang="en-GB" sz="1200" b="1" dirty="0" smtClean="0"/>
                  <a:t>(Note: it’s easier to just exploit the fact it’s multiple choice and try the options!)</a:t>
                </a:r>
              </a:p>
              <a:p>
                <a:endParaRPr lang="en-GB" sz="1600" dirty="0"/>
              </a:p>
              <a:p>
                <a:r>
                  <a:rPr lang="en-GB" sz="1600" dirty="0"/>
                  <a:t>[JMO 2008 A9] In the diagram, </a:t>
                </a:r>
                <a14:m>
                  <m:oMath xmlns:m="http://schemas.openxmlformats.org/officeDocument/2006/math">
                    <m:r>
                      <a:rPr lang="en-GB" sz="1600" i="1">
                        <a:latin typeface="Cambria Math" panose="02040503050406030204" pitchFamily="18" charset="0"/>
                      </a:rPr>
                      <m:t>𝐶𝐷</m:t>
                    </m:r>
                  </m:oMath>
                </a14:m>
                <a:r>
                  <a:rPr lang="en-GB" sz="1600" dirty="0"/>
                  <a:t> is the bisector of angle </a:t>
                </a:r>
                <a14:m>
                  <m:oMath xmlns:m="http://schemas.openxmlformats.org/officeDocument/2006/math">
                    <m:r>
                      <a:rPr lang="en-GB" sz="1600" i="1">
                        <a:latin typeface="Cambria Math" panose="02040503050406030204" pitchFamily="18" charset="0"/>
                      </a:rPr>
                      <m:t>𝐴𝐶𝐵</m:t>
                    </m:r>
                  </m:oMath>
                </a14:m>
                <a:r>
                  <a:rPr lang="en-GB" sz="1600" dirty="0"/>
                  <a:t>.</a:t>
                </a:r>
                <a:br>
                  <a:rPr lang="en-GB" sz="1600" dirty="0"/>
                </a:br>
                <a:r>
                  <a:rPr lang="en-GB" sz="1600" dirty="0"/>
                  <a:t>Also </a:t>
                </a:r>
                <a14:m>
                  <m:oMath xmlns:m="http://schemas.openxmlformats.org/officeDocument/2006/math">
                    <m:r>
                      <a:rPr lang="en-GB" sz="1600" i="1">
                        <a:latin typeface="Cambria Math" panose="02040503050406030204" pitchFamily="18" charset="0"/>
                      </a:rPr>
                      <m:t>𝐵𝐶</m:t>
                    </m:r>
                    <m:r>
                      <a:rPr lang="en-GB" sz="1600" i="1">
                        <a:latin typeface="Cambria Math" panose="02040503050406030204" pitchFamily="18" charset="0"/>
                      </a:rPr>
                      <m:t>=</m:t>
                    </m:r>
                    <m:r>
                      <a:rPr lang="en-GB" sz="1600" i="1">
                        <a:latin typeface="Cambria Math" panose="02040503050406030204" pitchFamily="18" charset="0"/>
                      </a:rPr>
                      <m:t>𝐶𝐷</m:t>
                    </m:r>
                  </m:oMath>
                </a14:m>
                <a:r>
                  <a:rPr lang="en-GB" sz="1600" dirty="0"/>
                  <a:t> and </a:t>
                </a:r>
                <a14:m>
                  <m:oMath xmlns:m="http://schemas.openxmlformats.org/officeDocument/2006/math">
                    <m:r>
                      <a:rPr lang="en-GB" sz="1600" i="1">
                        <a:latin typeface="Cambria Math" panose="02040503050406030204" pitchFamily="18" charset="0"/>
                      </a:rPr>
                      <m:t>𝐴𝐵</m:t>
                    </m:r>
                    <m:r>
                      <a:rPr lang="en-GB" sz="1600" i="1">
                        <a:latin typeface="Cambria Math" panose="02040503050406030204" pitchFamily="18" charset="0"/>
                      </a:rPr>
                      <m:t>=</m:t>
                    </m:r>
                    <m:r>
                      <a:rPr lang="en-GB" sz="1600" i="1">
                        <a:latin typeface="Cambria Math" panose="02040503050406030204" pitchFamily="18" charset="0"/>
                      </a:rPr>
                      <m:t>𝐴𝐶</m:t>
                    </m:r>
                  </m:oMath>
                </a14:m>
                <a:r>
                  <a:rPr lang="en-GB" sz="1600" dirty="0"/>
                  <a:t>. What is the size of angle </a:t>
                </a:r>
                <a14:m>
                  <m:oMath xmlns:m="http://schemas.openxmlformats.org/officeDocument/2006/math">
                    <m:r>
                      <a:rPr lang="en-GB" sz="1600" i="1">
                        <a:latin typeface="Cambria Math" panose="02040503050406030204" pitchFamily="18" charset="0"/>
                      </a:rPr>
                      <m:t>𝐶𝐷𝐴</m:t>
                    </m:r>
                  </m:oMath>
                </a14:m>
                <a:r>
                  <a:rPr lang="en-GB" sz="1600" dirty="0"/>
                  <a:t>?</a:t>
                </a:r>
              </a:p>
              <a:p>
                <a:endParaRPr lang="en-GB" sz="1600" dirty="0"/>
              </a:p>
            </p:txBody>
          </p:sp>
        </mc:Choice>
        <mc:Fallback xmlns="">
          <p:sp>
            <p:nvSpPr>
              <p:cNvPr id="7" name="Rectangle 6"/>
              <p:cNvSpPr>
                <a:spLocks noRot="1" noChangeAspect="1" noMove="1" noResize="1" noEditPoints="1" noAdjustHandles="1" noChangeArrowheads="1" noChangeShapeType="1" noTextEdit="1"/>
              </p:cNvSpPr>
              <p:nvPr/>
            </p:nvSpPr>
            <p:spPr>
              <a:xfrm>
                <a:off x="5508103" y="853666"/>
                <a:ext cx="3528393" cy="4893647"/>
              </a:xfrm>
              <a:prstGeom prst="rect">
                <a:avLst/>
              </a:prstGeom>
              <a:blipFill rotWithShape="0">
                <a:blip r:embed="rId4"/>
                <a:stretch>
                  <a:fillRect l="-1038" t="-374" r="-2076"/>
                </a:stretch>
              </a:blipFill>
            </p:spPr>
            <p:txBody>
              <a:bodyPr/>
              <a:lstStyle/>
              <a:p>
                <a:r>
                  <a:rPr lang="en-GB">
                    <a:noFill/>
                  </a:rPr>
                  <a:t> </a:t>
                </a:r>
              </a:p>
            </p:txBody>
          </p:sp>
        </mc:Fallback>
      </mc:AlternateContent>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5434969" y="5512838"/>
            <a:ext cx="1008112" cy="1340768"/>
          </a:xfrm>
          <a:prstGeom prst="rect">
            <a:avLst/>
          </a:prstGeom>
          <a:noFill/>
          <a:ln>
            <a:noFill/>
          </a:ln>
        </p:spPr>
      </p:pic>
      <mc:AlternateContent xmlns:mc="http://schemas.openxmlformats.org/markup-compatibility/2006" xmlns:a14="http://schemas.microsoft.com/office/drawing/2010/main">
        <mc:Choice Requires="a14">
          <p:sp>
            <p:nvSpPr>
              <p:cNvPr id="9" name="TextBox 8"/>
              <p:cNvSpPr txBox="1"/>
              <p:nvPr/>
            </p:nvSpPr>
            <p:spPr>
              <a:xfrm>
                <a:off x="6429828" y="5430147"/>
                <a:ext cx="2801258" cy="1380058"/>
              </a:xfrm>
              <a:prstGeom prst="rect">
                <a:avLst/>
              </a:prstGeom>
              <a:noFill/>
            </p:spPr>
            <p:txBody>
              <a:bodyPr wrap="square" rtlCol="0">
                <a:spAutoFit/>
              </a:bodyPr>
              <a:lstStyle/>
              <a:p>
                <a:r>
                  <a:rPr lang="en-GB" sz="1400" b="1" dirty="0" smtClean="0"/>
                  <a:t>Let </a:t>
                </a:r>
                <a14:m>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𝑫𝑪𝑩</m:t>
                    </m:r>
                    <m:r>
                      <a:rPr lang="en-GB" sz="1400" b="1" i="1" smtClean="0">
                        <a:latin typeface="Cambria Math" panose="02040503050406030204" pitchFamily="18" charset="0"/>
                      </a:rPr>
                      <m:t>=</m:t>
                    </m:r>
                    <m:r>
                      <a:rPr lang="en-GB" sz="1400" b="1" i="1" smtClean="0">
                        <a:latin typeface="Cambria Math" panose="02040503050406030204" pitchFamily="18" charset="0"/>
                      </a:rPr>
                      <m:t>𝒙</m:t>
                    </m:r>
                  </m:oMath>
                </a14:m>
                <a:r>
                  <a:rPr lang="en-GB" sz="1400" b="1" dirty="0" smtClean="0"/>
                  <a:t>. Filling in the angles using the information we find angles in </a:t>
                </a:r>
                <a14:m>
                  <m:oMath xmlns:m="http://schemas.openxmlformats.org/officeDocument/2006/math">
                    <m:r>
                      <a:rPr lang="en-GB" sz="1400" b="1" i="0" smtClean="0">
                        <a:latin typeface="Cambria Math" panose="02040503050406030204" pitchFamily="18" charset="0"/>
                      </a:rPr>
                      <m:t>𝚫</m:t>
                    </m:r>
                    <m:r>
                      <a:rPr lang="en-GB" sz="1400" b="1" i="1" smtClean="0">
                        <a:latin typeface="Cambria Math" panose="02040503050406030204" pitchFamily="18" charset="0"/>
                      </a:rPr>
                      <m:t>𝑫𝑨𝑪</m:t>
                    </m:r>
                  </m:oMath>
                </a14:m>
                <a:r>
                  <a:rPr lang="en-GB" sz="1400" b="1" dirty="0" smtClean="0"/>
                  <a:t> are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 </m:t>
                    </m:r>
                    <m:r>
                      <a:rPr lang="en-GB" sz="1400" b="1" i="1" smtClean="0">
                        <a:latin typeface="Cambria Math" panose="02040503050406030204" pitchFamily="18" charset="0"/>
                      </a:rPr>
                      <m:t>𝟏𝟖𝟎</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𝒙</m:t>
                    </m:r>
                  </m:oMath>
                </a14:m>
                <a:r>
                  <a:rPr lang="en-GB" sz="1400" b="1" dirty="0" smtClean="0"/>
                  <a:t> and </a:t>
                </a:r>
                <a14:m>
                  <m:oMath xmlns:m="http://schemas.openxmlformats.org/officeDocument/2006/math">
                    <m:r>
                      <a:rPr lang="en-GB" sz="1400" b="1" i="1" smtClean="0">
                        <a:latin typeface="Cambria Math" panose="02040503050406030204" pitchFamily="18" charset="0"/>
                      </a:rPr>
                      <m:t>𝟏𝟖𝟎</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𝒙</m:t>
                    </m:r>
                  </m:oMath>
                </a14:m>
                <a:r>
                  <a:rPr lang="en-GB" sz="1400" b="1" dirty="0" smtClean="0"/>
                  <a:t>. This gives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𝟑𝟔</m:t>
                    </m:r>
                    <m:r>
                      <a:rPr lang="en-GB" sz="1400" b="1" i="1" smtClean="0">
                        <a:latin typeface="Cambria Math" panose="02040503050406030204" pitchFamily="18" charset="0"/>
                      </a:rPr>
                      <m:t>°</m:t>
                    </m:r>
                  </m:oMath>
                </a14:m>
                <a:r>
                  <a:rPr lang="en-GB" sz="1400" b="1" dirty="0" smtClean="0"/>
                  <a:t> .</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𝑪𝑫𝑨</m:t>
                      </m:r>
                      <m:r>
                        <a:rPr lang="en-GB" sz="1400" b="1" i="1" smtClean="0">
                          <a:latin typeface="Cambria Math" panose="02040503050406030204" pitchFamily="18" charset="0"/>
                        </a:rPr>
                        <m:t>=</m:t>
                      </m:r>
                      <m:r>
                        <a:rPr lang="en-GB" sz="1400" b="1" i="1" smtClean="0">
                          <a:latin typeface="Cambria Math" panose="02040503050406030204" pitchFamily="18" charset="0"/>
                        </a:rPr>
                        <m:t>𝟏𝟖𝟎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𝟑𝟔</m:t>
                          </m:r>
                        </m:e>
                      </m:d>
                      <m:r>
                        <a:rPr lang="en-GB" sz="1400" b="1" i="1" smtClean="0">
                          <a:latin typeface="Cambria Math" panose="02040503050406030204" pitchFamily="18" charset="0"/>
                        </a:rPr>
                        <m:t>=</m:t>
                      </m:r>
                      <m:r>
                        <a:rPr lang="en-GB" sz="1400" b="1" i="1" smtClean="0">
                          <a:latin typeface="Cambria Math" panose="02040503050406030204" pitchFamily="18" charset="0"/>
                        </a:rPr>
                        <m:t>𝟏𝟎𝟖</m:t>
                      </m:r>
                      <m:r>
                        <a:rPr lang="en-GB" sz="1400" b="1" i="1" smtClean="0">
                          <a:latin typeface="Cambria Math" panose="02040503050406030204" pitchFamily="18" charset="0"/>
                        </a:rPr>
                        <m:t>°</m:t>
                      </m:r>
                    </m:oMath>
                  </m:oMathPara>
                </a14:m>
                <a:endParaRPr lang="en-GB" sz="1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6429828" y="5430147"/>
                <a:ext cx="2801258" cy="1380058"/>
              </a:xfrm>
              <a:prstGeom prst="rect">
                <a:avLst/>
              </a:prstGeom>
              <a:blipFill rotWithShape="0">
                <a:blip r:embed="rId6"/>
                <a:stretch>
                  <a:fillRect l="-654" t="-885" r="-1089"/>
                </a:stretch>
              </a:blipFill>
            </p:spPr>
            <p:txBody>
              <a:bodyPr/>
              <a:lstStyle/>
              <a:p>
                <a:r>
                  <a:rPr lang="en-GB">
                    <a:noFill/>
                  </a:rPr>
                  <a:t> </a:t>
                </a:r>
              </a:p>
            </p:txBody>
          </p:sp>
        </mc:Fallback>
      </mc:AlternateContent>
      <p:sp>
        <p:nvSpPr>
          <p:cNvPr id="10" name="TextBox 9"/>
          <p:cNvSpPr txBox="1"/>
          <p:nvPr/>
        </p:nvSpPr>
        <p:spPr>
          <a:xfrm>
            <a:off x="7465446" y="6526730"/>
            <a:ext cx="1618528" cy="369332"/>
          </a:xfrm>
          <a:prstGeom prst="rect">
            <a:avLst/>
          </a:prstGeom>
          <a:noFill/>
        </p:spPr>
        <p:txBody>
          <a:bodyPr wrap="square" rtlCol="0">
            <a:spAutoFit/>
          </a:bodyPr>
          <a:lstStyle/>
          <a:p>
            <a:r>
              <a:rPr lang="en-GB" sz="900" b="1" dirty="0" smtClean="0"/>
              <a:t>(Note: this is not intended to be a full proof!)</a:t>
            </a:r>
            <a:endParaRPr lang="en-GB" sz="900" b="1" dirty="0"/>
          </a:p>
        </p:txBody>
      </p:sp>
      <p:sp>
        <p:nvSpPr>
          <p:cNvPr id="11" name="Rectangle 10"/>
          <p:cNvSpPr/>
          <p:nvPr/>
        </p:nvSpPr>
        <p:spPr>
          <a:xfrm>
            <a:off x="284094" y="980728"/>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14</a:t>
            </a:r>
            <a:endParaRPr lang="en-GB" dirty="0"/>
          </a:p>
        </p:txBody>
      </p:sp>
      <p:sp>
        <p:nvSpPr>
          <p:cNvPr id="12" name="Rectangle 11"/>
          <p:cNvSpPr/>
          <p:nvPr/>
        </p:nvSpPr>
        <p:spPr>
          <a:xfrm>
            <a:off x="238898" y="4509120"/>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15</a:t>
            </a:r>
            <a:endParaRPr lang="en-GB" dirty="0"/>
          </a:p>
        </p:txBody>
      </p:sp>
      <p:sp>
        <p:nvSpPr>
          <p:cNvPr id="13" name="Rectangle 12"/>
          <p:cNvSpPr/>
          <p:nvPr/>
        </p:nvSpPr>
        <p:spPr>
          <a:xfrm>
            <a:off x="5050412" y="943030"/>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16</a:t>
            </a:r>
            <a:endParaRPr lang="en-GB" dirty="0"/>
          </a:p>
        </p:txBody>
      </p:sp>
      <p:sp>
        <p:nvSpPr>
          <p:cNvPr id="14" name="Rectangle 13"/>
          <p:cNvSpPr/>
          <p:nvPr/>
        </p:nvSpPr>
        <p:spPr>
          <a:xfrm>
            <a:off x="5031227" y="4467556"/>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17</a:t>
            </a:r>
            <a:endParaRPr lang="en-GB" dirty="0"/>
          </a:p>
        </p:txBody>
      </p:sp>
      <p:sp>
        <p:nvSpPr>
          <p:cNvPr id="15" name="Rectangle 14"/>
          <p:cNvSpPr/>
          <p:nvPr/>
        </p:nvSpPr>
        <p:spPr>
          <a:xfrm>
            <a:off x="786247" y="2885418"/>
            <a:ext cx="3910444" cy="13436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6" name="Rectangle 15"/>
          <p:cNvSpPr/>
          <p:nvPr/>
        </p:nvSpPr>
        <p:spPr>
          <a:xfrm>
            <a:off x="786247" y="5725391"/>
            <a:ext cx="3910444" cy="1164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7" name="Rectangle 16"/>
          <p:cNvSpPr/>
          <p:nvPr/>
        </p:nvSpPr>
        <p:spPr>
          <a:xfrm>
            <a:off x="5577508" y="2642334"/>
            <a:ext cx="3337892" cy="1628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8" name="Rectangle 17"/>
          <p:cNvSpPr/>
          <p:nvPr/>
        </p:nvSpPr>
        <p:spPr>
          <a:xfrm>
            <a:off x="6463144" y="5465618"/>
            <a:ext cx="2680855" cy="13923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3580646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2</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611560" y="764704"/>
                <a:ext cx="3528392" cy="1077218"/>
              </a:xfrm>
              <a:prstGeom prst="rect">
                <a:avLst/>
              </a:prstGeom>
            </p:spPr>
            <p:txBody>
              <a:bodyPr wrap="square">
                <a:spAutoFit/>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[JMO 2010 A10] Inn the diagram, </a:t>
                </a:r>
                <a14:m>
                  <m:oMath xmlns:m="http://schemas.openxmlformats.org/officeDocument/2006/math">
                    <m:r>
                      <a:rPr lang="en-GB" sz="1600" i="1">
                        <a:effectLst/>
                        <a:latin typeface="Cambria Math" panose="02040503050406030204" pitchFamily="18" charset="0"/>
                        <a:ea typeface="Calibri" panose="020F0502020204030204" pitchFamily="34" charset="0"/>
                        <a:cs typeface="Times New Roman" panose="02020603050405020304" pitchFamily="18" charset="0"/>
                      </a:rPr>
                      <m:t>𝐽𝐾</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𝑀𝐿</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are parallel.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𝐽𝐾</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𝐾𝑂</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𝑂𝐽</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𝑂𝑀</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𝐿𝑀</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𝐿𝑂</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𝐿𝐾</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Find the size of angle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𝐽𝑀𝑂</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600" dirty="0"/>
              </a:p>
            </p:txBody>
          </p:sp>
        </mc:Choice>
        <mc:Fallback xmlns="">
          <p:sp>
            <p:nvSpPr>
              <p:cNvPr id="5" name="Rectangle 4"/>
              <p:cNvSpPr>
                <a:spLocks noRot="1" noChangeAspect="1" noMove="1" noResize="1" noEditPoints="1" noAdjustHandles="1" noChangeArrowheads="1" noChangeShapeType="1" noTextEdit="1"/>
              </p:cNvSpPr>
              <p:nvPr/>
            </p:nvSpPr>
            <p:spPr>
              <a:xfrm>
                <a:off x="611560" y="764704"/>
                <a:ext cx="3528392" cy="1077218"/>
              </a:xfrm>
              <a:prstGeom prst="rect">
                <a:avLst/>
              </a:prstGeom>
              <a:blipFill rotWithShape="0">
                <a:blip r:embed="rId2"/>
                <a:stretch>
                  <a:fillRect l="-864" t="-1695" b="-6215"/>
                </a:stretch>
              </a:blipFill>
            </p:spPr>
            <p:txBody>
              <a:bodyPr/>
              <a:lstStyle/>
              <a:p>
                <a:r>
                  <a:rPr lang="en-GB">
                    <a:noFill/>
                  </a:rPr>
                  <a:t> </a:t>
                </a:r>
              </a:p>
            </p:txBody>
          </p:sp>
        </mc:Fallback>
      </mc:AlternateContent>
      <p:pic>
        <p:nvPicPr>
          <p:cNvPr id="6" name="Picture 5"/>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755576" y="1965033"/>
            <a:ext cx="3240360" cy="1968023"/>
          </a:xfrm>
          <a:prstGeom prst="rect">
            <a:avLst/>
          </a:prstGeom>
          <a:noFill/>
          <a:ln>
            <a:noFill/>
          </a:ln>
        </p:spPr>
      </p:pic>
      <mc:AlternateContent xmlns:mc="http://schemas.openxmlformats.org/markup-compatibility/2006" xmlns:a14="http://schemas.microsoft.com/office/drawing/2010/main">
        <mc:Choice Requires="a14">
          <p:sp>
            <p:nvSpPr>
              <p:cNvPr id="7" name="TextBox 6"/>
              <p:cNvSpPr txBox="1"/>
              <p:nvPr/>
            </p:nvSpPr>
            <p:spPr>
              <a:xfrm>
                <a:off x="1403648" y="2630229"/>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403648" y="2630229"/>
                <a:ext cx="432048" cy="307777"/>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403648" y="2938006"/>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403648" y="2938006"/>
                <a:ext cx="432048" cy="307777"/>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07344" y="3299970"/>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207344" y="3299970"/>
                <a:ext cx="432048" cy="307777"/>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91680" y="2250733"/>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691680" y="2250733"/>
                <a:ext cx="432048" cy="30777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07344" y="2472071"/>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60°</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207344" y="2472071"/>
                <a:ext cx="432048" cy="307777"/>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95078" y="2707397"/>
                <a:ext cx="374228" cy="3357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300−2</m:t>
                      </m:r>
                      <m:r>
                        <a:rPr lang="en-GB" sz="800" b="0" i="1" smtClean="0">
                          <a:latin typeface="Cambria Math" panose="02040503050406030204" pitchFamily="18" charset="0"/>
                        </a:rPr>
                        <m:t>𝑥</m:t>
                      </m:r>
                    </m:oMath>
                  </m:oMathPara>
                </a14:m>
                <a:endParaRPr lang="en-GB" sz="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95078" y="2707397"/>
                <a:ext cx="374228" cy="335733"/>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30486" y="3209349"/>
                <a:ext cx="517313"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𝑥</m:t>
                      </m:r>
                      <m:r>
                        <a:rPr lang="en-GB" sz="800" b="0" i="1" smtClean="0">
                          <a:latin typeface="Cambria Math" panose="02040503050406030204" pitchFamily="18" charset="0"/>
                        </a:rPr>
                        <m:t>−60°</m:t>
                      </m:r>
                    </m:oMath>
                  </m:oMathPara>
                </a14:m>
                <a:endParaRPr lang="en-GB" sz="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930486" y="3209349"/>
                <a:ext cx="517313" cy="215444"/>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20944" y="2371747"/>
                <a:ext cx="517313"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𝑥</m:t>
                      </m:r>
                      <m:r>
                        <a:rPr lang="en-GB" sz="800" b="0" i="1" smtClean="0">
                          <a:latin typeface="Cambria Math" panose="02040503050406030204" pitchFamily="18" charset="0"/>
                        </a:rPr>
                        <m:t>−60°</m:t>
                      </m:r>
                    </m:oMath>
                  </m:oMathPara>
                </a14:m>
                <a:endParaRPr lang="en-GB" sz="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20944" y="2371747"/>
                <a:ext cx="517313" cy="215444"/>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23068" y="2197948"/>
                <a:ext cx="43204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60°</m:t>
                      </m:r>
                    </m:oMath>
                  </m:oMathPara>
                </a14:m>
                <a:endParaRPr lang="en-GB" sz="11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023068" y="2197948"/>
                <a:ext cx="432048" cy="261610"/>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20944" y="4005064"/>
                <a:ext cx="3662370" cy="1569660"/>
              </a:xfrm>
              <a:prstGeom prst="rect">
                <a:avLst/>
              </a:prstGeom>
              <a:noFill/>
            </p:spPr>
            <p:txBody>
              <a:bodyPr wrap="square" rtlCol="0">
                <a:spAutoFit/>
              </a:bodyPr>
              <a:lstStyle/>
              <a:p>
                <a:r>
                  <a:rPr lang="en-GB" sz="1600" b="1" dirty="0" smtClean="0"/>
                  <a:t>Since </a:t>
                </a:r>
                <a14:m>
                  <m:oMath xmlns:m="http://schemas.openxmlformats.org/officeDocument/2006/math">
                    <m:r>
                      <a:rPr lang="en-GB" sz="1600" b="1" i="1" smtClean="0">
                        <a:latin typeface="Cambria Math" panose="02040503050406030204" pitchFamily="18" charset="0"/>
                      </a:rPr>
                      <m:t>𝑱𝑲</m:t>
                    </m:r>
                  </m:oMath>
                </a14:m>
                <a:r>
                  <a:rPr lang="en-GB" sz="1600" b="1" dirty="0" smtClean="0"/>
                  <a:t> and </a:t>
                </a:r>
                <a14:m>
                  <m:oMath xmlns:m="http://schemas.openxmlformats.org/officeDocument/2006/math">
                    <m:r>
                      <a:rPr lang="en-GB" sz="1600" b="1" i="1" smtClean="0">
                        <a:latin typeface="Cambria Math" panose="02040503050406030204" pitchFamily="18" charset="0"/>
                      </a:rPr>
                      <m:t>𝑴𝑳</m:t>
                    </m:r>
                  </m:oMath>
                </a14:m>
                <a:r>
                  <a:rPr lang="en-GB" sz="1600" b="1" dirty="0" smtClean="0"/>
                  <a:t> are parallel,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𝑲𝑱𝑴</m:t>
                    </m:r>
                  </m:oMath>
                </a14:m>
                <a:r>
                  <a:rPr lang="en-GB" sz="1600" b="1" dirty="0" smtClean="0"/>
                  <a:t> and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𝑱𝑴𝑳</m:t>
                    </m:r>
                  </m:oMath>
                </a14:m>
                <a:r>
                  <a:rPr lang="en-GB" sz="1600" b="1" i="1" dirty="0" smtClean="0"/>
                  <a:t> </a:t>
                </a:r>
                <a:r>
                  <a:rPr lang="en-GB" sz="1600" b="1" dirty="0" smtClean="0"/>
                  <a:t>are </a:t>
                </a:r>
                <a:r>
                  <a:rPr lang="en-GB" sz="1600" b="1" dirty="0" err="1" smtClean="0"/>
                  <a:t>cointerior</a:t>
                </a:r>
                <a:r>
                  <a:rPr lang="en-GB" sz="1600" b="1" dirty="0" smtClean="0"/>
                  <a:t> so add to </a:t>
                </a:r>
                <a14:m>
                  <m:oMath xmlns:m="http://schemas.openxmlformats.org/officeDocument/2006/math">
                    <m:r>
                      <a:rPr lang="en-GB" sz="1600" b="1" i="1" smtClean="0">
                        <a:latin typeface="Cambria Math" panose="02040503050406030204" pitchFamily="18" charset="0"/>
                      </a:rPr>
                      <m:t>𝟏𝟖𝟎</m:t>
                    </m:r>
                    <m:r>
                      <a:rPr lang="en-GB" sz="1600" b="1" i="1" smtClean="0">
                        <a:latin typeface="Cambria Math" panose="02040503050406030204" pitchFamily="18" charset="0"/>
                      </a:rPr>
                      <m:t>°</m:t>
                    </m:r>
                  </m:oMath>
                </a14:m>
                <a:r>
                  <a:rPr lang="en-GB" sz="1600" b="1" dirty="0" smtClean="0"/>
                  <a:t>.</a:t>
                </a:r>
              </a:p>
              <a:p>
                <a:r>
                  <a:rPr lang="en-GB" sz="1600" b="1" dirty="0" smtClean="0"/>
                  <a:t>If we let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𝑲𝑶𝑳</m:t>
                    </m:r>
                    <m:r>
                      <a:rPr lang="en-GB" sz="1600" b="1" i="1" smtClean="0">
                        <a:latin typeface="Cambria Math" panose="02040503050406030204" pitchFamily="18" charset="0"/>
                      </a:rPr>
                      <m:t>=</m:t>
                    </m:r>
                    <m:r>
                      <a:rPr lang="en-GB" sz="1600" b="1" i="1" smtClean="0">
                        <a:latin typeface="Cambria Math" panose="02040503050406030204" pitchFamily="18" charset="0"/>
                      </a:rPr>
                      <m:t>𝒙</m:t>
                    </m:r>
                  </m:oMath>
                </a14:m>
                <a:r>
                  <a:rPr lang="en-GB" sz="1600" b="1" dirty="0" smtClean="0"/>
                  <a:t>, we can eventually find the angles as pictured.</a:t>
                </a:r>
              </a:p>
              <a:p>
                <a:pPr/>
                <a14:m>
                  <m:oMathPara xmlns:m="http://schemas.openxmlformats.org/officeDocument/2006/math">
                    <m:oMathParaPr>
                      <m:jc m:val="centerGroup"/>
                    </m:oMathParaPr>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𝟔𝟎</m:t>
                          </m:r>
                        </m:e>
                      </m:d>
                      <m:r>
                        <a:rPr lang="en-GB" sz="1600" b="1" i="1" smtClean="0">
                          <a:latin typeface="Cambria Math" panose="02040503050406030204" pitchFamily="18" charset="0"/>
                        </a:rPr>
                        <m:t>+</m:t>
                      </m:r>
                      <m:r>
                        <a:rPr lang="en-GB" sz="1600" b="1" i="1" smtClean="0">
                          <a:latin typeface="Cambria Math" panose="02040503050406030204" pitchFamily="18" charset="0"/>
                        </a:rPr>
                        <m:t>𝟔𝟎</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𝟔𝟎</m:t>
                          </m:r>
                        </m:e>
                      </m:d>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𝟏𝟖𝟎</m:t>
                      </m:r>
                    </m:oMath>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𝟖𝟎</m:t>
                      </m:r>
                      <m:r>
                        <a:rPr lang="en-GB" sz="1600" b="1" i="1" smtClean="0">
                          <a:latin typeface="Cambria Math" panose="02040503050406030204" pitchFamily="18" charset="0"/>
                        </a:rPr>
                        <m:t>° ∴∠</m:t>
                      </m:r>
                      <m:r>
                        <a:rPr lang="en-GB" sz="1600" b="1" i="1" smtClean="0">
                          <a:latin typeface="Cambria Math" panose="02040503050406030204" pitchFamily="18" charset="0"/>
                        </a:rPr>
                        <m:t>𝑱𝑴𝑶</m:t>
                      </m:r>
                      <m:r>
                        <a:rPr lang="en-GB" sz="1600" b="1" i="1" smtClean="0">
                          <a:latin typeface="Cambria Math" panose="02040503050406030204" pitchFamily="18" charset="0"/>
                        </a:rPr>
                        <m:t>=</m:t>
                      </m:r>
                      <m:r>
                        <a:rPr lang="en-GB" sz="1600" b="1" i="1" smtClean="0">
                          <a:latin typeface="Cambria Math" panose="02040503050406030204" pitchFamily="18" charset="0"/>
                        </a:rPr>
                        <m:t>𝟖𝟎</m:t>
                      </m:r>
                      <m:r>
                        <a:rPr lang="en-GB" sz="1600" b="1" i="1" smtClean="0">
                          <a:latin typeface="Cambria Math" panose="02040503050406030204" pitchFamily="18" charset="0"/>
                        </a:rPr>
                        <m:t>−</m:t>
                      </m:r>
                      <m:r>
                        <a:rPr lang="en-GB" sz="1600" b="1" i="1" smtClean="0">
                          <a:latin typeface="Cambria Math" panose="02040503050406030204" pitchFamily="18" charset="0"/>
                        </a:rPr>
                        <m:t>𝟔𝟎</m:t>
                      </m:r>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oMath>
                  </m:oMathPara>
                </a14:m>
                <a:endParaRPr lang="en-GB" sz="16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720944" y="4005064"/>
                <a:ext cx="3662370" cy="1569660"/>
              </a:xfrm>
              <a:prstGeom prst="rect">
                <a:avLst/>
              </a:prstGeom>
              <a:blipFill rotWithShape="0">
                <a:blip r:embed="rId12"/>
                <a:stretch>
                  <a:fillRect l="-832" t="-1167" r="-1664" b="-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031386" y="729957"/>
                <a:ext cx="4112614" cy="5863144"/>
              </a:xfrm>
              <a:prstGeom prst="rect">
                <a:avLst/>
              </a:prstGeom>
            </p:spPr>
            <p:txBody>
              <a:bodyPr wrap="square">
                <a:spAutoFit/>
              </a:bodyPr>
              <a:lstStyle/>
              <a:p>
                <a:r>
                  <a:rPr lang="en-GB" sz="1500" dirty="0" smtClean="0">
                    <a:latin typeface="Calibri" panose="020F0502020204030204" pitchFamily="34" charset="0"/>
                    <a:ea typeface="Calibri" panose="020F0502020204030204" pitchFamily="34" charset="0"/>
                    <a:cs typeface="Times New Roman" panose="02020603050405020304" pitchFamily="18" charset="0"/>
                  </a:rPr>
                  <a:t>[JMO 2013 B2] Pippa thinks of a number. She adds 1 to it to get a second number. She then adds 2 to the second number to get a third number, adds 3 to the third to get a fourth, and finally adds 4 to the fourth to get a fifth number.</a:t>
                </a:r>
                <a:br>
                  <a:rPr lang="en-GB" sz="1500" dirty="0" smtClean="0">
                    <a:latin typeface="Calibri" panose="020F0502020204030204" pitchFamily="34" charset="0"/>
                    <a:ea typeface="Calibri" panose="020F0502020204030204" pitchFamily="34" charset="0"/>
                    <a:cs typeface="Times New Roman" panose="02020603050405020304" pitchFamily="18" charset="0"/>
                  </a:rPr>
                </a:br>
                <a:r>
                  <a:rPr lang="en-GB" sz="1500" dirty="0" smtClean="0">
                    <a:latin typeface="Calibri" panose="020F0502020204030204" pitchFamily="34" charset="0"/>
                    <a:ea typeface="Calibri" panose="020F0502020204030204" pitchFamily="34" charset="0"/>
                    <a:cs typeface="Times New Roman" panose="02020603050405020304" pitchFamily="18" charset="0"/>
                  </a:rPr>
                  <a:t>Pippa’s brother Ben also thinks of a number but he subtracts 1 to get a second. He then subtracts 2 from the second to get a third, and so on until he has five numbers.</a:t>
                </a:r>
                <a:br>
                  <a:rPr lang="en-GB" sz="1500" dirty="0" smtClean="0">
                    <a:latin typeface="Calibri" panose="020F0502020204030204" pitchFamily="34" charset="0"/>
                    <a:ea typeface="Calibri" panose="020F0502020204030204" pitchFamily="34" charset="0"/>
                    <a:cs typeface="Times New Roman" panose="02020603050405020304" pitchFamily="18" charset="0"/>
                  </a:rPr>
                </a:br>
                <a:r>
                  <a:rPr lang="en-GB" sz="1500" dirty="0" smtClean="0">
                    <a:latin typeface="Calibri" panose="020F0502020204030204" pitchFamily="34" charset="0"/>
                    <a:ea typeface="Calibri" panose="020F0502020204030204" pitchFamily="34" charset="0"/>
                    <a:cs typeface="Times New Roman" panose="02020603050405020304" pitchFamily="18" charset="0"/>
                  </a:rPr>
                  <a:t>They discover that the sum of Pippa’s five numbers is the same as the sum of Ben’s five numbers. What is the difference between the two numbers of which they first thought?</a:t>
                </a:r>
              </a:p>
              <a:p>
                <a:endParaRPr lang="en-GB" sz="1500" dirty="0" smtClean="0">
                  <a:latin typeface="Calibri" panose="020F0502020204030204" pitchFamily="34" charset="0"/>
                  <a:ea typeface="Calibri" panose="020F0502020204030204" pitchFamily="34" charset="0"/>
                  <a:cs typeface="Times New Roman" panose="02020603050405020304" pitchFamily="18" charset="0"/>
                </a:endParaRPr>
              </a:p>
              <a:p>
                <a:r>
                  <a:rPr lang="en-GB" sz="1500" b="1" dirty="0" smtClean="0">
                    <a:latin typeface="Calibri" panose="020F0502020204030204" pitchFamily="34" charset="0"/>
                    <a:cs typeface="Times New Roman" panose="02020603050405020304" pitchFamily="18" charset="0"/>
                  </a:rPr>
                  <a:t>Let </a:t>
                </a:r>
                <a14:m>
                  <m:oMath xmlns:m="http://schemas.openxmlformats.org/officeDocument/2006/math">
                    <m:r>
                      <a:rPr lang="en-GB" sz="1500" b="1" i="1" smtClean="0">
                        <a:latin typeface="Cambria Math" panose="02040503050406030204" pitchFamily="18" charset="0"/>
                        <a:cs typeface="Times New Roman" panose="02020603050405020304" pitchFamily="18" charset="0"/>
                      </a:rPr>
                      <m:t>𝒙</m:t>
                    </m:r>
                  </m:oMath>
                </a14:m>
                <a:r>
                  <a:rPr lang="en-GB" sz="1500" b="1" dirty="0" smtClean="0"/>
                  <a:t> be Pippa’s first number. Then her numbers are </a:t>
                </a:r>
                <a14:m>
                  <m:oMath xmlns:m="http://schemas.openxmlformats.org/officeDocument/2006/math">
                    <m:r>
                      <a:rPr lang="en-GB" sz="1500" b="1" i="1" smtClean="0">
                        <a:latin typeface="Cambria Math" panose="02040503050406030204" pitchFamily="18" charset="0"/>
                      </a:rPr>
                      <m:t>𝒙</m:t>
                    </m:r>
                    <m:r>
                      <a:rPr lang="en-GB" sz="1500" b="1" i="1" smtClean="0">
                        <a:latin typeface="Cambria Math" panose="02040503050406030204" pitchFamily="18" charset="0"/>
                      </a:rPr>
                      <m:t>, </m:t>
                    </m:r>
                    <m:r>
                      <a:rPr lang="en-GB" sz="1500" b="1" i="1" smtClean="0">
                        <a:latin typeface="Cambria Math" panose="02040503050406030204" pitchFamily="18" charset="0"/>
                      </a:rPr>
                      <m:t>𝒙</m:t>
                    </m:r>
                    <m:r>
                      <a:rPr lang="en-GB" sz="1500" b="1" i="1" smtClean="0">
                        <a:latin typeface="Cambria Math" panose="02040503050406030204" pitchFamily="18" charset="0"/>
                      </a:rPr>
                      <m:t>+</m:t>
                    </m:r>
                    <m:r>
                      <a:rPr lang="en-GB" sz="1500" b="1" i="1" smtClean="0">
                        <a:latin typeface="Cambria Math" panose="02040503050406030204" pitchFamily="18" charset="0"/>
                      </a:rPr>
                      <m:t>𝟏</m:t>
                    </m:r>
                    <m:r>
                      <a:rPr lang="en-GB" sz="1500" b="1" i="1" smtClean="0">
                        <a:latin typeface="Cambria Math" panose="02040503050406030204" pitchFamily="18" charset="0"/>
                      </a:rPr>
                      <m:t>, </m:t>
                    </m:r>
                    <m:r>
                      <a:rPr lang="en-GB" sz="1500" b="1" i="1" smtClean="0">
                        <a:latin typeface="Cambria Math" panose="02040503050406030204" pitchFamily="18" charset="0"/>
                      </a:rPr>
                      <m:t>𝒙</m:t>
                    </m:r>
                    <m:r>
                      <a:rPr lang="en-GB" sz="1500" b="1" i="1" smtClean="0">
                        <a:latin typeface="Cambria Math" panose="02040503050406030204" pitchFamily="18" charset="0"/>
                      </a:rPr>
                      <m:t>+</m:t>
                    </m:r>
                    <m:r>
                      <a:rPr lang="en-GB" sz="1500" b="1" i="1" smtClean="0">
                        <a:latin typeface="Cambria Math" panose="02040503050406030204" pitchFamily="18" charset="0"/>
                      </a:rPr>
                      <m:t>𝟑</m:t>
                    </m:r>
                    <m:r>
                      <a:rPr lang="en-GB" sz="1500" b="1" i="1" smtClean="0">
                        <a:latin typeface="Cambria Math" panose="02040503050406030204" pitchFamily="18" charset="0"/>
                      </a:rPr>
                      <m:t>, </m:t>
                    </m:r>
                    <m:r>
                      <a:rPr lang="en-GB" sz="1500" b="1" i="1" smtClean="0">
                        <a:latin typeface="Cambria Math" panose="02040503050406030204" pitchFamily="18" charset="0"/>
                      </a:rPr>
                      <m:t>𝒙</m:t>
                    </m:r>
                    <m:r>
                      <a:rPr lang="en-GB" sz="1500" b="1" i="1" smtClean="0">
                        <a:latin typeface="Cambria Math" panose="02040503050406030204" pitchFamily="18" charset="0"/>
                      </a:rPr>
                      <m:t>+</m:t>
                    </m:r>
                    <m:r>
                      <a:rPr lang="en-GB" sz="1500" b="1" i="1" smtClean="0">
                        <a:latin typeface="Cambria Math" panose="02040503050406030204" pitchFamily="18" charset="0"/>
                      </a:rPr>
                      <m:t>𝟔</m:t>
                    </m:r>
                    <m:r>
                      <a:rPr lang="en-GB" sz="1500" b="1" i="1" smtClean="0">
                        <a:latin typeface="Cambria Math" panose="02040503050406030204" pitchFamily="18" charset="0"/>
                      </a:rPr>
                      <m:t>, </m:t>
                    </m:r>
                    <m:r>
                      <a:rPr lang="en-GB" sz="1500" b="1" i="1" smtClean="0">
                        <a:latin typeface="Cambria Math" panose="02040503050406030204" pitchFamily="18" charset="0"/>
                      </a:rPr>
                      <m:t>𝒙</m:t>
                    </m:r>
                    <m:r>
                      <a:rPr lang="en-GB" sz="1500" b="1" i="1" smtClean="0">
                        <a:latin typeface="Cambria Math" panose="02040503050406030204" pitchFamily="18" charset="0"/>
                      </a:rPr>
                      <m:t>+</m:t>
                    </m:r>
                    <m:r>
                      <a:rPr lang="en-GB" sz="1500" b="1" i="1" smtClean="0">
                        <a:latin typeface="Cambria Math" panose="02040503050406030204" pitchFamily="18" charset="0"/>
                      </a:rPr>
                      <m:t>𝟏𝟎</m:t>
                    </m:r>
                  </m:oMath>
                </a14:m>
                <a:r>
                  <a:rPr lang="en-GB" sz="1500" b="1" dirty="0" smtClean="0"/>
                  <a:t>. Sum is </a:t>
                </a:r>
                <a14:m>
                  <m:oMath xmlns:m="http://schemas.openxmlformats.org/officeDocument/2006/math">
                    <m:r>
                      <a:rPr lang="en-GB" sz="1500" b="1" i="1" smtClean="0">
                        <a:latin typeface="Cambria Math" panose="02040503050406030204" pitchFamily="18" charset="0"/>
                      </a:rPr>
                      <m:t>𝟓</m:t>
                    </m:r>
                    <m:r>
                      <a:rPr lang="en-GB" sz="1500" b="1" i="1" smtClean="0">
                        <a:latin typeface="Cambria Math" panose="02040503050406030204" pitchFamily="18" charset="0"/>
                      </a:rPr>
                      <m:t>𝒙</m:t>
                    </m:r>
                    <m:r>
                      <a:rPr lang="en-GB" sz="1500" b="1" i="1" smtClean="0">
                        <a:latin typeface="Cambria Math" panose="02040503050406030204" pitchFamily="18" charset="0"/>
                      </a:rPr>
                      <m:t>+</m:t>
                    </m:r>
                    <m:r>
                      <a:rPr lang="en-GB" sz="1500" b="1" i="1" smtClean="0">
                        <a:latin typeface="Cambria Math" panose="02040503050406030204" pitchFamily="18" charset="0"/>
                      </a:rPr>
                      <m:t>𝟐𝟎</m:t>
                    </m:r>
                  </m:oMath>
                </a14:m>
                <a:r>
                  <a:rPr lang="en-GB" sz="1500" b="1" dirty="0" smtClean="0"/>
                  <a:t>.</a:t>
                </a:r>
              </a:p>
              <a:p>
                <a:r>
                  <a:rPr lang="en-GB" sz="1500" b="1" dirty="0" smtClean="0"/>
                  <a:t>Let </a:t>
                </a:r>
                <a14:m>
                  <m:oMath xmlns:m="http://schemas.openxmlformats.org/officeDocument/2006/math">
                    <m:r>
                      <a:rPr lang="en-GB" sz="1500" b="1" i="1" smtClean="0">
                        <a:latin typeface="Cambria Math" panose="02040503050406030204" pitchFamily="18" charset="0"/>
                      </a:rPr>
                      <m:t>𝒚</m:t>
                    </m:r>
                  </m:oMath>
                </a14:m>
                <a:r>
                  <a:rPr lang="en-GB" sz="1500" b="1" dirty="0" smtClean="0"/>
                  <a:t> be Ben’s first number. Then his numbers are </a:t>
                </a:r>
                <a14:m>
                  <m:oMath xmlns:m="http://schemas.openxmlformats.org/officeDocument/2006/math">
                    <m:r>
                      <a:rPr lang="en-GB" sz="1500" b="1" i="1" smtClean="0">
                        <a:latin typeface="Cambria Math" panose="02040503050406030204" pitchFamily="18" charset="0"/>
                      </a:rPr>
                      <m:t>𝒚</m:t>
                    </m:r>
                    <m:r>
                      <a:rPr lang="en-GB" sz="1500" b="1" i="1" smtClean="0">
                        <a:latin typeface="Cambria Math" panose="02040503050406030204" pitchFamily="18" charset="0"/>
                      </a:rPr>
                      <m:t>, </m:t>
                    </m:r>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𝟏</m:t>
                    </m:r>
                    <m:r>
                      <a:rPr lang="en-GB" sz="1500" b="1" i="1" smtClean="0">
                        <a:latin typeface="Cambria Math" panose="02040503050406030204" pitchFamily="18" charset="0"/>
                      </a:rPr>
                      <m:t>, </m:t>
                    </m:r>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𝟑</m:t>
                    </m:r>
                    <m:r>
                      <a:rPr lang="en-GB" sz="1500" b="1" i="1" smtClean="0">
                        <a:latin typeface="Cambria Math" panose="02040503050406030204" pitchFamily="18" charset="0"/>
                      </a:rPr>
                      <m:t>, </m:t>
                    </m:r>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𝟔</m:t>
                    </m:r>
                    <m:r>
                      <a:rPr lang="en-GB" sz="1500" b="1" i="1" smtClean="0">
                        <a:latin typeface="Cambria Math" panose="02040503050406030204" pitchFamily="18" charset="0"/>
                      </a:rPr>
                      <m:t>, </m:t>
                    </m:r>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𝟏𝟎</m:t>
                    </m:r>
                  </m:oMath>
                </a14:m>
                <a:r>
                  <a:rPr lang="en-GB" sz="1500" b="1" dirty="0" smtClean="0"/>
                  <a:t>. Sum is </a:t>
                </a:r>
                <a14:m>
                  <m:oMath xmlns:m="http://schemas.openxmlformats.org/officeDocument/2006/math">
                    <m:r>
                      <a:rPr lang="en-GB" sz="1500" b="1" i="1" smtClean="0">
                        <a:latin typeface="Cambria Math" panose="02040503050406030204" pitchFamily="18" charset="0"/>
                      </a:rPr>
                      <m:t>𝟓</m:t>
                    </m:r>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𝟐𝟎</m:t>
                    </m:r>
                  </m:oMath>
                </a14:m>
                <a:endParaRPr lang="en-GB" sz="1500" b="1" dirty="0" smtClean="0"/>
              </a:p>
              <a:p>
                <a:r>
                  <a:rPr lang="en-GB" sz="1500" b="1" dirty="0" smtClean="0"/>
                  <a:t>We’re told </a:t>
                </a:r>
                <a14:m>
                  <m:oMath xmlns:m="http://schemas.openxmlformats.org/officeDocument/2006/math">
                    <m:r>
                      <a:rPr lang="en-GB" sz="1500" b="1" i="1" smtClean="0">
                        <a:latin typeface="Cambria Math" panose="02040503050406030204" pitchFamily="18" charset="0"/>
                      </a:rPr>
                      <m:t>𝟓</m:t>
                    </m:r>
                    <m:r>
                      <a:rPr lang="en-GB" sz="1500" b="1" i="1" smtClean="0">
                        <a:latin typeface="Cambria Math" panose="02040503050406030204" pitchFamily="18" charset="0"/>
                      </a:rPr>
                      <m:t>𝒙</m:t>
                    </m:r>
                    <m:r>
                      <a:rPr lang="en-GB" sz="1500" b="1" i="1" smtClean="0">
                        <a:latin typeface="Cambria Math" panose="02040503050406030204" pitchFamily="18" charset="0"/>
                      </a:rPr>
                      <m:t>+</m:t>
                    </m:r>
                    <m:r>
                      <a:rPr lang="en-GB" sz="1500" b="1" i="1" smtClean="0">
                        <a:latin typeface="Cambria Math" panose="02040503050406030204" pitchFamily="18" charset="0"/>
                      </a:rPr>
                      <m:t>𝟐𝟎</m:t>
                    </m:r>
                    <m:r>
                      <a:rPr lang="en-GB" sz="1500" b="1" i="1" smtClean="0">
                        <a:latin typeface="Cambria Math" panose="02040503050406030204" pitchFamily="18" charset="0"/>
                      </a:rPr>
                      <m:t>=</m:t>
                    </m:r>
                    <m:r>
                      <a:rPr lang="en-GB" sz="1500" b="1" i="1" smtClean="0">
                        <a:latin typeface="Cambria Math" panose="02040503050406030204" pitchFamily="18" charset="0"/>
                      </a:rPr>
                      <m:t>𝟓</m:t>
                    </m:r>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𝟐𝟎</m:t>
                    </m:r>
                  </m:oMath>
                </a14:m>
                <a:r>
                  <a:rPr lang="en-GB" sz="1500" b="1" dirty="0" smtClean="0"/>
                  <a:t> and the difference between their two starting numbers is </a:t>
                </a:r>
                <a14:m>
                  <m:oMath xmlns:m="http://schemas.openxmlformats.org/officeDocument/2006/math">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𝒙</m:t>
                    </m:r>
                  </m:oMath>
                </a14:m>
                <a:r>
                  <a:rPr lang="en-GB" sz="1500" b="1" dirty="0" smtClean="0"/>
                  <a:t>. Rearranging:</a:t>
                </a:r>
              </a:p>
              <a:p>
                <a:pPr/>
                <a14:m>
                  <m:oMathPara xmlns:m="http://schemas.openxmlformats.org/officeDocument/2006/math">
                    <m:oMathParaPr>
                      <m:jc m:val="centerGroup"/>
                    </m:oMathParaPr>
                    <m:oMath xmlns:m="http://schemas.openxmlformats.org/officeDocument/2006/math">
                      <m:r>
                        <a:rPr lang="en-GB" sz="1500" b="1" i="1" smtClean="0">
                          <a:latin typeface="Cambria Math" panose="02040503050406030204" pitchFamily="18" charset="0"/>
                        </a:rPr>
                        <m:t>𝟓</m:t>
                      </m:r>
                      <m:r>
                        <a:rPr lang="en-GB" sz="1500" b="1" i="1" smtClean="0">
                          <a:latin typeface="Cambria Math" panose="02040503050406030204" pitchFamily="18" charset="0"/>
                        </a:rPr>
                        <m:t>𝒙</m:t>
                      </m:r>
                      <m:r>
                        <a:rPr lang="en-GB" sz="1500" b="1" i="1" smtClean="0">
                          <a:latin typeface="Cambria Math" panose="02040503050406030204" pitchFamily="18" charset="0"/>
                        </a:rPr>
                        <m:t>+</m:t>
                      </m:r>
                      <m:r>
                        <a:rPr lang="en-GB" sz="1500" b="1" i="1" smtClean="0">
                          <a:latin typeface="Cambria Math" panose="02040503050406030204" pitchFamily="18" charset="0"/>
                        </a:rPr>
                        <m:t>𝟐𝟎</m:t>
                      </m:r>
                      <m:r>
                        <a:rPr lang="en-GB" sz="1500" b="1" i="1" smtClean="0">
                          <a:latin typeface="Cambria Math" panose="02040503050406030204" pitchFamily="18" charset="0"/>
                        </a:rPr>
                        <m:t>=</m:t>
                      </m:r>
                      <m:r>
                        <a:rPr lang="en-GB" sz="1500" b="1" i="1" smtClean="0">
                          <a:latin typeface="Cambria Math" panose="02040503050406030204" pitchFamily="18" charset="0"/>
                        </a:rPr>
                        <m:t>𝟓</m:t>
                      </m:r>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𝟐𝟎</m:t>
                      </m:r>
                    </m:oMath>
                    <m:oMath xmlns:m="http://schemas.openxmlformats.org/officeDocument/2006/math">
                      <m:r>
                        <a:rPr lang="en-GB" sz="1500" b="1" i="1" smtClean="0">
                          <a:latin typeface="Cambria Math" panose="02040503050406030204" pitchFamily="18" charset="0"/>
                        </a:rPr>
                        <m:t>𝟓</m:t>
                      </m:r>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𝟓</m:t>
                      </m:r>
                      <m:r>
                        <a:rPr lang="en-GB" sz="1500" b="1" i="1" smtClean="0">
                          <a:latin typeface="Cambria Math" panose="02040503050406030204" pitchFamily="18" charset="0"/>
                        </a:rPr>
                        <m:t>𝒙</m:t>
                      </m:r>
                      <m:r>
                        <a:rPr lang="en-GB" sz="1500" b="1" i="1" smtClean="0">
                          <a:latin typeface="Cambria Math" panose="02040503050406030204" pitchFamily="18" charset="0"/>
                        </a:rPr>
                        <m:t>=</m:t>
                      </m:r>
                      <m:r>
                        <a:rPr lang="en-GB" sz="1500" b="1" i="1" smtClean="0">
                          <a:latin typeface="Cambria Math" panose="02040503050406030204" pitchFamily="18" charset="0"/>
                        </a:rPr>
                        <m:t>𝟒𝟎</m:t>
                      </m:r>
                    </m:oMath>
                    <m:oMath xmlns:m="http://schemas.openxmlformats.org/officeDocument/2006/math">
                      <m:r>
                        <a:rPr lang="en-GB" sz="1500" b="1" i="1" smtClean="0">
                          <a:latin typeface="Cambria Math" panose="02040503050406030204" pitchFamily="18" charset="0"/>
                        </a:rPr>
                        <m:t>∴</m:t>
                      </m:r>
                      <m:r>
                        <a:rPr lang="en-GB" sz="1500" b="1" i="1" smtClean="0">
                          <a:latin typeface="Cambria Math" panose="02040503050406030204" pitchFamily="18" charset="0"/>
                        </a:rPr>
                        <m:t>𝒚</m:t>
                      </m:r>
                      <m:r>
                        <a:rPr lang="en-GB" sz="1500" b="1" i="1" smtClean="0">
                          <a:latin typeface="Cambria Math" panose="02040503050406030204" pitchFamily="18" charset="0"/>
                        </a:rPr>
                        <m:t>−</m:t>
                      </m:r>
                      <m:r>
                        <a:rPr lang="en-GB" sz="1500" b="1" i="1" smtClean="0">
                          <a:latin typeface="Cambria Math" panose="02040503050406030204" pitchFamily="18" charset="0"/>
                        </a:rPr>
                        <m:t>𝒙</m:t>
                      </m:r>
                      <m:r>
                        <a:rPr lang="en-GB" sz="1500" b="1" i="1" smtClean="0">
                          <a:latin typeface="Cambria Math" panose="02040503050406030204" pitchFamily="18" charset="0"/>
                        </a:rPr>
                        <m:t>=</m:t>
                      </m:r>
                      <m:r>
                        <a:rPr lang="en-GB" sz="1500" b="1" i="1" smtClean="0">
                          <a:latin typeface="Cambria Math" panose="02040503050406030204" pitchFamily="18" charset="0"/>
                        </a:rPr>
                        <m:t>𝟖</m:t>
                      </m:r>
                    </m:oMath>
                  </m:oMathPara>
                </a14:m>
                <a:endParaRPr lang="en-GB" sz="1500" b="1" dirty="0"/>
              </a:p>
            </p:txBody>
          </p:sp>
        </mc:Choice>
        <mc:Fallback xmlns="">
          <p:sp>
            <p:nvSpPr>
              <p:cNvPr id="17" name="Rectangle 16"/>
              <p:cNvSpPr>
                <a:spLocks noRot="1" noChangeAspect="1" noMove="1" noResize="1" noEditPoints="1" noAdjustHandles="1" noChangeArrowheads="1" noChangeShapeType="1" noTextEdit="1"/>
              </p:cNvSpPr>
              <p:nvPr/>
            </p:nvSpPr>
            <p:spPr>
              <a:xfrm>
                <a:off x="5031386" y="729957"/>
                <a:ext cx="4112614" cy="5863144"/>
              </a:xfrm>
              <a:prstGeom prst="rect">
                <a:avLst/>
              </a:prstGeom>
              <a:blipFill rotWithShape="0">
                <a:blip r:embed="rId13"/>
                <a:stretch>
                  <a:fillRect l="-593" t="-312" r="-1333"/>
                </a:stretch>
              </a:blipFill>
            </p:spPr>
            <p:txBody>
              <a:bodyPr/>
              <a:lstStyle/>
              <a:p>
                <a:r>
                  <a:rPr lang="en-GB">
                    <a:noFill/>
                  </a:rPr>
                  <a:t> </a:t>
                </a:r>
              </a:p>
            </p:txBody>
          </p:sp>
        </mc:Fallback>
      </mc:AlternateContent>
      <p:sp>
        <p:nvSpPr>
          <p:cNvPr id="18" name="Rectangle 17"/>
          <p:cNvSpPr/>
          <p:nvPr/>
        </p:nvSpPr>
        <p:spPr>
          <a:xfrm>
            <a:off x="176645" y="836712"/>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18</a:t>
            </a:r>
            <a:endParaRPr lang="en-GB" dirty="0"/>
          </a:p>
        </p:txBody>
      </p:sp>
      <p:sp>
        <p:nvSpPr>
          <p:cNvPr id="19" name="Rectangle 18"/>
          <p:cNvSpPr/>
          <p:nvPr/>
        </p:nvSpPr>
        <p:spPr>
          <a:xfrm>
            <a:off x="4546798" y="819913"/>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19</a:t>
            </a:r>
            <a:endParaRPr lang="en-GB" dirty="0"/>
          </a:p>
        </p:txBody>
      </p:sp>
      <p:sp>
        <p:nvSpPr>
          <p:cNvPr id="20" name="Rectangle 19"/>
          <p:cNvSpPr/>
          <p:nvPr/>
        </p:nvSpPr>
        <p:spPr>
          <a:xfrm>
            <a:off x="755576" y="4046951"/>
            <a:ext cx="3791222" cy="15409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1" name="Rectangle 20"/>
          <p:cNvSpPr/>
          <p:nvPr/>
        </p:nvSpPr>
        <p:spPr>
          <a:xfrm>
            <a:off x="5042312" y="3965685"/>
            <a:ext cx="4100544" cy="26274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2527542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nextCondLst>
                <p:cond evt="onClick" delay="0">
                  <p:tgtEl>
                    <p:spTgt spid="20"/>
                  </p:tgtEl>
                </p:cond>
              </p:nextCondLst>
            </p:seq>
            <p:seq concurrent="1" nextAc="seek">
              <p:cTn id="35" restart="whenNotActive" fill="hold" evtFilter="cancelBubble" nodeType="interactiveSeq">
                <p:stCondLst>
                  <p:cond evt="onClick" delay="0">
                    <p:tgtEl>
                      <p:spTgt spid="21"/>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7" grpId="0"/>
      <p:bldP spid="8" grpId="0"/>
      <p:bldP spid="9" grpId="0"/>
      <p:bldP spid="10" grpId="0"/>
      <p:bldP spid="11" grpId="0"/>
      <p:bldP spid="12" grpId="0"/>
      <p:bldP spid="13" grpId="0"/>
      <p:bldP spid="14" grpId="0"/>
      <p:bldP spid="15" grpId="0"/>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39552" y="764704"/>
                <a:ext cx="4572000" cy="1366528"/>
              </a:xfrm>
              <a:prstGeom prst="rect">
                <a:avLst/>
              </a:prstGeom>
            </p:spPr>
            <p:txBody>
              <a:bodyPr>
                <a:spAutoFit/>
              </a:bodyPr>
              <a:lstStyle/>
              <a:p>
                <a:pPr lvl="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[JMO 2005 B4] In this figure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a straight line and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𝐵𝐶</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𝐶𝐷</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Also,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𝐷𝐴</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𝐷𝐵</m:t>
                    </m:r>
                  </m:oMath>
                </a14:m>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GB" sz="2400" dirty="0" smtClean="0">
                    <a:latin typeface="Calibri" panose="020F0502020204030204" pitchFamily="34" charset="0"/>
                    <a:ea typeface="Times New Roman" panose="02020603050405020304" pitchFamily="18" charset="0"/>
                    <a:cs typeface="Times New Roman" panose="02020603050405020304" pitchFamily="18" charset="0"/>
                  </a:rPr>
                  <a:t/>
                </a:r>
                <a:br>
                  <a:rPr lang="en-GB" sz="2400" dirty="0" smtClean="0">
                    <a:latin typeface="Calibri" panose="020F0502020204030204" pitchFamily="34" charset="0"/>
                    <a:ea typeface="Times New Roman" panose="02020603050405020304" pitchFamily="18" charset="0"/>
                    <a:cs typeface="Times New Roman" panose="02020603050405020304" pitchFamily="18" charset="0"/>
                  </a:rPr>
                </a:br>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Find </a:t>
                </a:r>
                <a:r>
                  <a:rPr lang="en-GB" dirty="0">
                    <a:effectLst/>
                    <a:latin typeface="Calibri" panose="020F0502020204030204" pitchFamily="34" charset="0"/>
                    <a:ea typeface="Times New Roman" panose="02020603050405020304" pitchFamily="18" charset="0"/>
                    <a:cs typeface="Times New Roman" panose="02020603050405020304" pitchFamily="18" charset="0"/>
                  </a:rPr>
                  <a:t>the size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𝐵𝐴𝐶</m:t>
                    </m:r>
                  </m:oMath>
                </a14:m>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a:t>
                </a:r>
                <a:br>
                  <a:rPr lang="en-GB"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(Full proof needed)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9552" y="764704"/>
                <a:ext cx="4572000" cy="1366528"/>
              </a:xfrm>
              <a:prstGeom prst="rect">
                <a:avLst/>
              </a:prstGeom>
              <a:blipFill rotWithShape="0">
                <a:blip r:embed="rId2"/>
                <a:stretch>
                  <a:fillRect l="-1200" t="-444" b="-4444"/>
                </a:stretch>
              </a:blipFill>
            </p:spPr>
            <p:txBody>
              <a:bodyPr/>
              <a:lstStyle/>
              <a:p>
                <a:r>
                  <a:rPr lang="en-GB">
                    <a:noFill/>
                  </a:rPr>
                  <a:t> </a:t>
                </a:r>
              </a:p>
            </p:txBody>
          </p:sp>
        </mc:Fallback>
      </mc:AlternateContent>
      <p:grpSp>
        <p:nvGrpSpPr>
          <p:cNvPr id="3" name="Group 2"/>
          <p:cNvGrpSpPr/>
          <p:nvPr/>
        </p:nvGrpSpPr>
        <p:grpSpPr>
          <a:xfrm>
            <a:off x="0" y="0"/>
            <a:ext cx="9143074" cy="587744"/>
            <a:chOff x="0" y="13335"/>
            <a:chExt cx="9144218" cy="587744"/>
          </a:xfrm>
        </p:grpSpPr>
        <p:sp>
          <p:nvSpPr>
            <p:cNvPr id="4"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2</a:t>
              </a:r>
              <a:endParaRPr lang="en-GB" sz="3200" baseline="300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968285"/>
            <a:ext cx="3150604" cy="2355265"/>
          </a:xfrm>
          <a:prstGeom prst="rect">
            <a:avLst/>
          </a:prstGeom>
          <a:noFill/>
          <a:ln>
            <a:noFill/>
          </a:ln>
        </p:spPr>
      </p:pic>
      <mc:AlternateContent xmlns:mc="http://schemas.openxmlformats.org/markup-compatibility/2006" xmlns:a14="http://schemas.microsoft.com/office/drawing/2010/main">
        <mc:Choice Requires="a14">
          <p:sp>
            <p:nvSpPr>
              <p:cNvPr id="7" name="TextBox 6"/>
              <p:cNvSpPr txBox="1"/>
              <p:nvPr/>
            </p:nvSpPr>
            <p:spPr>
              <a:xfrm>
                <a:off x="807773" y="3323550"/>
                <a:ext cx="7527310" cy="3416320"/>
              </a:xfrm>
              <a:prstGeom prst="rect">
                <a:avLst/>
              </a:prstGeom>
              <a:noFill/>
            </p:spPr>
            <p:txBody>
              <a:bodyPr wrap="square" rtlCol="0">
                <a:spAutoFit/>
              </a:bodyPr>
              <a:lstStyle/>
              <a:p>
                <a:r>
                  <a:rPr lang="en-GB" b="1" dirty="0" smtClean="0"/>
                  <a:t>Full proof:</a:t>
                </a:r>
              </a:p>
              <a:p>
                <a:endParaRPr lang="en-GB" dirty="0" smtClean="0"/>
              </a:p>
              <a:p>
                <a:r>
                  <a:rPr lang="en-GB" b="1" dirty="0" smtClean="0"/>
                  <a:t>Let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𝑫𝑨𝑩</m:t>
                    </m:r>
                    <m:r>
                      <a:rPr lang="en-GB" b="1" i="1" smtClean="0">
                        <a:latin typeface="Cambria Math" panose="02040503050406030204" pitchFamily="18" charset="0"/>
                      </a:rPr>
                      <m:t>=</m:t>
                    </m:r>
                    <m:r>
                      <a:rPr lang="en-GB" b="1" i="1" smtClean="0">
                        <a:latin typeface="Cambria Math" panose="02040503050406030204" pitchFamily="18" charset="0"/>
                      </a:rPr>
                      <m:t>𝒙</m:t>
                    </m:r>
                  </m:oMath>
                </a14:m>
                <a:endParaRPr lang="en-GB" b="1" dirty="0" smtClean="0"/>
              </a:p>
              <a:p>
                <a:r>
                  <a:rPr lang="en-GB" b="1" dirty="0" smtClean="0"/>
                  <a:t>Then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𝑫𝑩𝑨</m:t>
                    </m:r>
                    <m:r>
                      <a:rPr lang="en-GB" b="1" i="1" smtClean="0">
                        <a:latin typeface="Cambria Math" panose="02040503050406030204" pitchFamily="18" charset="0"/>
                      </a:rPr>
                      <m:t>=</m:t>
                    </m:r>
                    <m:r>
                      <a:rPr lang="en-GB" b="1" i="1" smtClean="0">
                        <a:latin typeface="Cambria Math" panose="02040503050406030204" pitchFamily="18" charset="0"/>
                      </a:rPr>
                      <m:t>𝒙</m:t>
                    </m:r>
                  </m:oMath>
                </a14:m>
                <a:r>
                  <a:rPr lang="en-GB" b="1" dirty="0" smtClean="0"/>
                  <a:t> (base angles of isosceles </a:t>
                </a:r>
                <a14:m>
                  <m:oMath xmlns:m="http://schemas.openxmlformats.org/officeDocument/2006/math">
                    <m:r>
                      <a:rPr lang="en-GB" b="1" i="0" dirty="0" smtClean="0">
                        <a:latin typeface="Cambria Math" panose="02040503050406030204" pitchFamily="18" charset="0"/>
                      </a:rPr>
                      <m:t>𝚫</m:t>
                    </m:r>
                    <m:r>
                      <a:rPr lang="en-GB" b="1" i="1" dirty="0" smtClean="0">
                        <a:latin typeface="Cambria Math" panose="02040503050406030204" pitchFamily="18" charset="0"/>
                      </a:rPr>
                      <m:t>𝑫𝑨𝑩</m:t>
                    </m:r>
                  </m:oMath>
                </a14:m>
                <a:r>
                  <a:rPr lang="en-GB" b="1" dirty="0" smtClean="0"/>
                  <a:t> are equal)</a:t>
                </a:r>
              </a:p>
              <a:p>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𝑨𝑪𝑩</m:t>
                    </m:r>
                    <m:r>
                      <a:rPr lang="en-GB" b="1" i="1" smtClean="0">
                        <a:latin typeface="Cambria Math" panose="02040503050406030204" pitchFamily="18" charset="0"/>
                      </a:rPr>
                      <m:t>=</m:t>
                    </m:r>
                    <m:r>
                      <a:rPr lang="en-GB" b="1" i="1" smtClean="0">
                        <a:latin typeface="Cambria Math" panose="02040503050406030204" pitchFamily="18" charset="0"/>
                      </a:rPr>
                      <m:t>𝒙</m:t>
                    </m:r>
                  </m:oMath>
                </a14:m>
                <a:r>
                  <a:rPr lang="en-GB" b="1" dirty="0" smtClean="0"/>
                  <a:t> (base angles of isosceles </a:t>
                </a:r>
                <a14:m>
                  <m:oMath xmlns:m="http://schemas.openxmlformats.org/officeDocument/2006/math">
                    <m:r>
                      <a:rPr lang="en-GB" b="1" i="0" dirty="0" smtClean="0">
                        <a:latin typeface="Cambria Math" panose="02040503050406030204" pitchFamily="18" charset="0"/>
                      </a:rPr>
                      <m:t>𝚫</m:t>
                    </m:r>
                    <m:r>
                      <a:rPr lang="en-GB" b="1" i="1" dirty="0" smtClean="0">
                        <a:latin typeface="Cambria Math" panose="02040503050406030204" pitchFamily="18" charset="0"/>
                      </a:rPr>
                      <m:t>𝑨𝑩𝑪</m:t>
                    </m:r>
                  </m:oMath>
                </a14:m>
                <a:r>
                  <a:rPr lang="en-GB" b="1" dirty="0" smtClean="0"/>
                  <a:t> are equal)</a:t>
                </a:r>
              </a:p>
              <a:p>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𝑪𝑫𝑩</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a14:m>
                <a:r>
                  <a:rPr lang="en-GB" b="1" dirty="0" smtClean="0"/>
                  <a:t> (exterior angle of triangle </a:t>
                </a:r>
                <a14:m>
                  <m:oMath xmlns:m="http://schemas.openxmlformats.org/officeDocument/2006/math">
                    <m:r>
                      <a:rPr lang="en-GB" b="1" i="0" smtClean="0">
                        <a:latin typeface="Cambria Math" panose="02040503050406030204" pitchFamily="18" charset="0"/>
                      </a:rPr>
                      <m:t>𝚫</m:t>
                    </m:r>
                    <m:r>
                      <a:rPr lang="en-GB" b="1" i="1" smtClean="0">
                        <a:latin typeface="Cambria Math" panose="02040503050406030204" pitchFamily="18" charset="0"/>
                      </a:rPr>
                      <m:t>𝑫𝑨𝑩</m:t>
                    </m:r>
                  </m:oMath>
                </a14:m>
                <a:r>
                  <a:rPr lang="en-GB" b="1" dirty="0" smtClean="0"/>
                  <a:t> is sum of two interior angles)</a:t>
                </a:r>
              </a:p>
              <a:p>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𝑫𝑩𝑪</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a14:m>
                <a:r>
                  <a:rPr lang="en-GB" b="1" dirty="0" smtClean="0"/>
                  <a:t> (base angles of isosceles </a:t>
                </a:r>
                <a14:m>
                  <m:oMath xmlns:m="http://schemas.openxmlformats.org/officeDocument/2006/math">
                    <m:r>
                      <a:rPr lang="en-GB" b="1" i="0" smtClean="0">
                        <a:latin typeface="Cambria Math" panose="02040503050406030204" pitchFamily="18" charset="0"/>
                      </a:rPr>
                      <m:t>𝚫</m:t>
                    </m:r>
                    <m:r>
                      <a:rPr lang="en-GB" b="1" i="1" smtClean="0">
                        <a:latin typeface="Cambria Math" panose="02040503050406030204" pitchFamily="18" charset="0"/>
                      </a:rPr>
                      <m:t>𝑩𝑪𝑫</m:t>
                    </m:r>
                  </m:oMath>
                </a14:m>
                <a:r>
                  <a:rPr lang="en-GB" b="1" dirty="0" smtClean="0"/>
                  <a:t> are equal)</a:t>
                </a:r>
              </a:p>
              <a:p>
                <a:r>
                  <a:rPr lang="en-GB" b="1" dirty="0" smtClean="0"/>
                  <a:t>The angles in a triangle sum to </a:t>
                </a:r>
                <a14:m>
                  <m:oMath xmlns:m="http://schemas.openxmlformats.org/officeDocument/2006/math">
                    <m:r>
                      <a:rPr lang="en-GB" b="1" i="1" smtClean="0">
                        <a:latin typeface="Cambria Math" panose="02040503050406030204" pitchFamily="18" charset="0"/>
                      </a:rPr>
                      <m:t>𝟏𝟖𝟎</m:t>
                    </m:r>
                    <m:r>
                      <a:rPr lang="en-GB" b="1" i="1" smtClean="0">
                        <a:latin typeface="Cambria Math" panose="02040503050406030204" pitchFamily="18" charset="0"/>
                      </a:rPr>
                      <m:t>°</m:t>
                    </m:r>
                  </m:oMath>
                </a14:m>
                <a:r>
                  <a:rPr lang="en-GB" b="1" dirty="0" smtClean="0"/>
                  <a:t>. Using the angles in </a:t>
                </a:r>
                <a14:m>
                  <m:oMath xmlns:m="http://schemas.openxmlformats.org/officeDocument/2006/math">
                    <m:r>
                      <a:rPr lang="en-GB" b="1" i="0" smtClean="0">
                        <a:latin typeface="Cambria Math" panose="02040503050406030204" pitchFamily="18" charset="0"/>
                      </a:rPr>
                      <m:t>𝚫</m:t>
                    </m:r>
                    <m:r>
                      <a:rPr lang="en-GB" b="1" i="1" smtClean="0">
                        <a:latin typeface="Cambria Math" panose="02040503050406030204" pitchFamily="18" charset="0"/>
                      </a:rPr>
                      <m:t>𝑨𝑩𝑪</m:t>
                    </m:r>
                  </m:oMath>
                </a14:m>
                <a:r>
                  <a:rPr lang="en-GB" b="1" dirty="0" smtClean="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𝟏𝟖𝟎</m:t>
                      </m:r>
                      <m:r>
                        <a:rPr lang="en-GB" b="1" i="1" smtClean="0">
                          <a:latin typeface="Cambria Math" panose="02040503050406030204" pitchFamily="18" charset="0"/>
                        </a:rPr>
                        <m:t>°</m:t>
                      </m:r>
                    </m:oMath>
                    <m:oMath xmlns:m="http://schemas.openxmlformats.org/officeDocument/2006/math">
                      <m:r>
                        <a:rPr lang="en-GB" b="1" i="1" smtClean="0">
                          <a:latin typeface="Cambria Math" panose="02040503050406030204" pitchFamily="18" charset="0"/>
                        </a:rPr>
                        <m:t>𝟓</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𝟏𝟖𝟎</m:t>
                      </m:r>
                      <m:r>
                        <a:rPr lang="en-GB" b="1" i="1" smtClean="0">
                          <a:latin typeface="Cambria Math" panose="02040503050406030204" pitchFamily="18" charset="0"/>
                        </a:rPr>
                        <m:t>°</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𝟑𝟔</m:t>
                      </m:r>
                      <m:r>
                        <a:rPr lang="en-GB" b="1" i="1" smtClean="0">
                          <a:latin typeface="Cambria Math" panose="02040503050406030204" pitchFamily="18" charset="0"/>
                        </a:rPr>
                        <m:t>°</m:t>
                      </m:r>
                    </m:oMath>
                  </m:oMathPara>
                </a14:m>
                <a:endParaRPr lang="en-GB" b="1" dirty="0" smtClean="0"/>
              </a:p>
              <a:p>
                <a:r>
                  <a:rPr lang="en-GB" b="1" dirty="0" smtClean="0"/>
                  <a:t>(We could have also used the angles in </a:t>
                </a:r>
                <a14:m>
                  <m:oMath xmlns:m="http://schemas.openxmlformats.org/officeDocument/2006/math">
                    <m:r>
                      <a:rPr lang="en-GB" b="1" i="0" smtClean="0">
                        <a:latin typeface="Cambria Math" panose="02040503050406030204" pitchFamily="18" charset="0"/>
                      </a:rPr>
                      <m:t>𝚫</m:t>
                    </m:r>
                    <m:r>
                      <a:rPr lang="en-GB" b="1" i="1" smtClean="0">
                        <a:latin typeface="Cambria Math" panose="02040503050406030204" pitchFamily="18" charset="0"/>
                      </a:rPr>
                      <m:t>𝑩𝑪𝑫</m:t>
                    </m:r>
                  </m:oMath>
                </a14:m>
                <a:r>
                  <a:rPr lang="en-GB" b="1" dirty="0" smtClean="0"/>
                  <a:t>)</a:t>
                </a:r>
              </a:p>
            </p:txBody>
          </p:sp>
        </mc:Choice>
        <mc:Fallback xmlns="">
          <p:sp>
            <p:nvSpPr>
              <p:cNvPr id="7" name="TextBox 6"/>
              <p:cNvSpPr txBox="1">
                <a:spLocks noRot="1" noChangeAspect="1" noMove="1" noResize="1" noEditPoints="1" noAdjustHandles="1" noChangeArrowheads="1" noChangeShapeType="1" noTextEdit="1"/>
              </p:cNvSpPr>
              <p:nvPr/>
            </p:nvSpPr>
            <p:spPr>
              <a:xfrm>
                <a:off x="807773" y="3323550"/>
                <a:ext cx="7527310" cy="3416320"/>
              </a:xfrm>
              <a:prstGeom prst="rect">
                <a:avLst/>
              </a:prstGeom>
              <a:blipFill rotWithShape="0">
                <a:blip r:embed="rId4"/>
                <a:stretch>
                  <a:fillRect l="-729" t="-891" b="-1783"/>
                </a:stretch>
              </a:blipFill>
            </p:spPr>
            <p:txBody>
              <a:bodyPr/>
              <a:lstStyle/>
              <a:p>
                <a:r>
                  <a:rPr lang="en-GB">
                    <a:noFill/>
                  </a:rPr>
                  <a:t> </a:t>
                </a:r>
              </a:p>
            </p:txBody>
          </p:sp>
        </mc:Fallback>
      </mc:AlternateContent>
      <p:sp>
        <p:nvSpPr>
          <p:cNvPr id="8" name="Rectangle 7"/>
          <p:cNvSpPr/>
          <p:nvPr/>
        </p:nvSpPr>
        <p:spPr>
          <a:xfrm>
            <a:off x="141566" y="867198"/>
            <a:ext cx="434915" cy="237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20</a:t>
            </a:r>
            <a:endParaRPr lang="en-GB" dirty="0"/>
          </a:p>
        </p:txBody>
      </p:sp>
      <p:sp>
        <p:nvSpPr>
          <p:cNvPr id="9" name="Rectangle 8"/>
          <p:cNvSpPr/>
          <p:nvPr/>
        </p:nvSpPr>
        <p:spPr>
          <a:xfrm>
            <a:off x="807772" y="3861048"/>
            <a:ext cx="7556909" cy="2830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2826495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smtClean="0"/>
                <a:t>Quickfire</a:t>
              </a:r>
              <a:r>
                <a:rPr lang="en-GB" sz="3200" dirty="0" smtClean="0"/>
                <a:t> Examples – Collecting ‘Like Terms’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8675312" cy="45689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𝑥</m:t>
                      </m:r>
                      <m:r>
                        <a:rPr lang="en-GB" sz="3200" b="0" i="1" smtClean="0">
                          <a:latin typeface="Cambria Math" panose="02040503050406030204" pitchFamily="18" charset="0"/>
                        </a:rPr>
                        <m:t>                 →   </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𝟑</m:t>
                          </m:r>
                        </m:sup>
                      </m:sSup>
                      <m:r>
                        <a:rPr lang="en-GB" sz="3200" b="1" i="1" smtClean="0">
                          <a:latin typeface="Cambria Math" panose="02040503050406030204" pitchFamily="18" charset="0"/>
                        </a:rPr>
                        <m:t>+</m:t>
                      </m:r>
                      <m:r>
                        <a:rPr lang="en-GB" sz="3200" b="1" i="1" smtClean="0">
                          <a:latin typeface="Cambria Math" panose="02040503050406030204" pitchFamily="18" charset="0"/>
                        </a:rPr>
                        <m:t>𝟐</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𝒙</m:t>
                      </m:r>
                    </m:oMath>
                  </m:oMathPara>
                </a14:m>
                <a:r>
                  <a:rPr lang="en-GB" sz="3200" b="1" dirty="0" smtClean="0"/>
                  <a:t/>
                </a:r>
                <a:br>
                  <a:rPr lang="en-GB" sz="3200" b="1" dirty="0" smtClean="0"/>
                </a:br>
                <a:endParaRPr lang="en-GB" sz="3200" b="1" dirty="0" smtClean="0"/>
              </a:p>
              <a:p>
                <a:endParaRPr lang="en-GB" sz="32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𝑦</m:t>
                      </m:r>
                      <m:r>
                        <a:rPr lang="en-GB" sz="3200" b="0" i="1" smtClean="0">
                          <a:latin typeface="Cambria Math" panose="02040503050406030204" pitchFamily="18" charset="0"/>
                        </a:rPr>
                        <m:t>+3</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𝑦</m:t>
                      </m:r>
                      <m:r>
                        <a:rPr lang="en-GB" sz="3200" b="0" i="1" smtClean="0">
                          <a:latin typeface="Cambria Math" panose="02040503050406030204" pitchFamily="18" charset="0"/>
                        </a:rPr>
                        <m:t>+</m:t>
                      </m:r>
                      <m:r>
                        <a:rPr lang="en-GB" sz="3200" b="0" i="1" smtClean="0">
                          <a:latin typeface="Cambria Math" panose="02040503050406030204" pitchFamily="18" charset="0"/>
                        </a:rPr>
                        <m:t>𝑥</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𝑦</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     →   </m:t>
                      </m:r>
                      <m:r>
                        <a:rPr lang="en-GB" sz="3200" b="1" i="1" smtClean="0">
                          <a:latin typeface="Cambria Math" panose="02040503050406030204" pitchFamily="18" charset="0"/>
                        </a:rPr>
                        <m:t>𝟑</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𝟑</m:t>
                          </m:r>
                        </m:sup>
                      </m:sSup>
                      <m:r>
                        <a:rPr lang="en-GB" sz="3200" b="1" i="1" smtClean="0">
                          <a:latin typeface="Cambria Math" panose="02040503050406030204" pitchFamily="18" charset="0"/>
                        </a:rPr>
                        <m:t>+</m:t>
                      </m:r>
                      <m:r>
                        <a:rPr lang="en-GB" sz="3200" b="1" i="1" smtClean="0">
                          <a:latin typeface="Cambria Math" panose="02040503050406030204" pitchFamily="18" charset="0"/>
                        </a:rPr>
                        <m:t>𝒙</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𝒚</m:t>
                          </m:r>
                        </m:e>
                        <m:sup>
                          <m:r>
                            <a:rPr lang="en-GB" sz="3200" b="1" i="1" smtClean="0">
                              <a:latin typeface="Cambria Math" panose="02040503050406030204" pitchFamily="18" charset="0"/>
                            </a:rPr>
                            <m:t>𝟐</m:t>
                          </m:r>
                        </m:sup>
                      </m:sSup>
                    </m:oMath>
                  </m:oMathPara>
                </a14:m>
                <a:endParaRPr lang="en-GB" sz="3200" b="1" dirty="0" smtClean="0"/>
              </a:p>
              <a:p>
                <a:endParaRPr lang="en-GB" sz="3200" dirty="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3</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+4</m:t>
                      </m:r>
                      <m:r>
                        <a:rPr lang="en-GB" sz="3200" b="0" i="1" smtClean="0">
                          <a:latin typeface="Cambria Math" panose="02040503050406030204" pitchFamily="18" charset="0"/>
                        </a:rPr>
                        <m:t>𝑥</m:t>
                      </m:r>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𝑥</m:t>
                      </m:r>
                      <m:r>
                        <a:rPr lang="en-GB" sz="3200" b="0" i="1" smtClean="0">
                          <a:latin typeface="Cambria Math" panose="02040503050406030204" pitchFamily="18" charset="0"/>
                        </a:rPr>
                        <m:t>−3        </m:t>
                      </m:r>
                      <m:r>
                        <a:rPr lang="en-GB" sz="3200" b="1" i="1" smtClean="0">
                          <a:latin typeface="Cambria Math" panose="02040503050406030204" pitchFamily="18" charset="0"/>
                        </a:rPr>
                        <m:t>→  </m:t>
                      </m:r>
                      <m:r>
                        <a:rPr lang="en-GB" sz="3200" b="1" i="1" smtClean="0">
                          <a:latin typeface="Cambria Math" panose="02040503050406030204" pitchFamily="18" charset="0"/>
                        </a:rPr>
                        <m:t>𝟐</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𝟓</m:t>
                      </m:r>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𝟑</m:t>
                      </m:r>
                    </m:oMath>
                  </m:oMathPara>
                </a14:m>
                <a:endParaRPr lang="en-GB" sz="3200" b="1" dirty="0" smtClean="0"/>
              </a:p>
              <a:p>
                <a:endParaRPr lang="en-GB" sz="3200" dirty="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3</m:t>
                      </m:r>
                      <m:r>
                        <a:rPr lang="en-GB" sz="3200" b="0" i="1" smtClean="0">
                          <a:latin typeface="Cambria Math" panose="02040503050406030204" pitchFamily="18" charset="0"/>
                        </a:rPr>
                        <m:t>𝑥𝑦</m:t>
                      </m:r>
                      <m:r>
                        <a:rPr lang="en-GB" sz="3200" b="0" i="1" smtClean="0">
                          <a:latin typeface="Cambria Math" panose="02040503050406030204" pitchFamily="18" charset="0"/>
                        </a:rPr>
                        <m:t>+3</m:t>
                      </m:r>
                      <m:r>
                        <a:rPr lang="en-GB" sz="3200" b="0" i="1" smtClean="0">
                          <a:latin typeface="Cambria Math" panose="02040503050406030204" pitchFamily="18" charset="0"/>
                        </a:rPr>
                        <m:t>𝑦</m:t>
                      </m:r>
                      <m:r>
                        <a:rPr lang="en-GB" sz="3200" b="0" i="1" smtClean="0">
                          <a:latin typeface="Cambria Math" panose="02040503050406030204" pitchFamily="18" charset="0"/>
                        </a:rPr>
                        <m:t>+2+1                  →</m:t>
                      </m:r>
                      <m:r>
                        <a:rPr lang="en-GB" sz="3200" b="1" i="1" smtClean="0">
                          <a:latin typeface="Cambria Math" panose="02040503050406030204" pitchFamily="18" charset="0"/>
                        </a:rPr>
                        <m:t> </m:t>
                      </m:r>
                      <m:r>
                        <a:rPr lang="en-GB" sz="3200" b="1" i="1" smtClean="0">
                          <a:latin typeface="Cambria Math" panose="02040503050406030204" pitchFamily="18" charset="0"/>
                        </a:rPr>
                        <m:t>𝟑</m:t>
                      </m:r>
                      <m:r>
                        <a:rPr lang="en-GB" sz="3200" b="1" i="1" smtClean="0">
                          <a:latin typeface="Cambria Math" panose="02040503050406030204" pitchFamily="18" charset="0"/>
                        </a:rPr>
                        <m:t>𝒙𝒚</m:t>
                      </m:r>
                      <m:r>
                        <a:rPr lang="en-GB" sz="3200" b="1" i="1" smtClean="0">
                          <a:latin typeface="Cambria Math" panose="02040503050406030204" pitchFamily="18" charset="0"/>
                        </a:rPr>
                        <m:t>+</m:t>
                      </m:r>
                      <m:r>
                        <a:rPr lang="en-GB" sz="3200" b="1" i="1" smtClean="0">
                          <a:latin typeface="Cambria Math" panose="02040503050406030204" pitchFamily="18" charset="0"/>
                        </a:rPr>
                        <m:t>𝟑</m:t>
                      </m:r>
                      <m:r>
                        <a:rPr lang="en-GB" sz="3200" b="1" i="1" smtClean="0">
                          <a:latin typeface="Cambria Math" panose="02040503050406030204" pitchFamily="18" charset="0"/>
                        </a:rPr>
                        <m:t>𝒚</m:t>
                      </m:r>
                      <m:r>
                        <a:rPr lang="en-GB" sz="3200" b="1" i="1" smtClean="0">
                          <a:latin typeface="Cambria Math" panose="02040503050406030204" pitchFamily="18" charset="0"/>
                        </a:rPr>
                        <m:t>+</m:t>
                      </m:r>
                      <m:r>
                        <a:rPr lang="en-GB" sz="3200" b="1" i="1" smtClean="0">
                          <a:latin typeface="Cambria Math" panose="02040503050406030204" pitchFamily="18" charset="0"/>
                        </a:rPr>
                        <m:t>𝟑</m:t>
                      </m:r>
                    </m:oMath>
                  </m:oMathPara>
                </a14:m>
                <a:endParaRPr lang="en-GB" sz="3200" b="1" dirty="0" smtClean="0"/>
              </a:p>
              <a:p>
                <a:endParaRPr lang="en-GB" sz="3200" dirty="0" smtClean="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8</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−4</m:t>
                      </m:r>
                      <m:r>
                        <a:rPr lang="en-GB" sz="3200" b="0" i="1" smtClean="0">
                          <a:latin typeface="Cambria Math" panose="02040503050406030204" pitchFamily="18" charset="0"/>
                        </a:rPr>
                        <m:t>𝑥</m:t>
                      </m:r>
                      <m:r>
                        <a:rPr lang="en-GB" sz="3200" b="0" i="1" smtClean="0">
                          <a:latin typeface="Cambria Math" panose="02040503050406030204" pitchFamily="18" charset="0"/>
                        </a:rPr>
                        <m:t>              →</m:t>
                      </m:r>
                      <m:r>
                        <a:rPr lang="en-GB" sz="3200" b="1" i="1" smtClean="0">
                          <a:latin typeface="Cambria Math" panose="02040503050406030204" pitchFamily="18" charset="0"/>
                        </a:rPr>
                        <m:t> </m:t>
                      </m:r>
                      <m:r>
                        <a:rPr lang="en-GB" sz="3200" b="1" i="1" smtClean="0">
                          <a:latin typeface="Cambria Math" panose="02040503050406030204" pitchFamily="18" charset="0"/>
                        </a:rPr>
                        <m:t>𝟕</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𝟕</m:t>
                      </m:r>
                      <m:r>
                        <a:rPr lang="en-GB" sz="3200" b="1" i="1" smtClean="0">
                          <a:latin typeface="Cambria Math" panose="02040503050406030204" pitchFamily="18" charset="0"/>
                        </a:rPr>
                        <m:t>𝒙</m:t>
                      </m:r>
                    </m:oMath>
                  </m:oMathPara>
                </a14:m>
                <a:endParaRPr lang="en-GB"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8675312" cy="4568943"/>
              </a:xfrm>
              <a:prstGeom prst="rect">
                <a:avLst/>
              </a:prstGeom>
              <a:blipFill rotWithShape="0">
                <a:blip r:embed="rId2"/>
                <a:stretch>
                  <a:fillRect/>
                </a:stretch>
              </a:blipFill>
            </p:spPr>
            <p:txBody>
              <a:bodyPr/>
              <a:lstStyle/>
              <a:p>
                <a:r>
                  <a:rPr lang="en-GB">
                    <a:noFill/>
                  </a:rPr>
                  <a:t> </a:t>
                </a:r>
              </a:p>
            </p:txBody>
          </p:sp>
        </mc:Fallback>
      </mc:AlternateContent>
      <p:sp>
        <p:nvSpPr>
          <p:cNvPr id="6" name="Rectangle 5"/>
          <p:cNvSpPr/>
          <p:nvPr/>
        </p:nvSpPr>
        <p:spPr>
          <a:xfrm>
            <a:off x="5796136" y="836712"/>
            <a:ext cx="2952328" cy="7653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 name="Rectangle 6"/>
          <p:cNvSpPr/>
          <p:nvPr/>
        </p:nvSpPr>
        <p:spPr>
          <a:xfrm>
            <a:off x="5796136" y="1839667"/>
            <a:ext cx="2952328" cy="7653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 name="Rectangle 7"/>
          <p:cNvSpPr/>
          <p:nvPr/>
        </p:nvSpPr>
        <p:spPr>
          <a:xfrm>
            <a:off x="5796136" y="2794305"/>
            <a:ext cx="2952328" cy="7653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9" name="Rectangle 8"/>
          <p:cNvSpPr/>
          <p:nvPr/>
        </p:nvSpPr>
        <p:spPr>
          <a:xfrm>
            <a:off x="5796136" y="3789303"/>
            <a:ext cx="2952328" cy="7653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 name="Rectangle 9"/>
          <p:cNvSpPr/>
          <p:nvPr/>
        </p:nvSpPr>
        <p:spPr>
          <a:xfrm>
            <a:off x="5796136" y="4777691"/>
            <a:ext cx="2952328" cy="7653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 name="TextBox 10"/>
          <p:cNvSpPr txBox="1"/>
          <p:nvPr/>
        </p:nvSpPr>
        <p:spPr>
          <a:xfrm>
            <a:off x="2123728" y="5931272"/>
            <a:ext cx="468052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Bro Recap</a:t>
            </a:r>
            <a:r>
              <a:rPr lang="en-GB" dirty="0" smtClean="0"/>
              <a:t>: Terms are ‘like’ if they have the same variables and the same powers.</a:t>
            </a:r>
            <a:endParaRPr lang="en-GB" dirty="0"/>
          </a:p>
        </p:txBody>
      </p:sp>
    </p:spTree>
    <p:extLst>
      <p:ext uri="{BB962C8B-B14F-4D97-AF65-F5344CB8AC3E}">
        <p14:creationId xmlns:p14="http://schemas.microsoft.com/office/powerpoint/2010/main" val="877690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Multiplying</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4964" y="771372"/>
                <a:ext cx="8352928" cy="830997"/>
              </a:xfrm>
              <a:prstGeom prst="rect">
                <a:avLst/>
              </a:prstGeom>
              <a:noFill/>
            </p:spPr>
            <p:txBody>
              <a:bodyPr wrap="square" rtlCol="0">
                <a:spAutoFit/>
              </a:bodyPr>
              <a:lstStyle/>
              <a:p>
                <a:r>
                  <a:rPr lang="en-GB" sz="2400" dirty="0" smtClean="0"/>
                  <a:t>In algebra, </a:t>
                </a:r>
                <a:r>
                  <a:rPr lang="en-GB" sz="2400" b="1" dirty="0" smtClean="0"/>
                  <a:t>we don’t like the </a:t>
                </a:r>
                <a14:m>
                  <m:oMath xmlns:m="http://schemas.openxmlformats.org/officeDocument/2006/math">
                    <m:r>
                      <a:rPr lang="en-GB" sz="2400" b="1" i="1" smtClean="0">
                        <a:latin typeface="Cambria Math" panose="02040503050406030204" pitchFamily="18" charset="0"/>
                      </a:rPr>
                      <m:t>×</m:t>
                    </m:r>
                  </m:oMath>
                </a14:m>
                <a:r>
                  <a:rPr lang="en-GB" sz="2400" b="1" dirty="0" smtClean="0"/>
                  <a:t> symbol</a:t>
                </a:r>
                <a:r>
                  <a:rPr lang="en-GB" sz="2400" dirty="0" smtClean="0"/>
                  <a:t>; instead we put things </a:t>
                </a:r>
                <a:r>
                  <a:rPr lang="en-GB" sz="2400" b="1" dirty="0" smtClean="0"/>
                  <a:t>next to each other</a:t>
                </a:r>
                <a:r>
                  <a:rPr lang="en-GB" sz="2400" dirty="0" smtClean="0"/>
                  <a:t> to indicate they are multiplied.</a:t>
                </a:r>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4964" y="771372"/>
                <a:ext cx="8352928" cy="830997"/>
              </a:xfrm>
              <a:prstGeom prst="rect">
                <a:avLst/>
              </a:prstGeom>
              <a:blipFill rotWithShape="0">
                <a:blip r:embed="rId2"/>
                <a:stretch>
                  <a:fillRect l="-1168" t="-5882"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3568" y="1774614"/>
                <a:ext cx="4896544" cy="45912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𝑥</m:t>
                      </m:r>
                      <m:r>
                        <a:rPr lang="en-GB" sz="3200" b="0" i="1" smtClean="0">
                          <a:latin typeface="Cambria Math" panose="02040503050406030204" pitchFamily="18" charset="0"/>
                        </a:rPr>
                        <m:t>×</m:t>
                      </m:r>
                      <m:r>
                        <a:rPr lang="en-GB" sz="3200" b="0" i="1" smtClean="0">
                          <a:latin typeface="Cambria Math" panose="02040503050406030204" pitchFamily="18" charset="0"/>
                        </a:rPr>
                        <m:t>𝑦</m:t>
                      </m:r>
                      <m:r>
                        <a:rPr lang="en-GB" sz="3200" b="0" i="1" smtClean="0">
                          <a:latin typeface="Cambria Math" panose="02040503050406030204" pitchFamily="18" charset="0"/>
                        </a:rPr>
                        <m:t>                 →   </m:t>
                      </m:r>
                      <m:r>
                        <a:rPr lang="en-GB" sz="3200" b="1" i="1" smtClean="0">
                          <a:latin typeface="Cambria Math" panose="02040503050406030204" pitchFamily="18" charset="0"/>
                        </a:rPr>
                        <m:t>𝒙𝒚</m:t>
                      </m:r>
                    </m:oMath>
                  </m:oMathPara>
                </a14:m>
                <a:endParaRPr lang="en-GB" sz="3200" b="1" dirty="0" smtClean="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𝑦</m:t>
                      </m:r>
                      <m:r>
                        <a:rPr lang="en-GB" sz="3200" b="0" i="1" smtClean="0">
                          <a:latin typeface="Cambria Math" panose="02040503050406030204" pitchFamily="18" charset="0"/>
                        </a:rPr>
                        <m:t>×</m:t>
                      </m:r>
                      <m:r>
                        <a:rPr lang="en-GB" sz="3200" b="0" i="1" smtClean="0">
                          <a:latin typeface="Cambria Math" panose="02040503050406030204" pitchFamily="18" charset="0"/>
                        </a:rPr>
                        <m:t>𝑥</m:t>
                      </m:r>
                      <m:r>
                        <a:rPr lang="en-GB" sz="3200" b="0" i="1" smtClean="0">
                          <a:latin typeface="Cambria Math" panose="02040503050406030204" pitchFamily="18" charset="0"/>
                        </a:rPr>
                        <m:t>                 →   </m:t>
                      </m:r>
                      <m:r>
                        <a:rPr lang="en-GB" sz="3200" b="1" i="1" smtClean="0">
                          <a:latin typeface="Cambria Math" panose="02040503050406030204" pitchFamily="18" charset="0"/>
                        </a:rPr>
                        <m:t>𝒙𝒚</m:t>
                      </m:r>
                    </m:oMath>
                  </m:oMathPara>
                </a14:m>
                <a:endParaRPr lang="en-GB" sz="32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𝑥</m:t>
                      </m:r>
                      <m:r>
                        <a:rPr lang="en-GB" sz="3200" b="0" i="1" smtClean="0">
                          <a:latin typeface="Cambria Math" panose="02040503050406030204" pitchFamily="18" charset="0"/>
                        </a:rPr>
                        <m:t>×2                 →   </m:t>
                      </m:r>
                      <m:r>
                        <a:rPr lang="en-GB" sz="3200" b="1" i="1" smtClean="0">
                          <a:latin typeface="Cambria Math" panose="02040503050406030204" pitchFamily="18" charset="0"/>
                        </a:rPr>
                        <m:t>𝟐</m:t>
                      </m:r>
                      <m:r>
                        <a:rPr lang="en-GB" sz="3200" b="1" i="1" smtClean="0">
                          <a:latin typeface="Cambria Math" panose="02040503050406030204" pitchFamily="18" charset="0"/>
                        </a:rPr>
                        <m:t>𝒙</m:t>
                      </m:r>
                    </m:oMath>
                  </m:oMathPara>
                </a14:m>
                <a:endParaRPr lang="en-GB" sz="3200" b="1" dirty="0" smtClean="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𝑥</m:t>
                      </m:r>
                      <m:r>
                        <a:rPr lang="en-GB" sz="3200" b="0" i="1" smtClean="0">
                          <a:latin typeface="Cambria Math" panose="02040503050406030204" pitchFamily="18" charset="0"/>
                        </a:rPr>
                        <m:t>×</m:t>
                      </m:r>
                      <m:r>
                        <a:rPr lang="en-GB" sz="3200" b="0" i="1" smtClean="0">
                          <a:latin typeface="Cambria Math" panose="02040503050406030204" pitchFamily="18" charset="0"/>
                        </a:rPr>
                        <m:t>𝑥</m:t>
                      </m:r>
                      <m:r>
                        <a:rPr lang="en-GB" sz="3200" b="0" i="1" smtClean="0">
                          <a:latin typeface="Cambria Math" panose="02040503050406030204" pitchFamily="18" charset="0"/>
                        </a:rPr>
                        <m:t>                 →   </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oMath>
                  </m:oMathPara>
                </a14:m>
                <a:endParaRPr lang="en-GB" sz="3200" b="1" dirty="0" smtClean="0"/>
              </a:p>
              <a:p>
                <a:pPr/>
                <a14:m>
                  <m:oMathPara xmlns:m="http://schemas.openxmlformats.org/officeDocument/2006/math">
                    <m:oMathParaPr>
                      <m:jc m:val="left"/>
                    </m:oMathParaPr>
                    <m:oMath xmlns:m="http://schemas.openxmlformats.org/officeDocument/2006/math">
                      <m:r>
                        <a:rPr lang="en-GB" sz="3200" i="1">
                          <a:latin typeface="Cambria Math" panose="02040503050406030204" pitchFamily="18" charset="0"/>
                        </a:rPr>
                        <m:t>𝑥</m:t>
                      </m:r>
                      <m:r>
                        <a:rPr lang="en-GB" sz="3200" i="1">
                          <a:latin typeface="Cambria Math" panose="02040503050406030204" pitchFamily="18" charset="0"/>
                        </a:rPr>
                        <m:t>×</m:t>
                      </m:r>
                      <m:r>
                        <a:rPr lang="en-GB" sz="3200" b="0" i="1" smtClean="0">
                          <a:latin typeface="Cambria Math" panose="02040503050406030204" pitchFamily="18" charset="0"/>
                        </a:rPr>
                        <m:t>𝑥𝑦</m:t>
                      </m:r>
                      <m:r>
                        <a:rPr lang="en-GB" sz="3200" i="1">
                          <a:latin typeface="Cambria Math" panose="02040503050406030204" pitchFamily="18" charset="0"/>
                        </a:rPr>
                        <m:t>              →   </m:t>
                      </m:r>
                      <m:sSup>
                        <m:sSupPr>
                          <m:ctrlPr>
                            <a:rPr lang="en-GB" sz="3200" b="1" i="1">
                              <a:latin typeface="Cambria Math" panose="02040503050406030204" pitchFamily="18" charset="0"/>
                            </a:rPr>
                          </m:ctrlPr>
                        </m:sSupPr>
                        <m:e>
                          <m:r>
                            <a:rPr lang="en-GB" sz="3200" b="1" i="1">
                              <a:latin typeface="Cambria Math" panose="02040503050406030204" pitchFamily="18" charset="0"/>
                            </a:rPr>
                            <m:t>𝒙</m:t>
                          </m:r>
                        </m:e>
                        <m:sup>
                          <m:r>
                            <a:rPr lang="en-GB" sz="3200" b="1" i="1">
                              <a:latin typeface="Cambria Math" panose="02040503050406030204" pitchFamily="18" charset="0"/>
                            </a:rPr>
                            <m:t>𝟐</m:t>
                          </m:r>
                        </m:sup>
                      </m:sSup>
                      <m:r>
                        <a:rPr lang="en-GB" sz="3200" b="1" i="1" smtClean="0">
                          <a:latin typeface="Cambria Math" panose="02040503050406030204" pitchFamily="18" charset="0"/>
                        </a:rPr>
                        <m:t>𝒚</m:t>
                      </m:r>
                    </m:oMath>
                  </m:oMathPara>
                </a14:m>
                <a:endParaRPr lang="en-GB" sz="3200" b="1" dirty="0" smtClean="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𝑦</m:t>
                      </m:r>
                      <m:r>
                        <a:rPr lang="en-GB" sz="3200" i="1">
                          <a:latin typeface="Cambria Math" panose="02040503050406030204" pitchFamily="18" charset="0"/>
                        </a:rPr>
                        <m:t>×</m:t>
                      </m:r>
                      <m:r>
                        <a:rPr lang="en-GB" sz="3200" i="1">
                          <a:latin typeface="Cambria Math" panose="02040503050406030204" pitchFamily="18" charset="0"/>
                        </a:rPr>
                        <m:t>𝑥𝑦</m:t>
                      </m:r>
                      <m:r>
                        <a:rPr lang="en-GB" sz="3200" i="1">
                          <a:latin typeface="Cambria Math" panose="02040503050406030204" pitchFamily="18" charset="0"/>
                        </a:rPr>
                        <m:t>              →   </m:t>
                      </m:r>
                      <m:r>
                        <a:rPr lang="en-GB" sz="3200" b="1" i="1" smtClean="0">
                          <a:latin typeface="Cambria Math" panose="02040503050406030204" pitchFamily="18" charset="0"/>
                        </a:rPr>
                        <m:t>𝒙</m:t>
                      </m:r>
                      <m:sSup>
                        <m:sSupPr>
                          <m:ctrlPr>
                            <a:rPr lang="en-GB" sz="3200" b="1" i="1" smtClean="0">
                              <a:latin typeface="Cambria Math" panose="02040503050406030204" pitchFamily="18" charset="0"/>
                            </a:rPr>
                          </m:ctrlPr>
                        </m:sSupPr>
                        <m:e>
                          <m:r>
                            <a:rPr lang="en-GB" sz="3200" b="1" i="1">
                              <a:latin typeface="Cambria Math" panose="02040503050406030204" pitchFamily="18" charset="0"/>
                            </a:rPr>
                            <m:t>𝒚</m:t>
                          </m:r>
                        </m:e>
                        <m:sup>
                          <m:r>
                            <a:rPr lang="en-GB" sz="3200" b="1" i="1" smtClean="0">
                              <a:latin typeface="Cambria Math" panose="02040503050406030204" pitchFamily="18" charset="0"/>
                            </a:rPr>
                            <m:t>𝟐</m:t>
                          </m:r>
                        </m:sup>
                      </m:sSup>
                    </m:oMath>
                  </m:oMathPara>
                </a14:m>
                <a:endParaRPr lang="en-GB" sz="3200" b="1" dirty="0" smtClean="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2</m:t>
                      </m:r>
                      <m:r>
                        <a:rPr lang="en-GB" sz="3200" i="1">
                          <a:latin typeface="Cambria Math" panose="02040503050406030204" pitchFamily="18" charset="0"/>
                        </a:rPr>
                        <m:t>𝑥</m:t>
                      </m:r>
                      <m:r>
                        <a:rPr lang="en-GB" sz="3200" i="1">
                          <a:latin typeface="Cambria Math" panose="02040503050406030204" pitchFamily="18" charset="0"/>
                        </a:rPr>
                        <m:t>×</m:t>
                      </m:r>
                      <m:r>
                        <a:rPr lang="en-GB" sz="3200" i="1">
                          <a:latin typeface="Cambria Math" panose="02040503050406030204" pitchFamily="18" charset="0"/>
                        </a:rPr>
                        <m:t>𝑥</m:t>
                      </m:r>
                      <m:r>
                        <a:rPr lang="en-GB" sz="3200" i="1">
                          <a:latin typeface="Cambria Math" panose="02040503050406030204" pitchFamily="18" charset="0"/>
                        </a:rPr>
                        <m:t>              →   </m:t>
                      </m:r>
                      <m:sSup>
                        <m:sSupPr>
                          <m:ctrlPr>
                            <a:rPr lang="en-GB" sz="3200" b="1" i="1">
                              <a:latin typeface="Cambria Math" panose="02040503050406030204" pitchFamily="18" charset="0"/>
                            </a:rPr>
                          </m:ctrlPr>
                        </m:sSupPr>
                        <m:e>
                          <m:r>
                            <a:rPr lang="en-GB" sz="3200" b="1" i="1" smtClean="0">
                              <a:latin typeface="Cambria Math" panose="02040503050406030204" pitchFamily="18" charset="0"/>
                            </a:rPr>
                            <m:t>𝟐</m:t>
                          </m:r>
                          <m:r>
                            <a:rPr lang="en-GB" sz="3200" b="1" i="1">
                              <a:latin typeface="Cambria Math" panose="02040503050406030204" pitchFamily="18" charset="0"/>
                            </a:rPr>
                            <m:t>𝒙</m:t>
                          </m:r>
                        </m:e>
                        <m:sup>
                          <m:r>
                            <a:rPr lang="en-GB" sz="3200" b="1" i="1">
                              <a:latin typeface="Cambria Math" panose="02040503050406030204" pitchFamily="18" charset="0"/>
                            </a:rPr>
                            <m:t>𝟐</m:t>
                          </m:r>
                        </m:sup>
                      </m:sSup>
                    </m:oMath>
                  </m:oMathPara>
                </a14:m>
                <a:endParaRPr lang="en-GB" sz="3200" b="1" dirty="0" smtClean="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2</m:t>
                      </m:r>
                      <m:r>
                        <a:rPr lang="en-GB" sz="3200" i="1">
                          <a:latin typeface="Cambria Math" panose="02040503050406030204" pitchFamily="18" charset="0"/>
                        </a:rPr>
                        <m:t>𝑥</m:t>
                      </m:r>
                      <m:r>
                        <a:rPr lang="en-GB" sz="3200" b="0" i="1" smtClean="0">
                          <a:latin typeface="Cambria Math" panose="02040503050406030204" pitchFamily="18" charset="0"/>
                        </a:rPr>
                        <m:t>𝑦</m:t>
                      </m:r>
                      <m:r>
                        <a:rPr lang="en-GB" sz="3200" i="1">
                          <a:latin typeface="Cambria Math" panose="02040503050406030204" pitchFamily="18" charset="0"/>
                        </a:rPr>
                        <m:t>×</m:t>
                      </m:r>
                      <m:r>
                        <a:rPr lang="en-GB" sz="3200" b="0" i="1" smtClean="0">
                          <a:latin typeface="Cambria Math" panose="02040503050406030204" pitchFamily="18" charset="0"/>
                        </a:rPr>
                        <m:t>3</m:t>
                      </m:r>
                      <m:r>
                        <a:rPr lang="en-GB" sz="3200" i="1">
                          <a:latin typeface="Cambria Math" panose="02040503050406030204" pitchFamily="18" charset="0"/>
                        </a:rPr>
                        <m:t>𝑥</m:t>
                      </m:r>
                      <m:r>
                        <a:rPr lang="en-GB" sz="3200" b="0" i="1" smtClean="0">
                          <a:latin typeface="Cambria Math" panose="02040503050406030204" pitchFamily="18" charset="0"/>
                        </a:rPr>
                        <m:t>𝑦</m:t>
                      </m:r>
                      <m:r>
                        <a:rPr lang="en-GB" sz="3200" i="1">
                          <a:latin typeface="Cambria Math" panose="02040503050406030204" pitchFamily="18" charset="0"/>
                        </a:rPr>
                        <m:t>       →   </m:t>
                      </m:r>
                      <m:r>
                        <a:rPr lang="en-GB" sz="3200" b="1" i="1" smtClean="0">
                          <a:latin typeface="Cambria Math" panose="02040503050406030204" pitchFamily="18" charset="0"/>
                        </a:rPr>
                        <m:t>𝟔</m:t>
                      </m:r>
                      <m:sSup>
                        <m:sSupPr>
                          <m:ctrlPr>
                            <a:rPr lang="en-GB" sz="3200" b="1" i="1">
                              <a:latin typeface="Cambria Math" panose="02040503050406030204" pitchFamily="18" charset="0"/>
                            </a:rPr>
                          </m:ctrlPr>
                        </m:sSupPr>
                        <m:e>
                          <m:r>
                            <a:rPr lang="en-GB" sz="3200" b="1" i="1">
                              <a:latin typeface="Cambria Math" panose="02040503050406030204" pitchFamily="18" charset="0"/>
                            </a:rPr>
                            <m:t>𝒙</m:t>
                          </m:r>
                        </m:e>
                        <m:sup>
                          <m:r>
                            <a:rPr lang="en-GB" sz="3200" b="1" i="1">
                              <a:latin typeface="Cambria Math" panose="02040503050406030204" pitchFamily="18" charset="0"/>
                            </a:rPr>
                            <m:t>𝟐</m:t>
                          </m:r>
                        </m:sup>
                      </m:sSup>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𝒚</m:t>
                          </m:r>
                        </m:e>
                        <m:sup>
                          <m:r>
                            <a:rPr lang="en-GB" sz="3200" b="1" i="1" smtClean="0">
                              <a:latin typeface="Cambria Math" panose="02040503050406030204" pitchFamily="18" charset="0"/>
                            </a:rPr>
                            <m:t>𝟐</m:t>
                          </m:r>
                        </m:sup>
                      </m:sSup>
                    </m:oMath>
                  </m:oMathPara>
                </a14:m>
                <a:endParaRPr lang="en-GB" sz="3200" b="1" dirty="0" smtClean="0"/>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3</m:t>
                      </m:r>
                      <m:r>
                        <a:rPr lang="en-GB" sz="3200" i="1">
                          <a:latin typeface="Cambria Math" panose="02040503050406030204" pitchFamily="18" charset="0"/>
                        </a:rPr>
                        <m:t>𝑥</m:t>
                      </m:r>
                      <m:r>
                        <a:rPr lang="en-GB" sz="3200" b="0" i="1" smtClean="0">
                          <a:latin typeface="Cambria Math" panose="02040503050406030204" pitchFamily="18" charset="0"/>
                        </a:rPr>
                        <m:t>𝑦</m:t>
                      </m:r>
                      <m:r>
                        <a:rPr lang="en-GB" sz="3200" i="1">
                          <a:latin typeface="Cambria Math" panose="02040503050406030204" pitchFamily="18" charset="0"/>
                        </a:rPr>
                        <m:t>×</m:t>
                      </m:r>
                      <m:r>
                        <a:rPr lang="en-GB" sz="3200" b="0" i="1" smtClean="0">
                          <a:latin typeface="Cambria Math" panose="02040503050406030204" pitchFamily="18" charset="0"/>
                        </a:rPr>
                        <m:t>3</m:t>
                      </m:r>
                      <m:r>
                        <a:rPr lang="en-GB" sz="3200" i="1">
                          <a:latin typeface="Cambria Math" panose="02040503050406030204" pitchFamily="18" charset="0"/>
                        </a:rPr>
                        <m:t>𝑦</m:t>
                      </m:r>
                      <m:r>
                        <a:rPr lang="en-GB" sz="3200" b="0" i="1" smtClean="0">
                          <a:latin typeface="Cambria Math" panose="02040503050406030204" pitchFamily="18" charset="0"/>
                        </a:rPr>
                        <m:t>𝑧</m:t>
                      </m:r>
                      <m:r>
                        <a:rPr lang="en-GB" sz="3200" i="1">
                          <a:latin typeface="Cambria Math" panose="02040503050406030204" pitchFamily="18" charset="0"/>
                        </a:rPr>
                        <m:t>       →   </m:t>
                      </m:r>
                      <m:r>
                        <a:rPr lang="en-GB" sz="3200" b="1" i="1" smtClean="0">
                          <a:latin typeface="Cambria Math" panose="02040503050406030204" pitchFamily="18" charset="0"/>
                        </a:rPr>
                        <m:t>𝟗</m:t>
                      </m:r>
                      <m:r>
                        <a:rPr lang="en-GB" sz="3200" b="1" i="1" smtClean="0">
                          <a:latin typeface="Cambria Math" panose="02040503050406030204" pitchFamily="18" charset="0"/>
                        </a:rPr>
                        <m:t>𝒙</m:t>
                      </m:r>
                      <m:sSup>
                        <m:sSupPr>
                          <m:ctrlPr>
                            <a:rPr lang="en-GB" sz="3200" b="1" i="1" smtClean="0">
                              <a:latin typeface="Cambria Math" panose="02040503050406030204" pitchFamily="18" charset="0"/>
                            </a:rPr>
                          </m:ctrlPr>
                        </m:sSupPr>
                        <m:e>
                          <m:r>
                            <a:rPr lang="en-GB" sz="3200" b="1" i="1">
                              <a:latin typeface="Cambria Math" panose="02040503050406030204" pitchFamily="18" charset="0"/>
                            </a:rPr>
                            <m:t>𝒚</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𝒛</m:t>
                      </m:r>
                    </m:oMath>
                  </m:oMathPara>
                </a14:m>
                <a:endParaRPr lang="en-GB" sz="32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1774614"/>
                <a:ext cx="4896544" cy="4591257"/>
              </a:xfrm>
              <a:prstGeom prst="rect">
                <a:avLst/>
              </a:prstGeom>
              <a:blipFill rotWithShape="0">
                <a:blip r:embed="rId3"/>
                <a:stretch>
                  <a:fillRect/>
                </a:stretch>
              </a:blipFill>
            </p:spPr>
            <p:txBody>
              <a:bodyPr/>
              <a:lstStyle/>
              <a:p>
                <a:r>
                  <a:rPr lang="en-GB">
                    <a:noFill/>
                  </a:rPr>
                  <a:t> </a:t>
                </a:r>
              </a:p>
            </p:txBody>
          </p:sp>
        </mc:Fallback>
      </mc:AlternateContent>
      <p:sp>
        <p:nvSpPr>
          <p:cNvPr id="7" name="Rectangle 6"/>
          <p:cNvSpPr/>
          <p:nvPr/>
        </p:nvSpPr>
        <p:spPr>
          <a:xfrm>
            <a:off x="3996365" y="1799771"/>
            <a:ext cx="1490035" cy="498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 name="Rectangle 7"/>
          <p:cNvSpPr/>
          <p:nvPr/>
        </p:nvSpPr>
        <p:spPr>
          <a:xfrm>
            <a:off x="3996364" y="2298767"/>
            <a:ext cx="1490035" cy="498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9" name="Rectangle 8"/>
          <p:cNvSpPr/>
          <p:nvPr/>
        </p:nvSpPr>
        <p:spPr>
          <a:xfrm>
            <a:off x="3996364" y="2797763"/>
            <a:ext cx="1490035" cy="498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 name="Rectangle 9"/>
          <p:cNvSpPr/>
          <p:nvPr/>
        </p:nvSpPr>
        <p:spPr>
          <a:xfrm>
            <a:off x="3996364" y="3296759"/>
            <a:ext cx="1490035" cy="498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 name="Rectangle 10"/>
          <p:cNvSpPr/>
          <p:nvPr/>
        </p:nvSpPr>
        <p:spPr>
          <a:xfrm>
            <a:off x="3996364" y="3795755"/>
            <a:ext cx="1490035" cy="498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2" name="Rectangle 11"/>
          <p:cNvSpPr/>
          <p:nvPr/>
        </p:nvSpPr>
        <p:spPr>
          <a:xfrm>
            <a:off x="3996363" y="4294751"/>
            <a:ext cx="1490035" cy="498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3" name="Rectangle 12"/>
          <p:cNvSpPr/>
          <p:nvPr/>
        </p:nvSpPr>
        <p:spPr>
          <a:xfrm>
            <a:off x="3996363" y="4775829"/>
            <a:ext cx="1490035" cy="498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4" name="Rectangle 13"/>
          <p:cNvSpPr/>
          <p:nvPr/>
        </p:nvSpPr>
        <p:spPr>
          <a:xfrm>
            <a:off x="3996362" y="5274825"/>
            <a:ext cx="1490035" cy="498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5" name="Rectangle 14"/>
          <p:cNvSpPr/>
          <p:nvPr/>
        </p:nvSpPr>
        <p:spPr>
          <a:xfrm>
            <a:off x="3996362" y="5773821"/>
            <a:ext cx="1490035" cy="498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731607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Division</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699792" y="980728"/>
                <a:ext cx="3888432"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6</m:t>
                          </m:r>
                        </m:num>
                        <m:den>
                          <m:r>
                            <a:rPr lang="en-GB" sz="3200" b="0" i="1" smtClean="0">
                              <a:latin typeface="Cambria Math" panose="02040503050406030204" pitchFamily="18" charset="0"/>
                            </a:rPr>
                            <m:t>9</m:t>
                          </m:r>
                        </m:den>
                      </m:f>
                      <m:r>
                        <a:rPr lang="en-GB" sz="3200" b="0" i="1" smtClean="0">
                          <a:latin typeface="Cambria Math" panose="02040503050406030204" pitchFamily="18" charset="0"/>
                        </a:rPr>
                        <m:t>    →    </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3</m:t>
                          </m:r>
                        </m:den>
                      </m:f>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699792" y="980728"/>
                <a:ext cx="3888432" cy="1017523"/>
              </a:xfrm>
              <a:prstGeom prst="rect">
                <a:avLst/>
              </a:prstGeom>
              <a:blipFill rotWithShape="0">
                <a:blip r:embed="rId2"/>
                <a:stretch>
                  <a:fillRect/>
                </a:stretch>
              </a:blipFill>
            </p:spPr>
            <p:txBody>
              <a:bodyPr/>
              <a:lstStyle/>
              <a:p>
                <a:r>
                  <a:rPr lang="en-GB">
                    <a:noFill/>
                  </a:rPr>
                  <a:t> </a:t>
                </a:r>
              </a:p>
            </p:txBody>
          </p:sp>
        </mc:Fallback>
      </mc:AlternateContent>
      <p:sp>
        <p:nvSpPr>
          <p:cNvPr id="6" name="Rectangle 5"/>
          <p:cNvSpPr/>
          <p:nvPr/>
        </p:nvSpPr>
        <p:spPr>
          <a:xfrm>
            <a:off x="5148064" y="980728"/>
            <a:ext cx="1080120"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 name="TextBox 6"/>
          <p:cNvSpPr txBox="1"/>
          <p:nvPr/>
        </p:nvSpPr>
        <p:spPr>
          <a:xfrm>
            <a:off x="1115616" y="2379852"/>
            <a:ext cx="7056784" cy="1200329"/>
          </a:xfrm>
          <a:prstGeom prst="rect">
            <a:avLst/>
          </a:prstGeom>
          <a:noFill/>
        </p:spPr>
        <p:txBody>
          <a:bodyPr wrap="square" rtlCol="0">
            <a:spAutoFit/>
          </a:bodyPr>
          <a:lstStyle/>
          <a:p>
            <a:r>
              <a:rPr lang="en-GB" sz="2400" dirty="0" smtClean="0"/>
              <a:t>Fractions are ultimately just divisions. How did we simplify this fraction?</a:t>
            </a:r>
          </a:p>
          <a:p>
            <a:r>
              <a:rPr lang="en-GB" sz="2400" dirty="0" smtClean="0"/>
              <a:t>Can we apply the same principle to algebraic division?</a:t>
            </a:r>
            <a:endParaRPr lang="en-GB" sz="2400" dirty="0"/>
          </a:p>
        </p:txBody>
      </p:sp>
      <mc:AlternateContent xmlns:mc="http://schemas.openxmlformats.org/markup-compatibility/2006" xmlns:a14="http://schemas.microsoft.com/office/drawing/2010/main">
        <mc:Choice Requires="a14">
          <p:sp>
            <p:nvSpPr>
              <p:cNvPr id="8" name="TextBox 7"/>
              <p:cNvSpPr txBox="1"/>
              <p:nvPr/>
            </p:nvSpPr>
            <p:spPr>
              <a:xfrm>
                <a:off x="827584" y="4149080"/>
                <a:ext cx="1656184" cy="18545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r>
                            <a:rPr lang="en-GB" sz="2400" b="0" i="1" smtClean="0">
                              <a:latin typeface="Cambria Math" panose="02040503050406030204" pitchFamily="18" charset="0"/>
                            </a:rPr>
                            <m:t>𝑥</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  →    </m:t>
                      </m:r>
                      <m:r>
                        <a:rPr lang="en-GB" sz="2400" b="1" i="1" smtClean="0">
                          <a:latin typeface="Cambria Math" panose="02040503050406030204" pitchFamily="18" charset="0"/>
                        </a:rPr>
                        <m:t>𝒙</m:t>
                      </m:r>
                    </m:oMath>
                  </m:oMathPara>
                </a14:m>
                <a:endParaRPr lang="en-GB" sz="2400" b="1"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r>
                            <a:rPr lang="en-GB" sz="2400" b="0" i="1" smtClean="0">
                              <a:latin typeface="Cambria Math" panose="02040503050406030204" pitchFamily="18" charset="0"/>
                            </a:rPr>
                            <m:t>𝑥</m:t>
                          </m:r>
                        </m:num>
                        <m:den>
                          <m:r>
                            <a:rPr lang="en-GB" sz="2400" b="0" i="1" smtClean="0">
                              <a:latin typeface="Cambria Math" panose="02040503050406030204" pitchFamily="18" charset="0"/>
                            </a:rPr>
                            <m:t>𝑥</m:t>
                          </m:r>
                        </m:den>
                      </m:f>
                      <m:r>
                        <a:rPr lang="en-GB" sz="2400" b="0" i="1" smtClean="0">
                          <a:latin typeface="Cambria Math" panose="02040503050406030204" pitchFamily="18" charset="0"/>
                        </a:rPr>
                        <m:t>    →   </m:t>
                      </m:r>
                      <m:r>
                        <a:rPr lang="en-GB" sz="2400" b="1" i="1" smtClean="0">
                          <a:latin typeface="Cambria Math" panose="02040503050406030204" pitchFamily="18" charset="0"/>
                        </a:rPr>
                        <m:t>𝟓</m:t>
                      </m:r>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4149080"/>
                <a:ext cx="1656184" cy="185454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51684" y="4097125"/>
                <a:ext cx="2232248" cy="1959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num>
                        <m:den>
                          <m:r>
                            <a:rPr lang="en-GB" sz="2400" b="0" i="1" smtClean="0">
                              <a:latin typeface="Cambria Math" panose="02040503050406030204" pitchFamily="18" charset="0"/>
                            </a:rPr>
                            <m:t>3</m:t>
                          </m:r>
                          <m:r>
                            <a:rPr lang="en-GB" sz="2400" b="0" i="1" smtClean="0">
                              <a:latin typeface="Cambria Math" panose="02040503050406030204" pitchFamily="18" charset="0"/>
                            </a:rPr>
                            <m:t>𝑥</m:t>
                          </m:r>
                        </m:den>
                      </m:f>
                      <m:r>
                        <a:rPr lang="en-GB" sz="2400" b="0" i="1" smtClean="0">
                          <a:latin typeface="Cambria Math" panose="02040503050406030204" pitchFamily="18" charset="0"/>
                        </a:rPr>
                        <m:t>  →   </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r>
                            <a:rPr lang="en-GB" sz="2400" b="1" i="1" smtClean="0">
                              <a:latin typeface="Cambria Math" panose="02040503050406030204" pitchFamily="18" charset="0"/>
                            </a:rPr>
                            <m:t>𝒙</m:t>
                          </m:r>
                        </m:num>
                        <m:den>
                          <m:r>
                            <a:rPr lang="en-GB" sz="2400" b="1" i="1" smtClean="0">
                              <a:latin typeface="Cambria Math" panose="02040503050406030204" pitchFamily="18" charset="0"/>
                            </a:rPr>
                            <m:t>𝟑</m:t>
                          </m:r>
                        </m:den>
                      </m:f>
                    </m:oMath>
                  </m:oMathPara>
                </a14:m>
                <a:endParaRPr lang="en-GB" sz="2400" b="1"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10</m:t>
                          </m:r>
                          <m:r>
                            <a:rPr lang="en-GB" sz="2400" b="0" i="1" smtClean="0">
                              <a:latin typeface="Cambria Math" panose="02040503050406030204" pitchFamily="18" charset="0"/>
                            </a:rPr>
                            <m:t>𝑥𝑦</m:t>
                          </m:r>
                        </m:num>
                        <m:den>
                          <m:r>
                            <a:rPr lang="en-GB" sz="2400" b="0" i="1" smtClean="0">
                              <a:latin typeface="Cambria Math" panose="02040503050406030204" pitchFamily="18" charset="0"/>
                            </a:rPr>
                            <m:t>15</m:t>
                          </m:r>
                          <m:r>
                            <a:rPr lang="en-GB" sz="2400" b="0" i="1" smtClean="0">
                              <a:latin typeface="Cambria Math" panose="02040503050406030204" pitchFamily="18" charset="0"/>
                            </a:rPr>
                            <m:t>𝑥</m:t>
                          </m:r>
                        </m:den>
                      </m:f>
                      <m:r>
                        <a:rPr lang="en-GB" sz="2400" b="0" i="1" smtClean="0">
                          <a:latin typeface="Cambria Math" panose="02040503050406030204" pitchFamily="18" charset="0"/>
                        </a:rPr>
                        <m:t>    →  </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r>
                            <a:rPr lang="en-GB" sz="2400" b="1" i="1" smtClean="0">
                              <a:latin typeface="Cambria Math" panose="02040503050406030204" pitchFamily="18" charset="0"/>
                            </a:rPr>
                            <m:t>𝒚</m:t>
                          </m:r>
                        </m:num>
                        <m:den>
                          <m:r>
                            <a:rPr lang="en-GB" sz="2400" b="1" i="1" smtClean="0">
                              <a:latin typeface="Cambria Math" panose="02040503050406030204" pitchFamily="18" charset="0"/>
                            </a:rPr>
                            <m:t>𝟑</m:t>
                          </m:r>
                        </m:den>
                      </m:f>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3451684" y="4097125"/>
                <a:ext cx="2232248" cy="19598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16216" y="4039206"/>
                <a:ext cx="2520280" cy="20701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𝑦</m:t>
                          </m:r>
                        </m:num>
                        <m:den>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  →   </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𝒙</m:t>
                          </m:r>
                        </m:num>
                        <m:den>
                          <m:r>
                            <a:rPr lang="en-GB" sz="2400" b="1" i="1" smtClean="0">
                              <a:latin typeface="Cambria Math" panose="02040503050406030204" pitchFamily="18" charset="0"/>
                            </a:rPr>
                            <m:t>𝒚</m:t>
                          </m:r>
                        </m:den>
                      </m:f>
                    </m:oMath>
                  </m:oMathPara>
                </a14:m>
                <a:endParaRPr lang="en-GB" sz="2400" b="1"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12</m:t>
                          </m:r>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𝑧</m:t>
                          </m:r>
                        </m:num>
                        <m:den>
                          <m:r>
                            <a:rPr lang="en-GB" sz="2400" b="0" i="1" smtClean="0">
                              <a:latin typeface="Cambria Math" panose="02040503050406030204" pitchFamily="18" charset="0"/>
                            </a:rPr>
                            <m:t>16</m:t>
                          </m:r>
                          <m:r>
                            <a:rPr lang="en-GB" sz="2400" b="0" i="1" smtClean="0">
                              <a:latin typeface="Cambria Math" panose="02040503050406030204" pitchFamily="18" charset="0"/>
                            </a:rPr>
                            <m:t>𝑥𝑦</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𝑧</m:t>
                              </m:r>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    →  </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r>
                            <a:rPr lang="en-GB" sz="2400" b="1" i="1" smtClean="0">
                              <a:latin typeface="Cambria Math" panose="02040503050406030204" pitchFamily="18" charset="0"/>
                            </a:rPr>
                            <m:t>𝒚</m:t>
                          </m:r>
                        </m:num>
                        <m:den>
                          <m:r>
                            <a:rPr lang="en-GB" sz="2400" b="1" i="1" smtClean="0">
                              <a:latin typeface="Cambria Math" panose="02040503050406030204" pitchFamily="18" charset="0"/>
                            </a:rPr>
                            <m:t>𝟒</m:t>
                          </m:r>
                          <m:r>
                            <a:rPr lang="en-GB" sz="2400" b="1" i="1" smtClean="0">
                              <a:latin typeface="Cambria Math" panose="02040503050406030204" pitchFamily="18" charset="0"/>
                            </a:rPr>
                            <m:t>𝒛</m:t>
                          </m:r>
                        </m:den>
                      </m:f>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516216" y="4039206"/>
                <a:ext cx="2520280" cy="2070182"/>
              </a:xfrm>
              <a:prstGeom prst="rect">
                <a:avLst/>
              </a:prstGeom>
              <a:blipFill rotWithShape="0">
                <a:blip r:embed="rId5"/>
                <a:stretch>
                  <a:fillRect/>
                </a:stretch>
              </a:blipFill>
            </p:spPr>
            <p:txBody>
              <a:bodyPr/>
              <a:lstStyle/>
              <a:p>
                <a:r>
                  <a:rPr lang="en-GB">
                    <a:noFill/>
                  </a:rPr>
                  <a:t> </a:t>
                </a:r>
              </a:p>
            </p:txBody>
          </p:sp>
        </mc:Fallback>
      </mc:AlternateContent>
      <p:cxnSp>
        <p:nvCxnSpPr>
          <p:cNvPr id="12" name="Straight Connector 11"/>
          <p:cNvCxnSpPr/>
          <p:nvPr/>
        </p:nvCxnSpPr>
        <p:spPr>
          <a:xfrm>
            <a:off x="3059832" y="4039206"/>
            <a:ext cx="0" cy="196442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211441" y="4092086"/>
            <a:ext cx="0" cy="1964421"/>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1979712" y="4092085"/>
            <a:ext cx="688269" cy="9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5" name="Rectangle 14"/>
          <p:cNvSpPr/>
          <p:nvPr/>
        </p:nvSpPr>
        <p:spPr>
          <a:xfrm>
            <a:off x="1979712" y="5224216"/>
            <a:ext cx="688269" cy="9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6" name="Rectangle 15"/>
          <p:cNvSpPr/>
          <p:nvPr/>
        </p:nvSpPr>
        <p:spPr>
          <a:xfrm>
            <a:off x="4989414" y="4092085"/>
            <a:ext cx="688269" cy="9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7" name="Rectangle 16"/>
          <p:cNvSpPr/>
          <p:nvPr/>
        </p:nvSpPr>
        <p:spPr>
          <a:xfrm>
            <a:off x="4989414" y="5224216"/>
            <a:ext cx="688269" cy="9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8" name="Rectangle 17"/>
          <p:cNvSpPr/>
          <p:nvPr/>
        </p:nvSpPr>
        <p:spPr>
          <a:xfrm>
            <a:off x="8172400" y="4027824"/>
            <a:ext cx="688269" cy="9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9" name="Rectangle 18"/>
          <p:cNvSpPr/>
          <p:nvPr/>
        </p:nvSpPr>
        <p:spPr>
          <a:xfrm>
            <a:off x="8348227" y="5224215"/>
            <a:ext cx="688269" cy="9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2059269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6"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836712"/>
                <a:ext cx="7632848" cy="558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6</m:t>
                          </m:r>
                          <m:r>
                            <a:rPr lang="en-GB" sz="3600" b="0" i="1" smtClean="0">
                              <a:latin typeface="Cambria Math" panose="02040503050406030204" pitchFamily="18" charset="0"/>
                            </a:rPr>
                            <m:t>𝑧</m:t>
                          </m:r>
                        </m:num>
                        <m:den>
                          <m:r>
                            <a:rPr lang="en-GB" sz="3600" b="0" i="1" smtClean="0">
                              <a:latin typeface="Cambria Math" panose="02040503050406030204" pitchFamily="18" charset="0"/>
                            </a:rPr>
                            <m:t>3</m:t>
                          </m:r>
                        </m:den>
                      </m:f>
                      <m:r>
                        <a:rPr lang="en-GB" sz="3600" b="0" i="1" smtClean="0">
                          <a:latin typeface="Cambria Math" panose="02040503050406030204" pitchFamily="18" charset="0"/>
                        </a:rPr>
                        <m:t>  →    </m:t>
                      </m:r>
                      <m:r>
                        <a:rPr lang="en-GB" sz="3600" b="1" i="1" smtClean="0">
                          <a:latin typeface="Cambria Math" panose="02040503050406030204" pitchFamily="18" charset="0"/>
                        </a:rPr>
                        <m:t>𝟐</m:t>
                      </m:r>
                      <m:r>
                        <a:rPr lang="en-GB" sz="3600" b="1" i="1" smtClean="0">
                          <a:latin typeface="Cambria Math" panose="02040503050406030204" pitchFamily="18" charset="0"/>
                        </a:rPr>
                        <m:t>𝒛</m:t>
                      </m:r>
                    </m:oMath>
                  </m:oMathPara>
                </a14:m>
                <a:endParaRPr lang="en-GB" sz="3600" dirty="0" smtClean="0"/>
              </a:p>
              <a:p>
                <a:endParaRPr lang="en-GB" dirty="0"/>
              </a:p>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7</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𝑦</m:t>
                              </m:r>
                            </m:e>
                            <m:sup>
                              <m:r>
                                <a:rPr lang="en-GB" sz="3600" b="0" i="1" smtClean="0">
                                  <a:latin typeface="Cambria Math" panose="02040503050406030204" pitchFamily="18" charset="0"/>
                                </a:rPr>
                                <m:t>2</m:t>
                              </m:r>
                            </m:sup>
                          </m:sSup>
                        </m:num>
                        <m:den>
                          <m:r>
                            <a:rPr lang="en-GB" sz="3600" b="0" i="1" smtClean="0">
                              <a:latin typeface="Cambria Math" panose="02040503050406030204" pitchFamily="18" charset="0"/>
                            </a:rPr>
                            <m:t>𝑥𝑦</m:t>
                          </m:r>
                        </m:den>
                      </m:f>
                      <m:r>
                        <a:rPr lang="en-GB" sz="3600" b="0" i="1" smtClean="0">
                          <a:latin typeface="Cambria Math" panose="02040503050406030204" pitchFamily="18" charset="0"/>
                        </a:rPr>
                        <m:t>    →   </m:t>
                      </m:r>
                      <m:r>
                        <a:rPr lang="en-GB" sz="3600" b="1" i="1" smtClean="0">
                          <a:latin typeface="Cambria Math" panose="02040503050406030204" pitchFamily="18" charset="0"/>
                        </a:rPr>
                        <m:t>𝟕</m:t>
                      </m:r>
                      <m:r>
                        <a:rPr lang="en-GB" sz="3600" b="1" i="1" smtClean="0">
                          <a:latin typeface="Cambria Math" panose="02040503050406030204" pitchFamily="18" charset="0"/>
                        </a:rPr>
                        <m:t>𝒙𝒚</m:t>
                      </m:r>
                    </m:oMath>
                  </m:oMathPara>
                </a14:m>
                <a:endParaRPr lang="en-GB" sz="3600" b="1" dirty="0" smtClean="0"/>
              </a:p>
              <a:p>
                <a:endParaRPr lang="en-GB" b="1" dirty="0"/>
              </a:p>
              <a:p>
                <a:pPr/>
                <a14:m>
                  <m:oMathPara xmlns:m="http://schemas.openxmlformats.org/officeDocument/2006/math">
                    <m:oMathParaPr>
                      <m:jc m:val="centerGroup"/>
                    </m:oMathParaPr>
                    <m:oMath xmlns:m="http://schemas.openxmlformats.org/officeDocument/2006/math">
                      <m:f>
                        <m:fPr>
                          <m:ctrlPr>
                            <a:rPr lang="en-GB" sz="360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5</m:t>
                          </m:r>
                          <m:sSup>
                            <m:sSupPr>
                              <m:ctrlPr>
                                <a:rPr lang="en-GB" sz="3600" b="0" i="1" smtClean="0">
                                  <a:solidFill>
                                    <a:schemeClr val="tx1"/>
                                  </a:solidFill>
                                  <a:latin typeface="Cambria Math" panose="02040503050406030204" pitchFamily="18" charset="0"/>
                                </a:rPr>
                              </m:ctrlPr>
                            </m:sSupPr>
                            <m:e>
                              <m:r>
                                <a:rPr lang="en-GB" sz="3600" b="0" i="1" smtClean="0">
                                  <a:solidFill>
                                    <a:schemeClr val="tx1"/>
                                  </a:solidFill>
                                  <a:latin typeface="Cambria Math" panose="02040503050406030204" pitchFamily="18" charset="0"/>
                                </a:rPr>
                                <m:t>𝑎</m:t>
                              </m:r>
                            </m:e>
                            <m:sup>
                              <m:r>
                                <a:rPr lang="en-GB" sz="3600" b="0" i="1" smtClean="0">
                                  <a:solidFill>
                                    <a:schemeClr val="tx1"/>
                                  </a:solidFill>
                                  <a:latin typeface="Cambria Math" panose="02040503050406030204" pitchFamily="18" charset="0"/>
                                </a:rPr>
                                <m:t>2</m:t>
                              </m:r>
                            </m:sup>
                          </m:sSup>
                          <m:sSup>
                            <m:sSupPr>
                              <m:ctrlPr>
                                <a:rPr lang="en-GB" sz="3600" b="0" i="1" smtClean="0">
                                  <a:solidFill>
                                    <a:schemeClr val="tx1"/>
                                  </a:solidFill>
                                  <a:latin typeface="Cambria Math" panose="02040503050406030204" pitchFamily="18" charset="0"/>
                                </a:rPr>
                              </m:ctrlPr>
                            </m:sSupPr>
                            <m:e>
                              <m:r>
                                <a:rPr lang="en-GB" sz="3600" b="0" i="1" smtClean="0">
                                  <a:solidFill>
                                    <a:schemeClr val="tx1"/>
                                  </a:solidFill>
                                  <a:latin typeface="Cambria Math" panose="02040503050406030204" pitchFamily="18" charset="0"/>
                                </a:rPr>
                                <m:t>𝑏</m:t>
                              </m:r>
                            </m:e>
                            <m:sup>
                              <m:r>
                                <a:rPr lang="en-GB" sz="3600" b="0" i="1" smtClean="0">
                                  <a:solidFill>
                                    <a:schemeClr val="tx1"/>
                                  </a:solidFill>
                                  <a:latin typeface="Cambria Math" panose="02040503050406030204" pitchFamily="18" charset="0"/>
                                </a:rPr>
                                <m:t>2</m:t>
                              </m:r>
                            </m:sup>
                          </m:sSup>
                          <m:sSup>
                            <m:sSupPr>
                              <m:ctrlPr>
                                <a:rPr lang="en-GB" sz="3600" b="0" i="1" smtClean="0">
                                  <a:solidFill>
                                    <a:schemeClr val="tx1"/>
                                  </a:solidFill>
                                  <a:latin typeface="Cambria Math" panose="02040503050406030204" pitchFamily="18" charset="0"/>
                                </a:rPr>
                              </m:ctrlPr>
                            </m:sSupPr>
                            <m:e>
                              <m:r>
                                <a:rPr lang="en-GB" sz="3600" b="0" i="1" smtClean="0">
                                  <a:solidFill>
                                    <a:schemeClr val="tx1"/>
                                  </a:solidFill>
                                  <a:latin typeface="Cambria Math" panose="02040503050406030204" pitchFamily="18" charset="0"/>
                                </a:rPr>
                                <m:t>𝑐</m:t>
                              </m:r>
                            </m:e>
                            <m:sup>
                              <m:r>
                                <a:rPr lang="en-GB" sz="3600" b="0" i="1" smtClean="0">
                                  <a:solidFill>
                                    <a:schemeClr val="tx1"/>
                                  </a:solidFill>
                                  <a:latin typeface="Cambria Math" panose="02040503050406030204" pitchFamily="18" charset="0"/>
                                </a:rPr>
                                <m:t>3</m:t>
                              </m:r>
                            </m:sup>
                          </m:sSup>
                        </m:num>
                        <m:den>
                          <m:r>
                            <a:rPr lang="en-GB" sz="3600" b="0" i="1" smtClean="0">
                              <a:solidFill>
                                <a:schemeClr val="tx1"/>
                              </a:solidFill>
                              <a:latin typeface="Cambria Math" panose="02040503050406030204" pitchFamily="18" charset="0"/>
                            </a:rPr>
                            <m:t>20</m:t>
                          </m:r>
                          <m:r>
                            <a:rPr lang="en-GB" sz="3600" b="0" i="1" smtClean="0">
                              <a:solidFill>
                                <a:schemeClr val="tx1"/>
                              </a:solidFill>
                              <a:latin typeface="Cambria Math" panose="02040503050406030204" pitchFamily="18" charset="0"/>
                            </a:rPr>
                            <m:t>𝑎</m:t>
                          </m:r>
                          <m:sSup>
                            <m:sSupPr>
                              <m:ctrlPr>
                                <a:rPr lang="en-GB" sz="3600" b="0" i="1" smtClean="0">
                                  <a:solidFill>
                                    <a:schemeClr val="tx1"/>
                                  </a:solidFill>
                                  <a:latin typeface="Cambria Math" panose="02040503050406030204" pitchFamily="18" charset="0"/>
                                </a:rPr>
                              </m:ctrlPr>
                            </m:sSupPr>
                            <m:e>
                              <m:r>
                                <a:rPr lang="en-GB" sz="3600" b="0" i="1" smtClean="0">
                                  <a:solidFill>
                                    <a:schemeClr val="tx1"/>
                                  </a:solidFill>
                                  <a:latin typeface="Cambria Math" panose="02040503050406030204" pitchFamily="18" charset="0"/>
                                </a:rPr>
                                <m:t>𝑏</m:t>
                              </m:r>
                            </m:e>
                            <m:sup>
                              <m:r>
                                <a:rPr lang="en-GB" sz="3600" b="0" i="1" smtClean="0">
                                  <a:solidFill>
                                    <a:schemeClr val="tx1"/>
                                  </a:solidFill>
                                  <a:latin typeface="Cambria Math" panose="02040503050406030204" pitchFamily="18" charset="0"/>
                                </a:rPr>
                                <m:t>2</m:t>
                              </m:r>
                            </m:sup>
                          </m:sSup>
                          <m:r>
                            <a:rPr lang="en-GB" sz="3600" b="0" i="1" smtClean="0">
                              <a:solidFill>
                                <a:schemeClr val="tx1"/>
                              </a:solidFill>
                              <a:latin typeface="Cambria Math" panose="02040503050406030204" pitchFamily="18" charset="0"/>
                            </a:rPr>
                            <m:t>𝑐</m:t>
                          </m:r>
                        </m:den>
                      </m:f>
                      <m:r>
                        <a:rPr lang="en-GB" sz="3600" i="1">
                          <a:solidFill>
                            <a:schemeClr val="tx1"/>
                          </a:solidFill>
                          <a:latin typeface="Cambria Math" panose="02040503050406030204" pitchFamily="18" charset="0"/>
                        </a:rPr>
                        <m:t>    →  </m:t>
                      </m:r>
                      <m:f>
                        <m:fPr>
                          <m:ctrlPr>
                            <a:rPr lang="en-GB" sz="3600" b="1" i="1" smtClean="0">
                              <a:solidFill>
                                <a:schemeClr val="tx1"/>
                              </a:solidFill>
                              <a:latin typeface="Cambria Math" panose="02040503050406030204" pitchFamily="18" charset="0"/>
                            </a:rPr>
                          </m:ctrlPr>
                        </m:fPr>
                        <m:num>
                          <m:r>
                            <a:rPr lang="en-GB" sz="3600" b="1" i="1" smtClean="0">
                              <a:solidFill>
                                <a:schemeClr val="tx1"/>
                              </a:solidFill>
                              <a:latin typeface="Cambria Math" panose="02040503050406030204" pitchFamily="18" charset="0"/>
                            </a:rPr>
                            <m:t>𝒂</m:t>
                          </m:r>
                          <m:sSup>
                            <m:sSupPr>
                              <m:ctrlPr>
                                <a:rPr lang="en-GB" sz="3600" b="1" i="1" smtClean="0">
                                  <a:solidFill>
                                    <a:schemeClr val="tx1"/>
                                  </a:solidFill>
                                  <a:latin typeface="Cambria Math" panose="02040503050406030204" pitchFamily="18" charset="0"/>
                                </a:rPr>
                              </m:ctrlPr>
                            </m:sSupPr>
                            <m:e>
                              <m:r>
                                <a:rPr lang="en-GB" sz="3600" b="1" i="1" smtClean="0">
                                  <a:solidFill>
                                    <a:schemeClr val="tx1"/>
                                  </a:solidFill>
                                  <a:latin typeface="Cambria Math" panose="02040503050406030204" pitchFamily="18" charset="0"/>
                                </a:rPr>
                                <m:t>𝒄</m:t>
                              </m:r>
                            </m:e>
                            <m:sup>
                              <m:r>
                                <a:rPr lang="en-GB" sz="3600" b="1" i="1" smtClean="0">
                                  <a:solidFill>
                                    <a:schemeClr val="tx1"/>
                                  </a:solidFill>
                                  <a:latin typeface="Cambria Math" panose="02040503050406030204" pitchFamily="18" charset="0"/>
                                </a:rPr>
                                <m:t>𝟐</m:t>
                              </m:r>
                            </m:sup>
                          </m:sSup>
                        </m:num>
                        <m:den>
                          <m:r>
                            <a:rPr lang="en-GB" sz="3600" b="1" i="1" smtClean="0">
                              <a:solidFill>
                                <a:schemeClr val="tx1"/>
                              </a:solidFill>
                              <a:latin typeface="Cambria Math" panose="02040503050406030204" pitchFamily="18" charset="0"/>
                            </a:rPr>
                            <m:t>𝟒</m:t>
                          </m:r>
                        </m:den>
                      </m:f>
                    </m:oMath>
                  </m:oMathPara>
                </a14:m>
                <a:endParaRPr lang="en-GB" sz="3600" b="1" dirty="0" smtClean="0">
                  <a:solidFill>
                    <a:schemeClr val="tx1"/>
                  </a:solidFill>
                </a:endParaRPr>
              </a:p>
              <a:p>
                <a:endParaRPr lang="en-GB" sz="2000" b="1" dirty="0">
                  <a:solidFill>
                    <a:schemeClr val="tx1"/>
                  </a:solidFill>
                </a:endParaRPr>
              </a:p>
              <a:p>
                <a:pPr/>
                <a14:m>
                  <m:oMathPara xmlns:m="http://schemas.openxmlformats.org/officeDocument/2006/math">
                    <m:oMathParaPr>
                      <m:jc m:val="centerGroup"/>
                    </m:oMathParaPr>
                    <m:oMath xmlns:m="http://schemas.openxmlformats.org/officeDocument/2006/math">
                      <m:r>
                        <a:rPr lang="en-GB" sz="3600" i="1">
                          <a:solidFill>
                            <a:schemeClr val="tx1"/>
                          </a:solidFill>
                          <a:latin typeface="Cambria Math"/>
                        </a:rPr>
                        <m:t>𝑥</m:t>
                      </m:r>
                      <m:d>
                        <m:dPr>
                          <m:ctrlPr>
                            <a:rPr lang="en-GB" sz="3600" i="1">
                              <a:solidFill>
                                <a:schemeClr val="tx1"/>
                              </a:solidFill>
                              <a:latin typeface="Cambria Math" panose="02040503050406030204" pitchFamily="18" charset="0"/>
                            </a:rPr>
                          </m:ctrlPr>
                        </m:dPr>
                        <m:e>
                          <m:f>
                            <m:fPr>
                              <m:ctrlPr>
                                <a:rPr lang="en-GB" sz="3600" i="1">
                                  <a:solidFill>
                                    <a:schemeClr val="tx1"/>
                                  </a:solidFill>
                                  <a:latin typeface="Cambria Math" panose="02040503050406030204" pitchFamily="18" charset="0"/>
                                </a:rPr>
                              </m:ctrlPr>
                            </m:fPr>
                            <m:num>
                              <m:r>
                                <a:rPr lang="en-GB" sz="3600" i="1">
                                  <a:solidFill>
                                    <a:schemeClr val="tx1"/>
                                  </a:solidFill>
                                  <a:latin typeface="Cambria Math"/>
                                </a:rPr>
                                <m:t>9</m:t>
                              </m:r>
                              <m:r>
                                <a:rPr lang="en-GB" sz="3600" i="1">
                                  <a:solidFill>
                                    <a:schemeClr val="tx1"/>
                                  </a:solidFill>
                                  <a:latin typeface="Cambria Math"/>
                                </a:rPr>
                                <m:t>𝑥</m:t>
                              </m:r>
                              <m:sSup>
                                <m:sSupPr>
                                  <m:ctrlPr>
                                    <a:rPr lang="en-GB" sz="3600" i="1">
                                      <a:solidFill>
                                        <a:schemeClr val="tx1"/>
                                      </a:solidFill>
                                      <a:latin typeface="Cambria Math" panose="02040503050406030204" pitchFamily="18" charset="0"/>
                                    </a:rPr>
                                  </m:ctrlPr>
                                </m:sSupPr>
                                <m:e>
                                  <m:r>
                                    <a:rPr lang="en-GB" sz="3600" i="1">
                                      <a:solidFill>
                                        <a:schemeClr val="tx1"/>
                                      </a:solidFill>
                                      <a:latin typeface="Cambria Math"/>
                                    </a:rPr>
                                    <m:t>𝑦</m:t>
                                  </m:r>
                                </m:e>
                                <m:sup>
                                  <m:r>
                                    <a:rPr lang="en-GB" sz="3600" i="1">
                                      <a:solidFill>
                                        <a:schemeClr val="tx1"/>
                                      </a:solidFill>
                                      <a:latin typeface="Cambria Math"/>
                                    </a:rPr>
                                    <m:t>2</m:t>
                                  </m:r>
                                </m:sup>
                              </m:sSup>
                            </m:num>
                            <m:den>
                              <m:r>
                                <a:rPr lang="en-GB" sz="3600" i="1">
                                  <a:solidFill>
                                    <a:schemeClr val="tx1"/>
                                  </a:solidFill>
                                  <a:latin typeface="Cambria Math"/>
                                </a:rPr>
                                <m:t>𝑦</m:t>
                              </m:r>
                            </m:den>
                          </m:f>
                        </m:e>
                      </m:d>
                      <m:r>
                        <a:rPr lang="en-GB" sz="3600" i="1">
                          <a:solidFill>
                            <a:schemeClr val="tx1"/>
                          </a:solidFill>
                          <a:latin typeface="Cambria Math"/>
                        </a:rPr>
                        <m:t>−</m:t>
                      </m:r>
                      <m:r>
                        <a:rPr lang="en-GB" sz="3600" i="1">
                          <a:solidFill>
                            <a:schemeClr val="tx1"/>
                          </a:solidFill>
                          <a:latin typeface="Cambria Math"/>
                        </a:rPr>
                        <m:t>𝑦</m:t>
                      </m:r>
                      <m:d>
                        <m:dPr>
                          <m:ctrlPr>
                            <a:rPr lang="en-GB" sz="3600" i="1">
                              <a:solidFill>
                                <a:schemeClr val="tx1"/>
                              </a:solidFill>
                              <a:latin typeface="Cambria Math" panose="02040503050406030204" pitchFamily="18" charset="0"/>
                            </a:rPr>
                          </m:ctrlPr>
                        </m:dPr>
                        <m:e>
                          <m:f>
                            <m:fPr>
                              <m:ctrlPr>
                                <a:rPr lang="en-GB" sz="3600" i="1">
                                  <a:solidFill>
                                    <a:schemeClr val="tx1"/>
                                  </a:solidFill>
                                  <a:latin typeface="Cambria Math" panose="02040503050406030204" pitchFamily="18" charset="0"/>
                                </a:rPr>
                              </m:ctrlPr>
                            </m:fPr>
                            <m:num>
                              <m:r>
                                <a:rPr lang="en-GB" sz="3600" i="1">
                                  <a:solidFill>
                                    <a:schemeClr val="tx1"/>
                                  </a:solidFill>
                                  <a:latin typeface="Cambria Math"/>
                                </a:rPr>
                                <m:t>8</m:t>
                              </m:r>
                              <m:sSup>
                                <m:sSupPr>
                                  <m:ctrlPr>
                                    <a:rPr lang="en-GB" sz="3600" i="1">
                                      <a:solidFill>
                                        <a:schemeClr val="tx1"/>
                                      </a:solidFill>
                                      <a:latin typeface="Cambria Math" panose="02040503050406030204" pitchFamily="18" charset="0"/>
                                    </a:rPr>
                                  </m:ctrlPr>
                                </m:sSupPr>
                                <m:e>
                                  <m:r>
                                    <a:rPr lang="en-GB" sz="3600" i="1">
                                      <a:solidFill>
                                        <a:schemeClr val="tx1"/>
                                      </a:solidFill>
                                      <a:latin typeface="Cambria Math"/>
                                    </a:rPr>
                                    <m:t>𝑥</m:t>
                                  </m:r>
                                </m:e>
                                <m:sup>
                                  <m:r>
                                    <a:rPr lang="en-GB" sz="3600" i="1">
                                      <a:solidFill>
                                        <a:schemeClr val="tx1"/>
                                      </a:solidFill>
                                      <a:latin typeface="Cambria Math"/>
                                    </a:rPr>
                                    <m:t>2</m:t>
                                  </m:r>
                                </m:sup>
                              </m:sSup>
                              <m:sSup>
                                <m:sSupPr>
                                  <m:ctrlPr>
                                    <a:rPr lang="en-GB" sz="3600" i="1">
                                      <a:solidFill>
                                        <a:schemeClr val="tx1"/>
                                      </a:solidFill>
                                      <a:latin typeface="Cambria Math" panose="02040503050406030204" pitchFamily="18" charset="0"/>
                                    </a:rPr>
                                  </m:ctrlPr>
                                </m:sSupPr>
                                <m:e>
                                  <m:r>
                                    <a:rPr lang="en-GB" sz="3600" i="1">
                                      <a:solidFill>
                                        <a:schemeClr val="tx1"/>
                                      </a:solidFill>
                                      <a:latin typeface="Cambria Math"/>
                                    </a:rPr>
                                    <m:t>𝑦</m:t>
                                  </m:r>
                                </m:e>
                                <m:sup>
                                  <m:r>
                                    <a:rPr lang="en-GB" sz="3600" i="1">
                                      <a:solidFill>
                                        <a:schemeClr val="tx1"/>
                                      </a:solidFill>
                                      <a:latin typeface="Cambria Math"/>
                                    </a:rPr>
                                    <m:t>2</m:t>
                                  </m:r>
                                </m:sup>
                              </m:sSup>
                            </m:num>
                            <m:den>
                              <m:sSup>
                                <m:sSupPr>
                                  <m:ctrlPr>
                                    <a:rPr lang="en-GB" sz="3600" i="1">
                                      <a:solidFill>
                                        <a:schemeClr val="tx1"/>
                                      </a:solidFill>
                                      <a:latin typeface="Cambria Math" panose="02040503050406030204" pitchFamily="18" charset="0"/>
                                    </a:rPr>
                                  </m:ctrlPr>
                                </m:sSupPr>
                                <m:e>
                                  <m:r>
                                    <a:rPr lang="en-GB" sz="3600" i="1">
                                      <a:solidFill>
                                        <a:schemeClr val="tx1"/>
                                      </a:solidFill>
                                      <a:latin typeface="Cambria Math"/>
                                    </a:rPr>
                                    <m:t>2</m:t>
                                  </m:r>
                                  <m:r>
                                    <a:rPr lang="en-GB" sz="3600" i="1">
                                      <a:solidFill>
                                        <a:schemeClr val="tx1"/>
                                      </a:solidFill>
                                      <a:latin typeface="Cambria Math"/>
                                    </a:rPr>
                                    <m:t>𝑦</m:t>
                                  </m:r>
                                </m:e>
                                <m:sup>
                                  <m:r>
                                    <a:rPr lang="en-GB" sz="3600" i="1">
                                      <a:solidFill>
                                        <a:schemeClr val="tx1"/>
                                      </a:solidFill>
                                      <a:latin typeface="Cambria Math"/>
                                    </a:rPr>
                                    <m:t>2</m:t>
                                  </m:r>
                                </m:sup>
                              </m:sSup>
                            </m:den>
                          </m:f>
                        </m:e>
                      </m:d>
                      <m:r>
                        <a:rPr lang="en-GB" sz="3600" b="0" i="1" smtClean="0">
                          <a:solidFill>
                            <a:schemeClr val="tx1"/>
                          </a:solidFill>
                          <a:latin typeface="Cambria Math" panose="02040503050406030204" pitchFamily="18" charset="0"/>
                        </a:rPr>
                        <m:t>   →   </m:t>
                      </m:r>
                      <m:r>
                        <a:rPr lang="en-GB" sz="3600" b="1" i="1" smtClean="0">
                          <a:solidFill>
                            <a:schemeClr val="tx1"/>
                          </a:solidFill>
                          <a:latin typeface="Cambria Math" panose="02040503050406030204" pitchFamily="18" charset="0"/>
                        </a:rPr>
                        <m:t>𝟓</m:t>
                      </m:r>
                      <m:sSup>
                        <m:sSupPr>
                          <m:ctrlPr>
                            <a:rPr lang="en-GB" sz="3600" b="1" i="1" smtClean="0">
                              <a:solidFill>
                                <a:schemeClr val="tx1"/>
                              </a:solidFill>
                              <a:latin typeface="Cambria Math" panose="02040503050406030204" pitchFamily="18" charset="0"/>
                            </a:rPr>
                          </m:ctrlPr>
                        </m:sSupPr>
                        <m:e>
                          <m:r>
                            <a:rPr lang="en-GB" sz="3600" b="1" i="1" smtClean="0">
                              <a:solidFill>
                                <a:schemeClr val="tx1"/>
                              </a:solidFill>
                              <a:latin typeface="Cambria Math" panose="02040503050406030204" pitchFamily="18" charset="0"/>
                            </a:rPr>
                            <m:t>𝒙</m:t>
                          </m:r>
                        </m:e>
                        <m:sup>
                          <m:r>
                            <a:rPr lang="en-GB" sz="3600" b="1" i="1" smtClean="0">
                              <a:solidFill>
                                <a:schemeClr val="tx1"/>
                              </a:solidFill>
                              <a:latin typeface="Cambria Math" panose="02040503050406030204" pitchFamily="18" charset="0"/>
                            </a:rPr>
                            <m:t>𝟐</m:t>
                          </m:r>
                        </m:sup>
                      </m:sSup>
                      <m:r>
                        <a:rPr lang="en-GB" sz="3600" b="1" i="1" smtClean="0">
                          <a:solidFill>
                            <a:schemeClr val="tx1"/>
                          </a:solidFill>
                          <a:latin typeface="Cambria Math" panose="02040503050406030204" pitchFamily="18" charset="0"/>
                        </a:rPr>
                        <m:t>𝒚</m:t>
                      </m:r>
                      <m:r>
                        <a:rPr lang="en-GB" sz="3600" b="1" i="1" smtClean="0">
                          <a:solidFill>
                            <a:schemeClr val="tx1"/>
                          </a:solidFill>
                          <a:latin typeface="Cambria Math" panose="02040503050406030204" pitchFamily="18" charset="0"/>
                        </a:rPr>
                        <m:t>    </m:t>
                      </m:r>
                    </m:oMath>
                  </m:oMathPara>
                </a14:m>
                <a:endParaRPr lang="en-GB" sz="36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9552" y="836712"/>
                <a:ext cx="7632848" cy="5583067"/>
              </a:xfrm>
              <a:prstGeom prst="rect">
                <a:avLst/>
              </a:prstGeom>
              <a:blipFill rotWithShape="0">
                <a:blip r:embed="rId2"/>
                <a:stretch>
                  <a:fillRect/>
                </a:stretch>
              </a:blipFill>
            </p:spPr>
            <p:txBody>
              <a:bodyPr/>
              <a:lstStyle/>
              <a:p>
                <a:r>
                  <a:rPr lang="en-GB">
                    <a:noFill/>
                  </a:rPr>
                  <a:t> </a:t>
                </a:r>
              </a:p>
            </p:txBody>
          </p:sp>
        </mc:Fallback>
      </mc:AlternateContent>
      <p:sp>
        <p:nvSpPr>
          <p:cNvPr id="6" name="Rectangle 5"/>
          <p:cNvSpPr/>
          <p:nvPr/>
        </p:nvSpPr>
        <p:spPr>
          <a:xfrm>
            <a:off x="5004048" y="939222"/>
            <a:ext cx="1656184" cy="9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 name="Rectangle 6"/>
          <p:cNvSpPr/>
          <p:nvPr/>
        </p:nvSpPr>
        <p:spPr>
          <a:xfrm>
            <a:off x="5004048" y="2411484"/>
            <a:ext cx="1656184" cy="9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 name="Rectangle 7"/>
          <p:cNvSpPr/>
          <p:nvPr/>
        </p:nvSpPr>
        <p:spPr>
          <a:xfrm>
            <a:off x="5220072" y="3565608"/>
            <a:ext cx="1656184" cy="12542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9" name="Rectangle 8"/>
          <p:cNvSpPr/>
          <p:nvPr/>
        </p:nvSpPr>
        <p:spPr>
          <a:xfrm>
            <a:off x="6300192" y="5137562"/>
            <a:ext cx="1656184" cy="12542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1180626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0" y="-1160463"/>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152400" y="-1008063"/>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47" name="TextBox 46"/>
              <p:cNvSpPr txBox="1"/>
              <p:nvPr/>
            </p:nvSpPr>
            <p:spPr>
              <a:xfrm>
                <a:off x="348928" y="1124744"/>
                <a:ext cx="4705672"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b="0" i="1" dirty="0" smtClean="0">
                          <a:latin typeface="Cambria Math" panose="02040503050406030204" pitchFamily="18" charset="0"/>
                        </a:rPr>
                        <m:t>4</m:t>
                      </m:r>
                      <m:r>
                        <a:rPr lang="en-GB" sz="6000" b="0" i="1" dirty="0" smtClean="0">
                          <a:latin typeface="Cambria Math" panose="02040503050406030204" pitchFamily="18" charset="0"/>
                        </a:rPr>
                        <m:t>𝑛</m:t>
                      </m:r>
                      <m:r>
                        <a:rPr lang="en-GB" sz="6000" b="0" i="1" dirty="0" smtClean="0">
                          <a:latin typeface="Cambria Math" panose="02040503050406030204" pitchFamily="18" charset="0"/>
                        </a:rPr>
                        <m:t>+20=32</m:t>
                      </m:r>
                    </m:oMath>
                  </m:oMathPara>
                </a14:m>
                <a:endParaRPr lang="en-GB" sz="60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48928" y="1124744"/>
                <a:ext cx="4705672" cy="1015663"/>
              </a:xfrm>
              <a:prstGeom prst="rect">
                <a:avLst/>
              </a:prstGeom>
              <a:blipFill rotWithShape="0">
                <a:blip r:embed="rId2"/>
                <a:stretch>
                  <a:fillRect/>
                </a:stretch>
              </a:blipFill>
            </p:spPr>
            <p:txBody>
              <a:bodyPr/>
              <a:lstStyle/>
              <a:p>
                <a:r>
                  <a:rPr lang="en-GB">
                    <a:noFill/>
                  </a:rPr>
                  <a:t> </a:t>
                </a:r>
              </a:p>
            </p:txBody>
          </p:sp>
        </mc:Fallback>
      </mc:AlternateContent>
      <p:grpSp>
        <p:nvGrpSpPr>
          <p:cNvPr id="13" name="Group 56"/>
          <p:cNvGrpSpPr/>
          <p:nvPr/>
        </p:nvGrpSpPr>
        <p:grpSpPr>
          <a:xfrm>
            <a:off x="3923928" y="2132856"/>
            <a:ext cx="1080120" cy="523220"/>
            <a:chOff x="7740352" y="3429000"/>
            <a:chExt cx="1080120" cy="523220"/>
          </a:xfrm>
        </p:grpSpPr>
        <p:cxnSp>
          <p:nvCxnSpPr>
            <p:cNvPr id="14" name="Straight Arrow Connector 13"/>
            <p:cNvCxnSpPr/>
            <p:nvPr/>
          </p:nvCxnSpPr>
          <p:spPr>
            <a:xfrm>
              <a:off x="7740352" y="3429000"/>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7956376" y="3429000"/>
              <a:ext cx="864096" cy="523220"/>
            </a:xfrm>
            <a:prstGeom prst="rect">
              <a:avLst/>
            </a:prstGeom>
            <a:noFill/>
          </p:spPr>
          <p:txBody>
            <a:bodyPr wrap="square" rtlCol="0">
              <a:spAutoFit/>
            </a:bodyPr>
            <a:lstStyle/>
            <a:p>
              <a:r>
                <a:rPr lang="en-GB" sz="2800" dirty="0" smtClean="0">
                  <a:latin typeface="Calibri"/>
                </a:rPr>
                <a:t>-20</a:t>
              </a:r>
              <a:endParaRPr lang="en-GB" sz="2800" dirty="0"/>
            </a:p>
          </p:txBody>
        </p:sp>
      </p:grpSp>
      <p:grpSp>
        <p:nvGrpSpPr>
          <p:cNvPr id="16" name="Group 57"/>
          <p:cNvGrpSpPr/>
          <p:nvPr/>
        </p:nvGrpSpPr>
        <p:grpSpPr>
          <a:xfrm>
            <a:off x="1691680" y="2060848"/>
            <a:ext cx="936104" cy="523220"/>
            <a:chOff x="5508104" y="3501008"/>
            <a:chExt cx="936104" cy="523220"/>
          </a:xfrm>
        </p:grpSpPr>
        <p:cxnSp>
          <p:nvCxnSpPr>
            <p:cNvPr id="17" name="Straight Arrow Connector 16"/>
            <p:cNvCxnSpPr/>
            <p:nvPr/>
          </p:nvCxnSpPr>
          <p:spPr>
            <a:xfrm>
              <a:off x="6444208" y="3501008"/>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5508104" y="3501008"/>
              <a:ext cx="792088" cy="523220"/>
            </a:xfrm>
            <a:prstGeom prst="rect">
              <a:avLst/>
            </a:prstGeom>
            <a:noFill/>
          </p:spPr>
          <p:txBody>
            <a:bodyPr wrap="square" rtlCol="0">
              <a:spAutoFit/>
            </a:bodyPr>
            <a:lstStyle/>
            <a:p>
              <a:r>
                <a:rPr lang="en-GB" sz="2800" dirty="0" smtClean="0"/>
                <a:t>-20</a:t>
              </a:r>
              <a:endParaRPr lang="en-GB" sz="2800" dirty="0"/>
            </a:p>
          </p:txBody>
        </p:sp>
      </p:grpSp>
      <mc:AlternateContent xmlns:mc="http://schemas.openxmlformats.org/markup-compatibility/2006" xmlns:a14="http://schemas.microsoft.com/office/drawing/2010/main">
        <mc:Choice Requires="a14">
          <p:sp>
            <p:nvSpPr>
              <p:cNvPr id="19" name="TextBox 18"/>
              <p:cNvSpPr txBox="1"/>
              <p:nvPr/>
            </p:nvSpPr>
            <p:spPr>
              <a:xfrm>
                <a:off x="1623616" y="2708920"/>
                <a:ext cx="3672408"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4</m:t>
                      </m:r>
                      <m:r>
                        <a:rPr lang="en-GB" sz="6000" b="0" i="1" smtClean="0">
                          <a:latin typeface="Cambria Math" panose="02040503050406030204" pitchFamily="18" charset="0"/>
                        </a:rPr>
                        <m:t>𝑛</m:t>
                      </m:r>
                      <m:r>
                        <a:rPr lang="en-GB" sz="6000" b="0" i="1" smtClean="0">
                          <a:latin typeface="Cambria Math" panose="02040503050406030204" pitchFamily="18" charset="0"/>
                        </a:rPr>
                        <m:t>=12</m:t>
                      </m:r>
                    </m:oMath>
                  </m:oMathPara>
                </a14:m>
                <a:endParaRPr lang="en-GB" sz="6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23616" y="2708920"/>
                <a:ext cx="3672408" cy="101566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547664" y="4293096"/>
                <a:ext cx="3851920"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𝑛</m:t>
                      </m:r>
                      <m:r>
                        <a:rPr lang="en-GB" sz="6000" b="0" i="1" smtClean="0">
                          <a:latin typeface="Cambria Math" panose="02040503050406030204" pitchFamily="18" charset="0"/>
                        </a:rPr>
                        <m:t>=3</m:t>
                      </m:r>
                    </m:oMath>
                  </m:oMathPara>
                </a14:m>
                <a:endParaRPr lang="en-GB" sz="6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547664" y="4293096"/>
                <a:ext cx="3851920" cy="1015663"/>
              </a:xfrm>
              <a:prstGeom prst="rect">
                <a:avLst/>
              </a:prstGeom>
              <a:blipFill rotWithShape="0">
                <a:blip r:embed="rId4"/>
                <a:stretch>
                  <a:fillRect/>
                </a:stretch>
              </a:blipFill>
            </p:spPr>
            <p:txBody>
              <a:bodyPr/>
              <a:lstStyle/>
              <a:p>
                <a:r>
                  <a:rPr lang="en-GB">
                    <a:noFill/>
                  </a:rPr>
                  <a:t> </a:t>
                </a:r>
              </a:p>
            </p:txBody>
          </p:sp>
        </mc:Fallback>
      </mc:AlternateContent>
      <p:grpSp>
        <p:nvGrpSpPr>
          <p:cNvPr id="21" name="Group 56"/>
          <p:cNvGrpSpPr/>
          <p:nvPr/>
        </p:nvGrpSpPr>
        <p:grpSpPr>
          <a:xfrm>
            <a:off x="3923928" y="3717032"/>
            <a:ext cx="1080120" cy="523220"/>
            <a:chOff x="7740352" y="3429000"/>
            <a:chExt cx="1080120" cy="523220"/>
          </a:xfrm>
        </p:grpSpPr>
        <p:cxnSp>
          <p:nvCxnSpPr>
            <p:cNvPr id="22" name="Straight Arrow Connector 21"/>
            <p:cNvCxnSpPr/>
            <p:nvPr/>
          </p:nvCxnSpPr>
          <p:spPr>
            <a:xfrm>
              <a:off x="7740352" y="3429000"/>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23" name="TextBox 22"/>
            <p:cNvSpPr txBox="1"/>
            <p:nvPr/>
          </p:nvSpPr>
          <p:spPr>
            <a:xfrm>
              <a:off x="7956376" y="3429000"/>
              <a:ext cx="864096" cy="523220"/>
            </a:xfrm>
            <a:prstGeom prst="rect">
              <a:avLst/>
            </a:prstGeom>
            <a:noFill/>
          </p:spPr>
          <p:txBody>
            <a:bodyPr wrap="square" rtlCol="0">
              <a:spAutoFit/>
            </a:bodyPr>
            <a:lstStyle/>
            <a:p>
              <a:r>
                <a:rPr lang="en-GB" sz="2800" dirty="0" smtClean="0">
                  <a:sym typeface="Symbol"/>
                </a:rPr>
                <a:t></a:t>
              </a:r>
              <a:r>
                <a:rPr lang="en-GB" sz="2800" dirty="0" smtClean="0"/>
                <a:t>4</a:t>
              </a:r>
              <a:endParaRPr lang="en-GB" sz="2800" dirty="0"/>
            </a:p>
          </p:txBody>
        </p:sp>
      </p:grpSp>
      <p:grpSp>
        <p:nvGrpSpPr>
          <p:cNvPr id="24" name="Group 57"/>
          <p:cNvGrpSpPr/>
          <p:nvPr/>
        </p:nvGrpSpPr>
        <p:grpSpPr>
          <a:xfrm>
            <a:off x="1979712" y="3717032"/>
            <a:ext cx="792088" cy="523220"/>
            <a:chOff x="5724128" y="3501008"/>
            <a:chExt cx="792088" cy="523220"/>
          </a:xfrm>
        </p:grpSpPr>
        <p:cxnSp>
          <p:nvCxnSpPr>
            <p:cNvPr id="25" name="Straight Arrow Connector 24"/>
            <p:cNvCxnSpPr/>
            <p:nvPr/>
          </p:nvCxnSpPr>
          <p:spPr>
            <a:xfrm>
              <a:off x="6444208" y="3501008"/>
              <a:ext cx="0" cy="504056"/>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26" name="TextBox 25"/>
            <p:cNvSpPr txBox="1"/>
            <p:nvPr/>
          </p:nvSpPr>
          <p:spPr>
            <a:xfrm>
              <a:off x="5724128" y="3501008"/>
              <a:ext cx="792088" cy="523220"/>
            </a:xfrm>
            <a:prstGeom prst="rect">
              <a:avLst/>
            </a:prstGeom>
            <a:noFill/>
          </p:spPr>
          <p:txBody>
            <a:bodyPr wrap="square" rtlCol="0">
              <a:spAutoFit/>
            </a:bodyPr>
            <a:lstStyle/>
            <a:p>
              <a:r>
                <a:rPr lang="en-GB" sz="2800" dirty="0" smtClean="0">
                  <a:sym typeface="Symbol"/>
                </a:rPr>
                <a:t></a:t>
              </a:r>
              <a:r>
                <a:rPr lang="en-GB" sz="2800" dirty="0" smtClean="0"/>
                <a:t>4</a:t>
              </a:r>
              <a:endParaRPr lang="en-GB" sz="2800" dirty="0"/>
            </a:p>
          </p:txBody>
        </p:sp>
      </p:grpSp>
      <p:sp>
        <p:nvSpPr>
          <p:cNvPr id="27" name="Rectangle 26"/>
          <p:cNvSpPr/>
          <p:nvPr/>
        </p:nvSpPr>
        <p:spPr>
          <a:xfrm>
            <a:off x="1691680" y="2060848"/>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211960" y="2132856"/>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4211960" y="3717032"/>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1907704" y="3717032"/>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1720652" y="2794286"/>
            <a:ext cx="3096344"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1775892" y="4416241"/>
            <a:ext cx="3096344"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TextBox 32"/>
          <p:cNvSpPr txBox="1"/>
          <p:nvPr/>
        </p:nvSpPr>
        <p:spPr>
          <a:xfrm>
            <a:off x="5508104" y="1340768"/>
            <a:ext cx="3024336" cy="923330"/>
          </a:xfrm>
          <a:prstGeom prst="rect">
            <a:avLst/>
          </a:prstGeom>
          <a:noFill/>
        </p:spPr>
        <p:txBody>
          <a:bodyPr wrap="square" rtlCol="0">
            <a:spAutoFit/>
          </a:bodyPr>
          <a:lstStyle/>
          <a:p>
            <a:r>
              <a:rPr lang="en-GB" b="1" dirty="0" smtClean="0"/>
              <a:t>Strategy: </a:t>
            </a:r>
            <a:r>
              <a:rPr lang="en-GB" dirty="0" smtClean="0"/>
              <a:t>Do the opposite operation to ‘get rid of’ items surrounding our variable.</a:t>
            </a:r>
            <a:endParaRPr lang="en-GB" dirty="0"/>
          </a:p>
        </p:txBody>
      </p:sp>
      <mc:AlternateContent xmlns:mc="http://schemas.openxmlformats.org/markup-compatibility/2006" xmlns:a14="http://schemas.microsoft.com/office/drawing/2010/main">
        <mc:Choice Requires="a14">
          <p:sp>
            <p:nvSpPr>
              <p:cNvPr id="34" name="TextBox 33"/>
              <p:cNvSpPr txBox="1"/>
              <p:nvPr/>
            </p:nvSpPr>
            <p:spPr>
              <a:xfrm>
                <a:off x="5422900" y="2924944"/>
                <a:ext cx="152536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𝑥</m:t>
                      </m:r>
                      <m:r>
                        <a:rPr lang="en-GB" sz="4400" b="0" i="1" smtClean="0">
                          <a:latin typeface="Cambria Math" panose="02040503050406030204" pitchFamily="18" charset="0"/>
                        </a:rPr>
                        <m:t>+4</m:t>
                      </m:r>
                    </m:oMath>
                  </m:oMathPara>
                </a14:m>
                <a:endParaRPr lang="en-GB" sz="4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422900" y="2924944"/>
                <a:ext cx="1525364" cy="769441"/>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53784" y="29164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𝑥</m:t>
                      </m:r>
                      <m:r>
                        <a:rPr lang="en-GB" sz="4400" i="1" dirty="0" smtClean="0">
                          <a:latin typeface="Cambria Math" panose="02040503050406030204" pitchFamily="18" charset="0"/>
                        </a:rPr>
                        <m:t> </m:t>
                      </m:r>
                    </m:oMath>
                  </m:oMathPara>
                </a14:m>
                <a:endParaRPr lang="en-GB" sz="4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53784" y="2916436"/>
                <a:ext cx="648072" cy="76944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796136" y="4149080"/>
                <a:ext cx="864096"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3</m:t>
                      </m:r>
                      <m:r>
                        <a:rPr lang="en-GB" sz="4400" i="1" dirty="0" smtClean="0">
                          <a:latin typeface="Cambria Math" panose="02040503050406030204" pitchFamily="18" charset="0"/>
                        </a:rPr>
                        <m:t>𝑦</m:t>
                      </m:r>
                    </m:oMath>
                  </m:oMathPara>
                </a14:m>
                <a:endParaRPr lang="en-GB" sz="4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796136" y="4149080"/>
                <a:ext cx="864096" cy="769441"/>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8049592" y="4199880"/>
                <a:ext cx="612576"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𝑦</m:t>
                      </m:r>
                    </m:oMath>
                  </m:oMathPara>
                </a14:m>
                <a:endParaRPr lang="en-GB" sz="4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8049592" y="4199880"/>
                <a:ext cx="612576" cy="769441"/>
              </a:xfrm>
              <a:prstGeom prst="rect">
                <a:avLst/>
              </a:prstGeom>
              <a:blipFill rotWithShape="0">
                <a:blip r:embed="rId8"/>
                <a:stretch>
                  <a:fillRect/>
                </a:stretch>
              </a:blipFill>
            </p:spPr>
            <p:txBody>
              <a:bodyPr/>
              <a:lstStyle/>
              <a:p>
                <a:r>
                  <a:rPr lang="en-GB">
                    <a:noFill/>
                  </a:rPr>
                  <a:t> </a:t>
                </a:r>
              </a:p>
            </p:txBody>
          </p:sp>
        </mc:Fallback>
      </mc:AlternateContent>
      <p:sp>
        <p:nvSpPr>
          <p:cNvPr id="42" name="Right Arrow 41"/>
          <p:cNvSpPr/>
          <p:nvPr/>
        </p:nvSpPr>
        <p:spPr>
          <a:xfrm>
            <a:off x="6948264" y="3212976"/>
            <a:ext cx="936104"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Right Arrow 42"/>
          <p:cNvSpPr/>
          <p:nvPr/>
        </p:nvSpPr>
        <p:spPr>
          <a:xfrm>
            <a:off x="6948264" y="4509120"/>
            <a:ext cx="936104"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TextBox 44"/>
          <p:cNvSpPr txBox="1"/>
          <p:nvPr/>
        </p:nvSpPr>
        <p:spPr>
          <a:xfrm>
            <a:off x="6876256" y="2708920"/>
            <a:ext cx="792088" cy="461665"/>
          </a:xfrm>
          <a:prstGeom prst="rect">
            <a:avLst/>
          </a:prstGeom>
          <a:noFill/>
        </p:spPr>
        <p:txBody>
          <a:bodyPr wrap="square" rtlCol="0">
            <a:spAutoFit/>
          </a:bodyPr>
          <a:lstStyle/>
          <a:p>
            <a:pPr algn="ctr"/>
            <a:r>
              <a:rPr lang="en-GB" sz="2400" dirty="0" smtClean="0"/>
              <a:t>-4</a:t>
            </a:r>
            <a:endParaRPr lang="en-GB" sz="2400" dirty="0"/>
          </a:p>
        </p:txBody>
      </p:sp>
      <p:sp>
        <p:nvSpPr>
          <p:cNvPr id="46" name="TextBox 45"/>
          <p:cNvSpPr txBox="1"/>
          <p:nvPr/>
        </p:nvSpPr>
        <p:spPr>
          <a:xfrm>
            <a:off x="6948264" y="4077072"/>
            <a:ext cx="792088" cy="461665"/>
          </a:xfrm>
          <a:prstGeom prst="rect">
            <a:avLst/>
          </a:prstGeom>
          <a:noFill/>
        </p:spPr>
        <p:txBody>
          <a:bodyPr wrap="square" rtlCol="0">
            <a:spAutoFit/>
          </a:bodyPr>
          <a:lstStyle/>
          <a:p>
            <a:pPr algn="ctr"/>
            <a:r>
              <a:rPr lang="en-GB" sz="2400" dirty="0" smtClean="0">
                <a:sym typeface="Symbol"/>
              </a:rPr>
              <a:t></a:t>
            </a:r>
            <a:r>
              <a:rPr lang="en-GB" sz="2400" dirty="0" smtClean="0"/>
              <a:t>3</a:t>
            </a:r>
            <a:endParaRPr lang="en-GB" sz="2400" dirty="0"/>
          </a:p>
        </p:txBody>
      </p:sp>
      <mc:AlternateContent xmlns:mc="http://schemas.openxmlformats.org/markup-compatibility/2006" xmlns:a14="http://schemas.microsoft.com/office/drawing/2010/main">
        <mc:Choice Requires="a14">
          <p:sp>
            <p:nvSpPr>
              <p:cNvPr id="48" name="TextBox 47"/>
              <p:cNvSpPr txBox="1"/>
              <p:nvPr/>
            </p:nvSpPr>
            <p:spPr>
              <a:xfrm>
                <a:off x="5940152" y="5085184"/>
                <a:ext cx="864096" cy="1247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4400" b="0" i="1" smtClean="0">
                              <a:latin typeface="Cambria Math" panose="02040503050406030204" pitchFamily="18" charset="0"/>
                            </a:rPr>
                          </m:ctrlPr>
                        </m:fPr>
                        <m:num>
                          <m:r>
                            <a:rPr lang="en-GB" sz="4400" b="0" i="1" smtClean="0">
                              <a:latin typeface="Cambria Math" panose="02040503050406030204" pitchFamily="18" charset="0"/>
                            </a:rPr>
                            <m:t>𝑧</m:t>
                          </m:r>
                        </m:num>
                        <m:den>
                          <m:r>
                            <a:rPr lang="en-GB" sz="4400" b="0" i="1" smtClean="0">
                              <a:latin typeface="Cambria Math" panose="02040503050406030204" pitchFamily="18" charset="0"/>
                            </a:rPr>
                            <m:t>6</m:t>
                          </m:r>
                        </m:den>
                      </m:f>
                    </m:oMath>
                  </m:oMathPara>
                </a14:m>
                <a:endParaRPr lang="en-GB" sz="4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940152" y="5085184"/>
                <a:ext cx="864096" cy="1247329"/>
              </a:xfrm>
              <a:prstGeom prst="rect">
                <a:avLst/>
              </a:prstGeom>
              <a:blipFill rotWithShape="0">
                <a:blip r:embed="rId9"/>
                <a:stretch>
                  <a:fillRect/>
                </a:stretch>
              </a:blipFill>
            </p:spPr>
            <p:txBody>
              <a:bodyPr/>
              <a:lstStyle/>
              <a:p>
                <a:r>
                  <a:rPr lang="en-GB">
                    <a:noFill/>
                  </a:rPr>
                  <a:t> </a:t>
                </a:r>
              </a:p>
            </p:txBody>
          </p:sp>
        </mc:Fallback>
      </mc:AlternateContent>
      <p:sp>
        <p:nvSpPr>
          <p:cNvPr id="49" name="Right Arrow 48"/>
          <p:cNvSpPr/>
          <p:nvPr/>
        </p:nvSpPr>
        <p:spPr>
          <a:xfrm>
            <a:off x="6948264" y="5661248"/>
            <a:ext cx="936104"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 name="TextBox 49"/>
          <p:cNvSpPr txBox="1"/>
          <p:nvPr/>
        </p:nvSpPr>
        <p:spPr>
          <a:xfrm>
            <a:off x="6948264" y="5229200"/>
            <a:ext cx="792088" cy="461665"/>
          </a:xfrm>
          <a:prstGeom prst="rect">
            <a:avLst/>
          </a:prstGeom>
          <a:noFill/>
        </p:spPr>
        <p:txBody>
          <a:bodyPr wrap="square" rtlCol="0">
            <a:spAutoFit/>
          </a:bodyPr>
          <a:lstStyle/>
          <a:p>
            <a:pPr algn="ctr"/>
            <a:r>
              <a:rPr lang="en-GB" sz="2400" smtClean="0">
                <a:latin typeface="Calibri"/>
                <a:sym typeface="Symbol"/>
              </a:rPr>
              <a:t>×</a:t>
            </a:r>
            <a:r>
              <a:rPr lang="en-GB" sz="2400" smtClean="0">
                <a:sym typeface="Symbol"/>
              </a:rPr>
              <a:t>6</a:t>
            </a:r>
            <a:endParaRPr lang="en-GB" sz="2400" dirty="0"/>
          </a:p>
        </p:txBody>
      </p:sp>
      <mc:AlternateContent xmlns:mc="http://schemas.openxmlformats.org/markup-compatibility/2006" xmlns:a14="http://schemas.microsoft.com/office/drawing/2010/main">
        <mc:Choice Requires="a14">
          <p:sp>
            <p:nvSpPr>
              <p:cNvPr id="52" name="TextBox 51"/>
              <p:cNvSpPr txBox="1"/>
              <p:nvPr/>
            </p:nvSpPr>
            <p:spPr>
              <a:xfrm>
                <a:off x="8074745" y="5413027"/>
                <a:ext cx="612576"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𝑧</m:t>
                      </m:r>
                    </m:oMath>
                  </m:oMathPara>
                </a14:m>
                <a:endParaRPr lang="en-GB" sz="4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8074745" y="5413027"/>
                <a:ext cx="612576" cy="769441"/>
              </a:xfrm>
              <a:prstGeom prst="rect">
                <a:avLst/>
              </a:prstGeom>
              <a:blipFill rotWithShape="0">
                <a:blip r:embed="rId10"/>
                <a:stretch>
                  <a:fillRect/>
                </a:stretch>
              </a:blipFill>
            </p:spPr>
            <p:txBody>
              <a:bodyPr/>
              <a:lstStyle/>
              <a:p>
                <a:r>
                  <a:rPr lang="en-GB">
                    <a:noFill/>
                  </a:rPr>
                  <a:t> </a:t>
                </a:r>
              </a:p>
            </p:txBody>
          </p:sp>
        </mc:Fallback>
      </mc:AlternateContent>
      <p:sp>
        <p:nvSpPr>
          <p:cNvPr id="53" name="Rectangle 52"/>
          <p:cNvSpPr/>
          <p:nvPr/>
        </p:nvSpPr>
        <p:spPr>
          <a:xfrm>
            <a:off x="7020272" y="2636912"/>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7020272" y="4005064"/>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7020272" y="5157192"/>
            <a:ext cx="6480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6" name="Straight Connector 55"/>
          <p:cNvCxnSpPr/>
          <p:nvPr/>
        </p:nvCxnSpPr>
        <p:spPr>
          <a:xfrm>
            <a:off x="5220072" y="1628800"/>
            <a:ext cx="0" cy="4248472"/>
          </a:xfrm>
          <a:prstGeom prst="line">
            <a:avLst/>
          </a:prstGeom>
        </p:spPr>
        <p:style>
          <a:lnRef idx="1">
            <a:schemeClr val="dk1"/>
          </a:lnRef>
          <a:fillRef idx="0">
            <a:schemeClr val="dk1"/>
          </a:fillRef>
          <a:effectRef idx="0">
            <a:schemeClr val="dk1"/>
          </a:effectRef>
          <a:fontRef idx="minor">
            <a:schemeClr val="tx1"/>
          </a:fontRef>
        </p:style>
      </p:cxnSp>
      <p:grpSp>
        <p:nvGrpSpPr>
          <p:cNvPr id="44" name="Group 43"/>
          <p:cNvGrpSpPr/>
          <p:nvPr/>
        </p:nvGrpSpPr>
        <p:grpSpPr>
          <a:xfrm>
            <a:off x="0" y="0"/>
            <a:ext cx="9143074" cy="599127"/>
            <a:chOff x="0" y="13335"/>
            <a:chExt cx="9144218" cy="599127"/>
          </a:xfrm>
        </p:grpSpPr>
        <p:sp>
          <p:nvSpPr>
            <p:cNvPr id="5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Solving</a:t>
              </a:r>
              <a:endParaRPr lang="en-GB" sz="3200" baseline="30000" dirty="0"/>
            </a:p>
          </p:txBody>
        </p:sp>
        <p:cxnSp>
          <p:nvCxnSpPr>
            <p:cNvPr id="57" name="Straight Connector 5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 name="TextBox 1"/>
          <p:cNvSpPr txBox="1"/>
          <p:nvPr/>
        </p:nvSpPr>
        <p:spPr>
          <a:xfrm>
            <a:off x="158552" y="5451698"/>
            <a:ext cx="486003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Bro Tip: </a:t>
            </a:r>
            <a:r>
              <a:rPr lang="en-GB" dirty="0" smtClean="0"/>
              <a:t>Many students find writing these operations between each equation helpful to remind them what they’re doing to each side, but you’ll eventually want to wean yourself off these.</a:t>
            </a:r>
            <a:endParaRPr lang="en-GB" dirty="0"/>
          </a:p>
        </p:txBody>
      </p:sp>
      <p:cxnSp>
        <p:nvCxnSpPr>
          <p:cNvPr id="4" name="Straight Arrow Connector 3"/>
          <p:cNvCxnSpPr/>
          <p:nvPr/>
        </p:nvCxnSpPr>
        <p:spPr>
          <a:xfrm flipV="1">
            <a:off x="469900" y="2564904"/>
            <a:ext cx="1077764" cy="28706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313956" y="197518"/>
            <a:ext cx="579386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Bro Note:</a:t>
            </a:r>
            <a:r>
              <a:rPr lang="en-GB" dirty="0" smtClean="0"/>
              <a:t> You can probably see the answer to this in your head because the equation is relatively simple, but this full method is crucial when things become more complicated</a:t>
            </a:r>
            <a:endParaRPr lang="en-GB" dirty="0"/>
          </a:p>
        </p:txBody>
      </p:sp>
    </p:spTree>
    <p:extLst>
      <p:ext uri="{BB962C8B-B14F-4D97-AF65-F5344CB8AC3E}">
        <p14:creationId xmlns:p14="http://schemas.microsoft.com/office/powerpoint/2010/main" val="2891787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nextCondLst>
                <p:cond evt="onClick" delay="0">
                  <p:tgtEl>
                    <p:spTgt spid="27"/>
                  </p:tgtEl>
                </p:cond>
              </p:nextCondLst>
            </p:seq>
            <p:seq concurrent="1" nextAc="seek">
              <p:cTn id="15" restart="whenNotActive" fill="hold" evtFilter="cancelBubble" nodeType="interactiveSeq">
                <p:stCondLst>
                  <p:cond evt="onClick" delay="0">
                    <p:tgtEl>
                      <p:spTgt spid="2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3" restart="whenNotActive" fill="hold" evtFilter="cancelBubble" nodeType="interactiveSeq">
                <p:stCondLst>
                  <p:cond evt="onClick" delay="0">
                    <p:tgtEl>
                      <p:spTgt spid="31"/>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9" restart="whenNotActive" fill="hold" evtFilter="cancelBubble" nodeType="interactiveSeq">
                <p:stCondLst>
                  <p:cond evt="onClick" delay="0">
                    <p:tgtEl>
                      <p:spTgt spid="3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1000"/>
                                        <p:tgtEl>
                                          <p:spTgt spid="4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1000"/>
                                        <p:tgtEl>
                                          <p:spTgt spid="5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1000"/>
                                        <p:tgtEl>
                                          <p:spTgt spid="52"/>
                                        </p:tgtEl>
                                      </p:cBhvr>
                                    </p:animEffect>
                                  </p:childTnLst>
                                </p:cTn>
                              </p:par>
                              <p:par>
                                <p:cTn id="84" presetID="1" presetClass="entr" presetSubtype="0" fill="hold" grpId="1" nodeType="withEffect">
                                  <p:stCondLst>
                                    <p:cond delay="0"/>
                                  </p:stCondLst>
                                  <p:childTnLst>
                                    <p:set>
                                      <p:cBhvr>
                                        <p:cTn id="85" dur="1" fill="hold">
                                          <p:stCondLst>
                                            <p:cond delay="0"/>
                                          </p:stCondLst>
                                        </p:cTn>
                                        <p:tgtEl>
                                          <p:spTgt spid="53"/>
                                        </p:tgtEl>
                                        <p:attrNameLst>
                                          <p:attrName>style.visibility</p:attrName>
                                        </p:attrNameLst>
                                      </p:cBhvr>
                                      <p:to>
                                        <p:strVal val="visible"/>
                                      </p:to>
                                    </p:set>
                                  </p:childTnLst>
                                </p:cTn>
                              </p:par>
                              <p:par>
                                <p:cTn id="86" presetID="1" presetClass="entr" presetSubtype="0" fill="hold" grpId="1" nodeType="withEffect">
                                  <p:stCondLst>
                                    <p:cond delay="0"/>
                                  </p:stCondLst>
                                  <p:childTnLst>
                                    <p:set>
                                      <p:cBhvr>
                                        <p:cTn id="87" dur="1" fill="hold">
                                          <p:stCondLst>
                                            <p:cond delay="0"/>
                                          </p:stCondLst>
                                        </p:cTn>
                                        <p:tgtEl>
                                          <p:spTgt spid="54"/>
                                        </p:tgtEl>
                                        <p:attrNameLst>
                                          <p:attrName>style.visibility</p:attrName>
                                        </p:attrNameLst>
                                      </p:cBhvr>
                                      <p:to>
                                        <p:strVal val="visible"/>
                                      </p:to>
                                    </p:set>
                                  </p:childTnLst>
                                </p:cTn>
                              </p:par>
                              <p:par>
                                <p:cTn id="88" presetID="1" presetClass="entr" presetSubtype="0" fill="hold" grpId="1" nodeType="withEffect">
                                  <p:stCondLst>
                                    <p:cond delay="0"/>
                                  </p:stCondLst>
                                  <p:childTnLst>
                                    <p:set>
                                      <p:cBhvr>
                                        <p:cTn id="89" dur="1" fill="hold">
                                          <p:stCondLst>
                                            <p:cond delay="0"/>
                                          </p:stCondLst>
                                        </p:cTn>
                                        <p:tgtEl>
                                          <p:spTgt spid="55"/>
                                        </p:tgtEl>
                                        <p:attrNameLst>
                                          <p:attrName>style.visibility</p:attrName>
                                        </p:attrNameLst>
                                      </p:cBhvr>
                                      <p:to>
                                        <p:strVal val="visible"/>
                                      </p:to>
                                    </p:set>
                                  </p:childTnLst>
                                </p:cTn>
                              </p:par>
                              <p:par>
                                <p:cTn id="90" presetID="10" presetClass="entr" presetSubtype="0" fill="hold"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1000"/>
                                        <p:tgtEl>
                                          <p:spTgt spid="56"/>
                                        </p:tgtEl>
                                      </p:cBhvr>
                                    </p:animEffect>
                                  </p:childTnLst>
                                </p:cTn>
                              </p:par>
                            </p:childTnLst>
                          </p:cTn>
                        </p:par>
                      </p:childTnLst>
                    </p:cTn>
                  </p:par>
                </p:childTnLst>
              </p:cTn>
              <p:nextCondLst>
                <p:cond evt="onClick" delay="0">
                  <p:tgtEl>
                    <p:spTgt spid="32"/>
                  </p:tgtEl>
                </p:cond>
              </p:nextCondLst>
            </p:seq>
            <p:seq concurrent="1" nextAc="seek">
              <p:cTn id="93" restart="whenNotActive" fill="hold" evtFilter="cancelBubble" nodeType="interactiveSeq">
                <p:stCondLst>
                  <p:cond evt="onClick" delay="0">
                    <p:tgtEl>
                      <p:spTgt spid="53"/>
                    </p:tgtEl>
                  </p:cond>
                </p:stCondLst>
                <p:endSync evt="end" delay="0">
                  <p:rtn val="all"/>
                </p:endSync>
                <p:childTnLst>
                  <p:par>
                    <p:cTn id="94" fill="hold">
                      <p:stCondLst>
                        <p:cond delay="0"/>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53"/>
                                        </p:tgtEl>
                                      </p:cBhvr>
                                    </p:animEffect>
                                    <p:set>
                                      <p:cBhvr>
                                        <p:cTn id="9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99" restart="whenNotActive" fill="hold" evtFilter="cancelBubble" nodeType="interactiveSeq">
                <p:stCondLst>
                  <p:cond evt="onClick" delay="0">
                    <p:tgtEl>
                      <p:spTgt spid="54"/>
                    </p:tgtEl>
                  </p:cond>
                </p:stCondLst>
                <p:endSync evt="end" delay="0">
                  <p:rtn val="all"/>
                </p:endSync>
                <p:childTnLst>
                  <p:par>
                    <p:cTn id="100" fill="hold">
                      <p:stCondLst>
                        <p:cond delay="0"/>
                      </p:stCondLst>
                      <p:childTnLst>
                        <p:par>
                          <p:cTn id="101" fill="hold">
                            <p:stCondLst>
                              <p:cond delay="0"/>
                            </p:stCondLst>
                            <p:childTnLst>
                              <p:par>
                                <p:cTn id="102" presetID="10" presetClass="exit" presetSubtype="0" fill="hold" grpId="0" nodeType="clickEffect">
                                  <p:stCondLst>
                                    <p:cond delay="0"/>
                                  </p:stCondLst>
                                  <p:childTnLst>
                                    <p:animEffect transition="out" filter="fade">
                                      <p:cBhvr>
                                        <p:cTn id="103" dur="500"/>
                                        <p:tgtEl>
                                          <p:spTgt spid="54"/>
                                        </p:tgtEl>
                                      </p:cBhvr>
                                    </p:animEffect>
                                    <p:set>
                                      <p:cBhvr>
                                        <p:cTn id="10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05" restart="whenNotActive" fill="hold" evtFilter="cancelBubble" nodeType="interactiveSeq">
                <p:stCondLst>
                  <p:cond evt="onClick" delay="0">
                    <p:tgtEl>
                      <p:spTgt spid="55"/>
                    </p:tgtEl>
                  </p:cond>
                </p:stCondLst>
                <p:endSync evt="end" delay="0">
                  <p:rtn val="all"/>
                </p:endSync>
                <p:childTnLst>
                  <p:par>
                    <p:cTn id="106" fill="hold">
                      <p:stCondLst>
                        <p:cond delay="0"/>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500"/>
                                        <p:tgtEl>
                                          <p:spTgt spid="55"/>
                                        </p:tgtEl>
                                      </p:cBhvr>
                                    </p:animEffect>
                                    <p:set>
                                      <p:cBhvr>
                                        <p:cTn id="11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27" grpId="0" animBg="1"/>
      <p:bldP spid="28" grpId="0" animBg="1"/>
      <p:bldP spid="29" grpId="0" animBg="1"/>
      <p:bldP spid="30" grpId="0" animBg="1"/>
      <p:bldP spid="31" grpId="0" animBg="1"/>
      <p:bldP spid="32" grpId="0" animBg="1"/>
      <p:bldP spid="33" grpId="0"/>
      <p:bldP spid="34" grpId="0"/>
      <p:bldP spid="35" grpId="0"/>
      <p:bldP spid="39" grpId="0"/>
      <p:bldP spid="40" grpId="0"/>
      <p:bldP spid="42" grpId="0" animBg="1"/>
      <p:bldP spid="43" grpId="0" animBg="1"/>
      <p:bldP spid="45" grpId="0"/>
      <p:bldP spid="46" grpId="0"/>
      <p:bldP spid="48" grpId="0"/>
      <p:bldP spid="49" grpId="0" animBg="1"/>
      <p:bldP spid="50" grpId="0"/>
      <p:bldP spid="52" grpId="0"/>
      <p:bldP spid="53" grpId="0" animBg="1"/>
      <p:bldP spid="53" grpId="1" animBg="1"/>
      <p:bldP spid="54" grpId="0" animBg="1"/>
      <p:bldP spid="54" grpId="1" animBg="1"/>
      <p:bldP spid="55" grpId="0" animBg="1"/>
      <p:bldP spid="55" grpId="1"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baseline="30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31787"/>
            <a:ext cx="3816424" cy="461665"/>
          </a:xfrm>
          <a:prstGeom prst="rect">
            <a:avLst/>
          </a:prstGeom>
          <a:noFill/>
        </p:spPr>
        <p:txBody>
          <a:bodyPr wrap="square" rtlCol="0">
            <a:spAutoFit/>
          </a:bodyPr>
          <a:lstStyle/>
          <a:p>
            <a:r>
              <a:rPr lang="en-GB" sz="2400" dirty="0" smtClean="0"/>
              <a:t>Solve the following.</a:t>
            </a:r>
            <a:endParaRPr lang="en-GB" sz="2400" dirty="0"/>
          </a:p>
        </p:txBody>
      </p:sp>
      <mc:AlternateContent xmlns:mc="http://schemas.openxmlformats.org/markup-compatibility/2006" xmlns:a14="http://schemas.microsoft.com/office/drawing/2010/main">
        <mc:Choice Requires="a14">
          <p:sp>
            <p:nvSpPr>
              <p:cNvPr id="6" name="TextBox 5"/>
              <p:cNvSpPr txBox="1"/>
              <p:nvPr/>
            </p:nvSpPr>
            <p:spPr>
              <a:xfrm>
                <a:off x="737244" y="1988840"/>
                <a:ext cx="3816424" cy="26237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5</m:t>
                      </m:r>
                      <m:r>
                        <a:rPr lang="en-GB" sz="2800" b="0" i="1" smtClean="0">
                          <a:latin typeface="Cambria Math" panose="02040503050406030204" pitchFamily="18" charset="0"/>
                        </a:rPr>
                        <m:t>𝑥</m:t>
                      </m:r>
                      <m:r>
                        <a:rPr lang="en-GB" sz="2800" b="0" i="1" smtClean="0">
                          <a:latin typeface="Cambria Math" panose="02040503050406030204" pitchFamily="18" charset="0"/>
                        </a:rPr>
                        <m:t>−2=23</m:t>
                      </m:r>
                    </m:oMath>
                    <m:oMath xmlns:m="http://schemas.openxmlformats.org/officeDocument/2006/math">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𝟓</m:t>
                      </m:r>
                    </m:oMath>
                  </m:oMathPara>
                </a14:m>
                <a:r>
                  <a:rPr lang="en-GB" sz="2800" b="0" dirty="0" smtClean="0"/>
                  <a:t/>
                </a:r>
                <a:br>
                  <a:rPr lang="en-GB" sz="2800" b="0" dirty="0" smtClean="0"/>
                </a:br>
                <a:endParaRPr lang="en-GB" sz="2800" b="0" dirty="0" smtClean="0"/>
              </a:p>
              <a:p>
                <a:endParaRPr lang="en-GB" sz="2800"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m:t>
                      </m:r>
                      <m:r>
                        <a:rPr lang="en-GB" sz="2800" b="0" i="1" smtClean="0">
                          <a:latin typeface="Cambria Math" panose="02040503050406030204" pitchFamily="18" charset="0"/>
                        </a:rPr>
                        <m:t>𝑥</m:t>
                      </m:r>
                      <m:r>
                        <a:rPr lang="en-GB" sz="2800" b="0" i="1" smtClean="0">
                          <a:latin typeface="Cambria Math" panose="02040503050406030204" pitchFamily="18" charset="0"/>
                        </a:rPr>
                        <m:t>+11=7</m:t>
                      </m:r>
                    </m:oMath>
                    <m:oMath xmlns:m="http://schemas.openxmlformats.org/officeDocument/2006/math">
                      <m:r>
                        <a:rPr lang="en-GB" sz="2800" b="1" i="1" smtClean="0">
                          <a:latin typeface="Cambria Math" panose="02040503050406030204" pitchFamily="18" charset="0"/>
                        </a:rPr>
                        <m:t>𝒙</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𝟒</m:t>
                          </m:r>
                        </m:num>
                        <m:den>
                          <m:r>
                            <a:rPr lang="en-GB" sz="2800" b="1" i="1" smtClean="0">
                              <a:latin typeface="Cambria Math" panose="02040503050406030204" pitchFamily="18" charset="0"/>
                            </a:rPr>
                            <m:t>𝟑</m:t>
                          </m:r>
                        </m:den>
                      </m:f>
                    </m:oMath>
                  </m:oMathPara>
                </a14:m>
                <a:endParaRPr lang="en-GB" sz="2800" b="1"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737244" y="1988840"/>
                <a:ext cx="3816424" cy="262379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780471" y="1882977"/>
                <a:ext cx="3510136" cy="27296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2800" i="1">
                              <a:latin typeface="Cambria Math" panose="02040503050406030204" pitchFamily="18" charset="0"/>
                            </a:rPr>
                          </m:ctrlPr>
                        </m:radPr>
                        <m:deg/>
                        <m:e>
                          <m:r>
                            <a:rPr lang="en-GB" sz="2800" i="1">
                              <a:latin typeface="Cambria Math" panose="02040503050406030204" pitchFamily="18" charset="0"/>
                            </a:rPr>
                            <m:t>2</m:t>
                          </m:r>
                          <m:r>
                            <a:rPr lang="en-GB" sz="2800" i="1">
                              <a:latin typeface="Cambria Math" panose="02040503050406030204" pitchFamily="18" charset="0"/>
                            </a:rPr>
                            <m:t>𝑥</m:t>
                          </m:r>
                          <m:r>
                            <a:rPr lang="en-GB" sz="2800" i="1">
                              <a:latin typeface="Cambria Math" panose="02040503050406030204" pitchFamily="18" charset="0"/>
                            </a:rPr>
                            <m:t>+1</m:t>
                          </m:r>
                        </m:e>
                      </m:rad>
                      <m:r>
                        <a:rPr lang="en-GB" sz="2800" i="1">
                          <a:latin typeface="Cambria Math" panose="02040503050406030204" pitchFamily="18" charset="0"/>
                        </a:rPr>
                        <m:t>=7</m:t>
                      </m:r>
                    </m:oMath>
                    <m:oMath xmlns:m="http://schemas.openxmlformats.org/officeDocument/2006/math">
                      <m:r>
                        <a:rPr lang="en-GB" sz="2800" b="1" i="1">
                          <a:latin typeface="Cambria Math" panose="02040503050406030204" pitchFamily="18" charset="0"/>
                        </a:rPr>
                        <m:t>𝒙</m:t>
                      </m:r>
                      <m:r>
                        <a:rPr lang="en-GB" sz="2800" b="1" i="1">
                          <a:latin typeface="Cambria Math" panose="02040503050406030204" pitchFamily="18" charset="0"/>
                        </a:rPr>
                        <m:t>=</m:t>
                      </m:r>
                      <m:r>
                        <a:rPr lang="en-GB" sz="2800" b="1" i="1">
                          <a:latin typeface="Cambria Math" panose="02040503050406030204" pitchFamily="18" charset="0"/>
                        </a:rPr>
                        <m:t>𝟐𝟒</m:t>
                      </m:r>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f>
                        <m:fPr>
                          <m:ctrlPr>
                            <a:rPr lang="en-GB" sz="2800" i="1">
                              <a:latin typeface="Cambria Math" panose="02040503050406030204" pitchFamily="18" charset="0"/>
                            </a:rPr>
                          </m:ctrlPr>
                        </m:fPr>
                        <m:num>
                          <m:r>
                            <a:rPr lang="en-GB" sz="2800" i="1">
                              <a:latin typeface="Cambria Math" panose="02040503050406030204" pitchFamily="18" charset="0"/>
                            </a:rPr>
                            <m:t>6</m:t>
                          </m:r>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1">
                                  <a:latin typeface="Cambria Math" panose="02040503050406030204" pitchFamily="18" charset="0"/>
                                </a:rPr>
                                <m:t>2</m:t>
                              </m:r>
                            </m:sup>
                          </m:sSup>
                          <m:r>
                            <a:rPr lang="en-GB" sz="2800" i="1">
                              <a:latin typeface="Cambria Math" panose="02040503050406030204" pitchFamily="18" charset="0"/>
                            </a:rPr>
                            <m:t>−5</m:t>
                          </m:r>
                        </m:num>
                        <m:den>
                          <m:r>
                            <a:rPr lang="en-GB" sz="2800" i="1">
                              <a:latin typeface="Cambria Math" panose="02040503050406030204" pitchFamily="18" charset="0"/>
                            </a:rPr>
                            <m:t>7</m:t>
                          </m:r>
                        </m:den>
                      </m:f>
                      <m:r>
                        <a:rPr lang="en-GB" sz="2800" i="1">
                          <a:latin typeface="Cambria Math" panose="02040503050406030204" pitchFamily="18" charset="0"/>
                        </a:rPr>
                        <m:t>=7</m:t>
                      </m:r>
                    </m:oMath>
                    <m:oMath xmlns:m="http://schemas.openxmlformats.org/officeDocument/2006/math">
                      <m:r>
                        <a:rPr lang="en-GB" sz="2800" b="1" i="1">
                          <a:latin typeface="Cambria Math" panose="02040503050406030204" pitchFamily="18" charset="0"/>
                        </a:rPr>
                        <m:t>𝒙</m:t>
                      </m:r>
                      <m:r>
                        <a:rPr lang="en-GB" sz="2800" b="1" i="1">
                          <a:latin typeface="Cambria Math" panose="02040503050406030204" pitchFamily="18" charset="0"/>
                        </a:rPr>
                        <m:t>=</m:t>
                      </m:r>
                      <m:r>
                        <a:rPr lang="en-GB" sz="2800" b="1" i="1">
                          <a:latin typeface="Cambria Math" panose="02040503050406030204" pitchFamily="18" charset="0"/>
                        </a:rPr>
                        <m:t>𝟑</m:t>
                      </m:r>
                    </m:oMath>
                  </m:oMathPara>
                </a14:m>
                <a:endParaRPr lang="en-GB" sz="2800" b="1" dirty="0"/>
              </a:p>
            </p:txBody>
          </p:sp>
        </mc:Choice>
        <mc:Fallback xmlns="">
          <p:sp>
            <p:nvSpPr>
              <p:cNvPr id="7" name="Rectangle 6"/>
              <p:cNvSpPr>
                <a:spLocks noRot="1" noChangeAspect="1" noMove="1" noResize="1" noEditPoints="1" noAdjustHandles="1" noChangeArrowheads="1" noChangeShapeType="1" noTextEdit="1"/>
              </p:cNvSpPr>
              <p:nvPr/>
            </p:nvSpPr>
            <p:spPr>
              <a:xfrm>
                <a:off x="4780471" y="1882977"/>
                <a:ext cx="3510136" cy="2729658"/>
              </a:xfrm>
              <a:prstGeom prst="rect">
                <a:avLst/>
              </a:prstGeom>
              <a:blipFill rotWithShape="0">
                <a:blip r:embed="rId3"/>
                <a:stretch>
                  <a:fillRect/>
                </a:stretch>
              </a:blipFill>
            </p:spPr>
            <p:txBody>
              <a:bodyPr/>
              <a:lstStyle/>
              <a:p>
                <a:r>
                  <a:rPr lang="en-GB">
                    <a:noFill/>
                  </a:rPr>
                  <a:t> </a:t>
                </a:r>
              </a:p>
            </p:txBody>
          </p:sp>
        </mc:Fallback>
      </mc:AlternateContent>
      <p:cxnSp>
        <p:nvCxnSpPr>
          <p:cNvPr id="9" name="Straight Connector 8"/>
          <p:cNvCxnSpPr/>
          <p:nvPr/>
        </p:nvCxnSpPr>
        <p:spPr>
          <a:xfrm>
            <a:off x="4427984" y="1584694"/>
            <a:ext cx="0" cy="3600400"/>
          </a:xfrm>
          <a:prstGeom prst="line">
            <a:avLst/>
          </a:prstGeom>
        </p:spPr>
        <p:style>
          <a:lnRef idx="1">
            <a:schemeClr val="dk1"/>
          </a:lnRef>
          <a:fillRef idx="0">
            <a:schemeClr val="dk1"/>
          </a:fillRef>
          <a:effectRef idx="0">
            <a:schemeClr val="dk1"/>
          </a:effectRef>
          <a:fontRef idx="minor">
            <a:schemeClr val="tx1"/>
          </a:fontRef>
        </p:style>
      </p:cxnSp>
      <p:sp>
        <p:nvSpPr>
          <p:cNvPr id="10" name="Rectangle 9"/>
          <p:cNvSpPr/>
          <p:nvPr/>
        </p:nvSpPr>
        <p:spPr>
          <a:xfrm>
            <a:off x="1679014" y="2491769"/>
            <a:ext cx="1165785" cy="5126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679014" y="3765564"/>
            <a:ext cx="1412529" cy="9951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5554664" y="2462096"/>
            <a:ext cx="1487782" cy="5560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554664" y="4150665"/>
            <a:ext cx="1487782" cy="5560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072637" y="2061412"/>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5" name="Rectangle 14"/>
          <p:cNvSpPr/>
          <p:nvPr/>
        </p:nvSpPr>
        <p:spPr>
          <a:xfrm>
            <a:off x="1072637" y="3363617"/>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6" name="Rectangle 15"/>
          <p:cNvSpPr/>
          <p:nvPr/>
        </p:nvSpPr>
        <p:spPr>
          <a:xfrm>
            <a:off x="4943397" y="1988840"/>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7" name="Rectangle 16"/>
          <p:cNvSpPr/>
          <p:nvPr/>
        </p:nvSpPr>
        <p:spPr>
          <a:xfrm>
            <a:off x="4943397" y="3405524"/>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Tree>
    <p:extLst>
      <p:ext uri="{BB962C8B-B14F-4D97-AF65-F5344CB8AC3E}">
        <p14:creationId xmlns:p14="http://schemas.microsoft.com/office/powerpoint/2010/main" val="38511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0" y="-1160463"/>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152400" y="-1008063"/>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47" name="TextBox 46"/>
              <p:cNvSpPr txBox="1"/>
              <p:nvPr/>
            </p:nvSpPr>
            <p:spPr>
              <a:xfrm>
                <a:off x="1763688" y="1268760"/>
                <a:ext cx="6192688"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5</m:t>
                      </m:r>
                      <m:r>
                        <a:rPr lang="en-GB" sz="6000" b="0" i="1" smtClean="0">
                          <a:latin typeface="Cambria Math" panose="02040503050406030204" pitchFamily="18" charset="0"/>
                        </a:rPr>
                        <m:t>𝑎</m:t>
                      </m:r>
                      <m:r>
                        <a:rPr lang="en-GB" sz="6000" b="0" i="1" smtClean="0">
                          <a:latin typeface="Cambria Math" panose="02040503050406030204" pitchFamily="18" charset="0"/>
                        </a:rPr>
                        <m:t>+3=2</m:t>
                      </m:r>
                      <m:r>
                        <a:rPr lang="en-GB" sz="6000" b="0" i="1" smtClean="0">
                          <a:latin typeface="Cambria Math" panose="02040503050406030204" pitchFamily="18" charset="0"/>
                        </a:rPr>
                        <m:t>𝑎</m:t>
                      </m:r>
                      <m:r>
                        <a:rPr lang="en-GB" sz="6000" b="0" i="1" smtClean="0">
                          <a:latin typeface="Cambria Math" panose="02040503050406030204" pitchFamily="18" charset="0"/>
                        </a:rPr>
                        <m:t>+9</m:t>
                      </m:r>
                    </m:oMath>
                  </m:oMathPara>
                </a14:m>
                <a:endParaRPr lang="en-GB" sz="60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763688" y="1268760"/>
                <a:ext cx="6192688" cy="1015663"/>
              </a:xfrm>
              <a:prstGeom prst="rect">
                <a:avLst/>
              </a:prstGeom>
              <a:blipFill rotWithShape="0">
                <a:blip r:embed="rId2"/>
                <a:stretch>
                  <a:fillRect/>
                </a:stretch>
              </a:blipFill>
            </p:spPr>
            <p:txBody>
              <a:bodyPr/>
              <a:lstStyle/>
              <a:p>
                <a:r>
                  <a:rPr lang="en-GB">
                    <a:noFill/>
                  </a:rPr>
                  <a:t> </a:t>
                </a:r>
              </a:p>
            </p:txBody>
          </p:sp>
        </mc:Fallback>
      </mc:AlternateContent>
      <p:sp>
        <p:nvSpPr>
          <p:cNvPr id="33" name="TextBox 32"/>
          <p:cNvSpPr txBox="1"/>
          <p:nvPr/>
        </p:nvSpPr>
        <p:spPr>
          <a:xfrm>
            <a:off x="683568" y="2492896"/>
            <a:ext cx="5112568" cy="523220"/>
          </a:xfrm>
          <a:prstGeom prst="rect">
            <a:avLst/>
          </a:prstGeom>
          <a:noFill/>
        </p:spPr>
        <p:txBody>
          <a:bodyPr wrap="square" rtlCol="0">
            <a:spAutoFit/>
          </a:bodyPr>
          <a:lstStyle/>
          <a:p>
            <a:r>
              <a:rPr lang="en-GB" sz="2800" dirty="0" smtClean="0"/>
              <a:t>What might our strategy be?</a:t>
            </a:r>
            <a:endParaRPr lang="en-GB" sz="2800" dirty="0"/>
          </a:p>
        </p:txBody>
      </p:sp>
      <p:sp>
        <p:nvSpPr>
          <p:cNvPr id="34" name="TextBox 33"/>
          <p:cNvSpPr txBox="1"/>
          <p:nvPr/>
        </p:nvSpPr>
        <p:spPr>
          <a:xfrm>
            <a:off x="683568" y="3212976"/>
            <a:ext cx="7920880" cy="1015663"/>
          </a:xfrm>
          <a:prstGeom prst="rect">
            <a:avLst/>
          </a:prstGeom>
          <a:noFill/>
        </p:spPr>
        <p:txBody>
          <a:bodyPr wrap="square" rtlCol="0">
            <a:spAutoFit/>
          </a:bodyPr>
          <a:lstStyle/>
          <a:p>
            <a:r>
              <a:rPr lang="en-GB" sz="2000" dirty="0" smtClean="0"/>
              <a:t>Collect the variable terms (i.e. The terms involving </a:t>
            </a:r>
            <a:r>
              <a:rPr lang="en-GB" sz="2000" i="1" dirty="0" smtClean="0"/>
              <a:t>a</a:t>
            </a:r>
            <a:r>
              <a:rPr lang="en-GB" sz="2000" dirty="0" smtClean="0"/>
              <a:t>) on one side of the equation, and the ‘constants’ (i.e. The individual numbers) on the other side.</a:t>
            </a:r>
            <a:endParaRPr lang="en-GB" sz="2000" dirty="0"/>
          </a:p>
        </p:txBody>
      </p:sp>
      <p:sp>
        <p:nvSpPr>
          <p:cNvPr id="35" name="Rectangle 34"/>
          <p:cNvSpPr/>
          <p:nvPr/>
        </p:nvSpPr>
        <p:spPr>
          <a:xfrm>
            <a:off x="683568" y="3196151"/>
            <a:ext cx="7632848"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9" name="Group 8"/>
          <p:cNvGrpSpPr/>
          <p:nvPr/>
        </p:nvGrpSpPr>
        <p:grpSpPr>
          <a:xfrm>
            <a:off x="0" y="0"/>
            <a:ext cx="9143074" cy="599127"/>
            <a:chOff x="0" y="13335"/>
            <a:chExt cx="9144218" cy="599127"/>
          </a:xfrm>
        </p:grpSpPr>
        <p:sp>
          <p:nvSpPr>
            <p:cNvPr id="1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happens if variable appears on both sides?</a:t>
              </a:r>
              <a:endParaRPr lang="en-GB" sz="3200" baseline="30000" dirty="0"/>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139626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16460</TotalTime>
  <Words>2209</Words>
  <Application>Microsoft Office PowerPoint</Application>
  <PresentationFormat>On-screen Show (4:3)</PresentationFormat>
  <Paragraphs>475</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 Math</vt:lpstr>
      <vt:lpstr>Symbol</vt:lpstr>
      <vt:lpstr>Times New Roman</vt:lpstr>
      <vt:lpstr>Wingdings</vt:lpstr>
      <vt:lpstr>Office Theme</vt:lpstr>
      <vt:lpstr>Year 8 Algebra 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657</cp:revision>
  <dcterms:created xsi:type="dcterms:W3CDTF">2013-02-28T07:36:55Z</dcterms:created>
  <dcterms:modified xsi:type="dcterms:W3CDTF">2015-08-28T19:48:06Z</dcterms:modified>
</cp:coreProperties>
</file>