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75" r:id="rId3"/>
    <p:sldId id="259" r:id="rId4"/>
    <p:sldId id="257" r:id="rId5"/>
    <p:sldId id="258" r:id="rId6"/>
    <p:sldId id="277" r:id="rId7"/>
    <p:sldId id="276" r:id="rId8"/>
    <p:sldId id="270" r:id="rId9"/>
    <p:sldId id="271" r:id="rId10"/>
    <p:sldId id="278" r:id="rId11"/>
    <p:sldId id="272" r:id="rId12"/>
    <p:sldId id="273" r:id="rId13"/>
    <p:sldId id="280" r:id="rId14"/>
    <p:sldId id="281" r:id="rId15"/>
    <p:sldId id="279" r:id="rId16"/>
    <p:sldId id="283" r:id="rId17"/>
    <p:sldId id="286" r:id="rId18"/>
    <p:sldId id="287" r:id="rId19"/>
    <p:sldId id="284" r:id="rId20"/>
    <p:sldId id="285" r:id="rId21"/>
    <p:sldId id="288" r:id="rId22"/>
    <p:sldId id="290" r:id="rId23"/>
    <p:sldId id="296" r:id="rId24"/>
    <p:sldId id="261" r:id="rId25"/>
    <p:sldId id="262" r:id="rId26"/>
    <p:sldId id="263" r:id="rId27"/>
    <p:sldId id="292" r:id="rId28"/>
    <p:sldId id="289" r:id="rId29"/>
    <p:sldId id="293" r:id="rId30"/>
    <p:sldId id="294" r:id="rId31"/>
    <p:sldId id="295" r:id="rId32"/>
    <p:sldId id="298" r:id="rId33"/>
    <p:sldId id="297" r:id="rId34"/>
    <p:sldId id="265" r:id="rId35"/>
    <p:sldId id="291" r:id="rId36"/>
    <p:sldId id="267" r:id="rId37"/>
    <p:sldId id="26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A0248-E717-4822-BED8-DFC478461794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FCEED-7FCD-427D-BAA2-935B4C1D5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5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Emphasise that GCSE exams always seem to</a:t>
            </a:r>
            <a:r>
              <a:rPr lang="en-GB" baseline="0" dirty="0" smtClean="0"/>
              <a:t> </a:t>
            </a:r>
            <a:r>
              <a:rPr lang="en-GB" dirty="0" smtClean="0"/>
              <a:t>use a number of items 1</a:t>
            </a:r>
            <a:r>
              <a:rPr lang="en-GB" baseline="0" dirty="0" smtClean="0"/>
              <a:t> less than a multiple of 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CEED-7FCD-427D-BAA2-935B4C1D56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CEED-7FCD-427D-BAA2-935B4C1D56D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1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4EA6-5BE7-46BD-BCFB-85541A3A9D1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4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2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5121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0" dirty="0" smtClean="0">
                <a:solidFill>
                  <a:srgbClr val="EEF8E4"/>
                </a:solidFill>
                <a:latin typeface="Calibri"/>
              </a:rPr>
              <a:t>ζ</a:t>
            </a:r>
            <a:endParaRPr lang="en-GB" sz="35000" dirty="0">
              <a:solidFill>
                <a:srgbClr val="EEF8E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92896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	Cumulative Frequency Graphs</a:t>
            </a:r>
            <a:endParaRPr lang="en-GB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	Dr Frost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7999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Q1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Box Plots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2339752" y="5301208"/>
            <a:ext cx="604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23"/>
          <p:cNvGrpSpPr/>
          <p:nvPr/>
        </p:nvGrpSpPr>
        <p:grpSpPr>
          <a:xfrm>
            <a:off x="2627784" y="5301208"/>
            <a:ext cx="5184576" cy="144016"/>
            <a:chOff x="1907704" y="5085184"/>
            <a:chExt cx="518457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0770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180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35896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992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64088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2818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228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483768" y="54452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0              4              8             12            16             20           24</a:t>
            </a:r>
            <a:endParaRPr lang="en-GB" dirty="0"/>
          </a:p>
        </p:txBody>
      </p:sp>
      <p:grpSp>
        <p:nvGrpSpPr>
          <p:cNvPr id="6" name="Group 56"/>
          <p:cNvGrpSpPr/>
          <p:nvPr/>
        </p:nvGrpSpPr>
        <p:grpSpPr>
          <a:xfrm>
            <a:off x="3635896" y="4221088"/>
            <a:ext cx="3312368" cy="792088"/>
            <a:chOff x="3635896" y="3429000"/>
            <a:chExt cx="3312368" cy="79208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35896" y="3645024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8264" y="3717032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5597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7944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3609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67944" y="3429000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67944" y="4221088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5896" y="3861048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36096" y="3861048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93992"/>
            <a:ext cx="1284163" cy="27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95536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only had the diagram, how could we interpret the distribution of data?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95536" y="1484784"/>
            <a:ext cx="28083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we observe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203848" y="1484784"/>
            <a:ext cx="46085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we can deduce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19168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second box is wider than the first.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275856" y="19888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a greater spread of weights in the top half. This is known as </a:t>
            </a:r>
            <a:r>
              <a:rPr lang="en-GB" b="1" dirty="0" smtClean="0"/>
              <a:t>positive skew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83446" y="26691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length of the second ‘whisker’ (pun intended) is quite long.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275856" y="270892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fattest cat has a weight that is an </a:t>
            </a:r>
            <a:r>
              <a:rPr lang="en-GB" b="1" dirty="0" smtClean="0"/>
              <a:t>extreme value</a:t>
            </a:r>
            <a:r>
              <a:rPr lang="en-GB" dirty="0" smtClean="0"/>
              <a:t>, because the weight is far above the Upper Quartile.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5856" y="1854116"/>
            <a:ext cx="45365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75856" y="2636912"/>
            <a:ext cx="4536504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95536" y="2636912"/>
            <a:ext cx="7416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5536" y="3573016"/>
            <a:ext cx="7416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11560" y="3861048"/>
            <a:ext cx="75608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043608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79712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5816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920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8024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4128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60232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96336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4149080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£100k          £150k       £200k       £250k       £300k      £350k       £400k      £450k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707904" y="1916832"/>
            <a:ext cx="115212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60032" y="1916832"/>
            <a:ext cx="10801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5940152" y="2132856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4288" y="198884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1"/>
          </p:cNvCxnSpPr>
          <p:nvPr/>
        </p:nvCxnSpPr>
        <p:spPr>
          <a:xfrm>
            <a:off x="2555776" y="2132856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55776" y="198884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47864" y="2708920"/>
            <a:ext cx="201622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64088" y="2708920"/>
            <a:ext cx="10801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44208" y="2924944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16416" y="278092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1403648" y="29249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03648" y="278092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520" y="2708920"/>
            <a:ext cx="11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Kingston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1916832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Croydon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10527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Box Plot comparing house prices of Croydon and Kingston-upon-Thames.</a:t>
            </a:r>
            <a:endParaRPr lang="en-GB" b="1" dirty="0"/>
          </a:p>
        </p:txBody>
      </p:sp>
      <p:grpSp>
        <p:nvGrpSpPr>
          <p:cNvPr id="27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28" name="TextBox 27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Comparing Box Plots</a:t>
              </a:r>
              <a:endParaRPr lang="en-GB" sz="32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95536" y="4725144"/>
            <a:ext cx="81369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“Compare the prices of houses in Croydon with those in Kingston”. (2 marks)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95536" y="515719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For 1 mark, one of: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In </a:t>
            </a:r>
            <a:r>
              <a:rPr lang="en-GB" sz="1600" b="1" dirty="0" err="1" smtClean="0"/>
              <a:t>interquartile</a:t>
            </a:r>
            <a:r>
              <a:rPr lang="en-GB" sz="1600" b="1" dirty="0" smtClean="0"/>
              <a:t> range</a:t>
            </a:r>
            <a:r>
              <a:rPr lang="en-GB" sz="1600" dirty="0" smtClean="0"/>
              <a:t> of house prices in Kingston is greater than Croydon.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b="1" dirty="0" smtClean="0"/>
              <a:t>range</a:t>
            </a:r>
            <a:r>
              <a:rPr lang="en-GB" sz="1600" dirty="0" smtClean="0"/>
              <a:t> of house prices in Kingston is greater than Croydon.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995936" y="5157192"/>
            <a:ext cx="51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For 1 mark: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b="1" dirty="0" smtClean="0"/>
              <a:t>median</a:t>
            </a:r>
            <a:r>
              <a:rPr lang="en-GB" sz="1600" dirty="0" smtClean="0"/>
              <a:t> house price in Kingston was greater than that in Croydon.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(Note that in old mark schemes, comparing the minimum/maximum/quartiles would have been acceptable, but currently, you MUST compare the median)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5536" y="5430708"/>
            <a:ext cx="3456384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26768" y="5430708"/>
            <a:ext cx="500972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Q7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9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Stem and Leaf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92696"/>
            <a:ext cx="8959891" cy="13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2" y="2044700"/>
            <a:ext cx="7273952" cy="475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1|3 means 13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01636" y="2132856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1636" y="2636912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1636" y="3172326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01636" y="3726324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2132856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3   7    8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2661568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1   4    6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8504" y="3172326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1    1    2    4    5    5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58504" y="3726324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0    2    3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4248" y="5661248"/>
                <a:ext cx="64807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661248"/>
                <a:ext cx="64807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81200" y="2132856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81200" y="2636912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8964" y="3172326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88964" y="3726324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0376" y="2150864"/>
            <a:ext cx="362720" cy="19037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52120" y="3336466"/>
            <a:ext cx="1512168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6216" y="5642512"/>
            <a:ext cx="1512168" cy="770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1860034"/>
            <a:ext cx="14401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Median/</a:t>
            </a:r>
          </a:p>
          <a:p>
            <a:r>
              <a:rPr lang="en-GB" dirty="0" smtClean="0"/>
              <a:t>Quartiles?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5004048" y="2183200"/>
            <a:ext cx="2448272" cy="277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Q3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753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096" y="5373216"/>
            <a:ext cx="36004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How would we usually calculate the mean from a list of items?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119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(f)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389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 of a list =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2506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Total of values</a:t>
            </a:r>
          </a:p>
          <a:p>
            <a:pPr algn="ctr"/>
            <a:r>
              <a:rPr lang="en-GB" dirty="0" err="1" smtClean="0"/>
              <a:t>Num</a:t>
            </a:r>
            <a:r>
              <a:rPr lang="en-GB" dirty="0" smtClean="0"/>
              <a:t> values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73013" y="5234440"/>
                <a:ext cx="1800200" cy="67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13" y="5234440"/>
                <a:ext cx="1800200" cy="674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52397" y="531007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580112" y="5157192"/>
            <a:ext cx="1368152" cy="3546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112" y="5579644"/>
            <a:ext cx="1368152" cy="3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1075" y="5208578"/>
            <a:ext cx="684076" cy="3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7595" y="5593886"/>
            <a:ext cx="684076" cy="3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7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8" name="TextBox 17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Recap:  Frequency Tables </a:t>
              </a:r>
              <a:endParaRPr lang="en-GB" sz="3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5776" y="6165304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Mode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165304"/>
                <a:ext cx="302433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465584" y="6145495"/>
            <a:ext cx="898504" cy="481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88" y="69269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a bar chart, we’d plot each value with its frequency.</a:t>
            </a:r>
          </a:p>
          <a:p>
            <a:r>
              <a:rPr lang="en-GB" dirty="0" smtClean="0"/>
              <a:t>But we’ve now grouped the data. We all each IQ range a </a:t>
            </a:r>
            <a:r>
              <a:rPr lang="en-GB" b="1" dirty="0" smtClean="0"/>
              <a:t>class interval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could we use as a representative value for each class interval?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27984" y="2095500"/>
            <a:ext cx="4316" cy="4141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27984" y="6237312"/>
            <a:ext cx="41044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7984" y="6237313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0072" y="6243804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0152" y="6237312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240" y="6237312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52320" y="6250294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48330" y="6250294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1960" y="632230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90         100         110        120       130        140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716016" y="5661248"/>
            <a:ext cx="229513" cy="251158"/>
            <a:chOff x="5494615" y="3717031"/>
            <a:chExt cx="229513" cy="25115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851920" y="2403464"/>
            <a:ext cx="5760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16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14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12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10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8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6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4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/>
              <a:t>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25395" y="2708920"/>
            <a:ext cx="229513" cy="251158"/>
            <a:chOff x="5494615" y="3717031"/>
            <a:chExt cx="229513" cy="25115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04248" y="4365104"/>
            <a:ext cx="229513" cy="251158"/>
            <a:chOff x="5494615" y="3717031"/>
            <a:chExt cx="229513" cy="25115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452320" y="5301208"/>
            <a:ext cx="229513" cy="251158"/>
            <a:chOff x="5494615" y="3717031"/>
            <a:chExt cx="229513" cy="25115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837517" y="2834498"/>
            <a:ext cx="2736304" cy="2952329"/>
            <a:chOff x="4837517" y="2834498"/>
            <a:chExt cx="2736304" cy="2952329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4837517" y="2834498"/>
              <a:ext cx="1109379" cy="29523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933408" y="2834499"/>
              <a:ext cx="992341" cy="16561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912260" y="4490683"/>
              <a:ext cx="661561" cy="9361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974759"/>
                  </p:ext>
                </p:extLst>
              </p:nvPr>
            </p:nvGraphicFramePr>
            <p:xfrm>
              <a:off x="394172" y="2351283"/>
              <a:ext cx="345638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IQ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90≤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100≤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120≤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&lt;125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125≤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&lt;140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974759"/>
                  </p:ext>
                </p:extLst>
              </p:nvPr>
            </p:nvGraphicFramePr>
            <p:xfrm>
              <a:off x="394172" y="2351283"/>
              <a:ext cx="345638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IQ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108197" r="-77743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108197" b="-2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211667" r="-7774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211667" b="-20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306557" r="-7774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306557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406557" r="-77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4065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4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7" name="TextBox 36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Frequency Polygons</a:t>
              </a:r>
              <a:endParaRPr lang="en-GB" sz="32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5301208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Modal class interval: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𝟏𝟎𝟎</m:t>
                    </m:r>
                    <m:r>
                      <a:rPr lang="en-GB" b="1" i="1" smtClean="0">
                        <a:latin typeface="Cambria Math"/>
                      </a:rPr>
                      <m:t>≤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𝟏𝟐𝟎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01208"/>
                <a:ext cx="381642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76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195736" y="5323226"/>
            <a:ext cx="1656184" cy="3546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11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Frequency Polygons</a:t>
            </a:r>
          </a:p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Q5, 8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8" y="980728"/>
            <a:ext cx="790731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579948"/>
            <a:ext cx="56166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Question:</a:t>
            </a:r>
            <a:r>
              <a:rPr lang="en-GB" dirty="0" smtClean="0"/>
              <a:t> Why is our mean going to be an estimate?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9832" y="4405754"/>
                <a:ext cx="266429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𝑀𝑒𝑎𝑛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570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405754"/>
                <a:ext cx="2664296" cy="79367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83968" y="4405754"/>
            <a:ext cx="144016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60840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we don’t know the exact times within each range.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64840" y="5949280"/>
            <a:ext cx="5631496" cy="566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8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Recap:  Grouped Frequency Tables 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22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Starter: Problems involving mean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764704"/>
                <a:ext cx="835292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The mean height of a group of eight girls is 1.56m.</a:t>
                </a:r>
              </a:p>
              <a:p>
                <a:r>
                  <a:rPr lang="en-GB" sz="2400" dirty="0" smtClean="0"/>
                  <a:t>When another girl joins the group the mean height is 1.55m.</a:t>
                </a:r>
              </a:p>
              <a:p>
                <a:r>
                  <a:rPr lang="en-GB" sz="2400" dirty="0" smtClean="0"/>
                  <a:t>Work out the height of this girl.</a:t>
                </a:r>
              </a:p>
              <a:p>
                <a:endParaRPr lang="en-GB" sz="2400" dirty="0"/>
              </a:p>
              <a:p>
                <a:r>
                  <a:rPr lang="en-GB" sz="2400" b="1" dirty="0" smtClean="0"/>
                  <a:t>Answer = 1.47m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[Harder] The mean weight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 cats is 1.5kg.</a:t>
                </a:r>
              </a:p>
              <a:p>
                <a:r>
                  <a:rPr lang="en-GB" sz="2400" dirty="0" smtClean="0"/>
                  <a:t>When an obese cat of weight 14.3kg comes into</a:t>
                </a:r>
              </a:p>
              <a:p>
                <a:r>
                  <a:rPr lang="en-GB" sz="2400" dirty="0" smtClean="0"/>
                  <a:t>the room, the new average weight is 1.7kg.</a:t>
                </a:r>
              </a:p>
              <a:p>
                <a:r>
                  <a:rPr lang="en-GB" sz="2400" dirty="0" smtClean="0"/>
                  <a:t>Find the original number of cats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𝟔𝟑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352928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168" t="-1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7244931" y="4214473"/>
            <a:ext cx="720080" cy="79208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7604971" y="3782425"/>
            <a:ext cx="0" cy="43204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80312" y="5006561"/>
            <a:ext cx="80643" cy="36004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Oval 9"/>
          <p:cNvSpPr/>
          <p:nvPr/>
        </p:nvSpPr>
        <p:spPr>
          <a:xfrm>
            <a:off x="7380312" y="3429000"/>
            <a:ext cx="391406" cy="349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771718" y="5006561"/>
            <a:ext cx="193293" cy="36004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28907" y="3998449"/>
            <a:ext cx="1296144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8100392" y="2596262"/>
            <a:ext cx="74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Girl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71718" y="2965594"/>
            <a:ext cx="328674" cy="3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63688" y="2246235"/>
            <a:ext cx="1368152" cy="534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4854" y="4754326"/>
            <a:ext cx="1368152" cy="534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76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1680" y="3353270"/>
                <a:ext cx="4248472" cy="113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𝑀𝑒𝑎𝑛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𝑜𝑓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𝑑𝑎𝑡𝑎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32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𝑓𝑥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32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3270"/>
                <a:ext cx="4248472" cy="11307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39952" y="24171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frequencies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27888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midpoint of range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14016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Greek letter “capital sigma”, means “sum of”.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563888" y="2601832"/>
            <a:ext cx="1332148" cy="967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30062" y="2786498"/>
            <a:ext cx="234026" cy="6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52120" y="3106726"/>
            <a:ext cx="721637" cy="462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Write Down</a:t>
              </a:r>
              <a:endParaRPr lang="en-GB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9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Grouped Frequency Tables</a:t>
            </a:r>
          </a:p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Q1, 2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GroupedDataCumFreq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Median from Grouped Frequency Tables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35718"/>
                  </p:ext>
                </p:extLst>
              </p:nvPr>
            </p:nvGraphicFramePr>
            <p:xfrm>
              <a:off x="2195736" y="1268760"/>
              <a:ext cx="4392489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0775"/>
                    <a:gridCol w="192171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IQ (x)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Frequency</a:t>
                          </a:r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90≤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100≤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&lt;120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120≤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&lt;125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125≤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&lt;140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35718"/>
                  </p:ext>
                </p:extLst>
              </p:nvPr>
            </p:nvGraphicFramePr>
            <p:xfrm>
              <a:off x="2195736" y="1268760"/>
              <a:ext cx="4392489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0775"/>
                    <a:gridCol w="1921714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IQ (x)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Frequency</a:t>
                          </a:r>
                          <a:endParaRPr lang="en-GB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0667" r="-77586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110667" b="-3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0667" r="-77586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210667" b="-2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10667" r="-77586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310667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10667" r="-77586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410667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5616" y="4005064"/>
                <a:ext cx="71287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Lower Quartile class interval: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100≤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&lt;120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Median class interval:  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100≤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&lt;120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Upper Quartile class interval: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120≤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&lt;125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05064"/>
                <a:ext cx="712879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83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754340" y="3973706"/>
            <a:ext cx="22740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4340" y="4405754"/>
            <a:ext cx="22740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4340" y="4837802"/>
            <a:ext cx="22740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02" y="5738812"/>
            <a:ext cx="766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see soon that we can actually estimate a value (rather than just give a range) for the median, using something called a cumulative frequency graph.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rot="16200000">
            <a:off x="3959932" y="1592796"/>
            <a:ext cx="50405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The Whole Picture...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Median/LQ/UQ </a:t>
            </a:r>
            <a:r>
              <a:rPr lang="en-GB" b="1" dirty="0" smtClean="0">
                <a:solidFill>
                  <a:schemeClr val="accent6"/>
                </a:solidFill>
              </a:rPr>
              <a:t>class interval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57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Estimate</a:t>
            </a:r>
            <a:r>
              <a:rPr lang="en-GB" dirty="0" smtClean="0">
                <a:solidFill>
                  <a:schemeClr val="accent6"/>
                </a:solidFill>
              </a:rPr>
              <a:t> of Median/LQ/UQ/num values in range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73624" y="3379304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7092280" y="3212976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508104" y="2420888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6961956" y="4855468"/>
            <a:ext cx="2606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081872">
            <a:off x="5465480" y="565490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935596" y="303295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Determine Median/LQ/UQ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476749">
            <a:off x="1754488" y="4844312"/>
            <a:ext cx="1997827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03848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Frequency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25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28184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Cum Freq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627784" y="2276872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3528" y="17728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Widths (cm):</a:t>
            </a:r>
          </a:p>
          <a:p>
            <a:r>
              <a:rPr lang="en-GB" sz="1600" dirty="0" smtClean="0"/>
              <a:t> 4, 4, 7, 9, 11, 12, 14, 15, 15, 18, 28, 42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60232" y="35010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60232" y="47251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60232" y="4581128"/>
            <a:ext cx="36004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0272" y="3933056"/>
            <a:ext cx="288032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08304" y="3789040"/>
            <a:ext cx="72008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4592" y="16287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Table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4035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Graph</a:t>
            </a:r>
            <a:endParaRPr lang="en-GB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3491880" y="6021288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211960" y="6021288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1" idx="1"/>
          </p:cNvCxnSpPr>
          <p:nvPr/>
        </p:nvCxnSpPr>
        <p:spPr>
          <a:xfrm flipH="1">
            <a:off x="3059832" y="61653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59832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endCxn id="52" idx="3"/>
          </p:cNvCxnSpPr>
          <p:nvPr/>
        </p:nvCxnSpPr>
        <p:spPr>
          <a:xfrm flipH="1">
            <a:off x="4572000" y="61653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6056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3707904" y="56612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Box Plots</a:t>
            </a:r>
            <a:endParaRPr lang="en-GB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91880" y="7647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91880" y="14127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1880" y="1124744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851920" y="10527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11960" y="1340768"/>
            <a:ext cx="57606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Histogram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2778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Grouped Frequency Table</a:t>
            </a:r>
            <a:endParaRPr lang="en-GB" sz="1200" b="1" dirty="0"/>
          </a:p>
        </p:txBody>
      </p:sp>
      <p:sp>
        <p:nvSpPr>
          <p:cNvPr id="42" name="Right Arrow 41"/>
          <p:cNvSpPr/>
          <p:nvPr/>
        </p:nvSpPr>
        <p:spPr>
          <a:xfrm rot="19150993">
            <a:off x="5307410" y="1553550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20172" y="6354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120172" y="18596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28184" y="980727"/>
            <a:ext cx="1440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372200" y="980727"/>
            <a:ext cx="216024" cy="43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1247564"/>
            <a:ext cx="252028" cy="1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840252" y="1247565"/>
            <a:ext cx="180020" cy="38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6216" y="6778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Frequency Polygon</a:t>
            </a:r>
            <a:endParaRPr lang="en-GB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264772" y="10887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178276" y="3780532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4860031" y="5208339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2321353" y="33921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8304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ources0.news.com.au/images/2012/08/10/1226447/688548-usain-bo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8777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93222"/>
              </p:ext>
            </p:extLst>
          </p:nvPr>
        </p:nvGraphicFramePr>
        <p:xfrm>
          <a:off x="611560" y="4149080"/>
          <a:ext cx="4083777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5130"/>
                <a:gridCol w="1272632"/>
                <a:gridCol w="11360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 Freq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/>
                        <a:t>9.6 &lt; t ≤ 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9.7 &lt; t ≤ 9.9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9.9 &lt; t ≤ 10.05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10.05 &lt; t ≤ 10.2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9512" y="263691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</a:rPr>
              <a:t>10.05 </a:t>
            </a:r>
            <a:r>
              <a:rPr lang="en-GB" dirty="0">
                <a:solidFill>
                  <a:schemeClr val="dk1"/>
                </a:solidFill>
              </a:rPr>
              <a:t>&lt; t ≤ </a:t>
            </a:r>
            <a:r>
              <a:rPr lang="en-GB" dirty="0" smtClean="0">
                <a:solidFill>
                  <a:schemeClr val="dk1"/>
                </a:solidFill>
              </a:rPr>
              <a:t>10.2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1268760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Modal class interval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9512" y="1628800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10.05 &lt; t ≤ 10.2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512" y="2276872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Median class interval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6660232" y="2636912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Estimate of mean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660232" y="299695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</a:rPr>
              <a:t>10.02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100m times at the 2012 London Olympics</a:t>
            </a:r>
            <a:endParaRPr lang="en-GB" sz="3200" dirty="0"/>
          </a:p>
        </p:txBody>
      </p:sp>
      <p:sp>
        <p:nvSpPr>
          <p:cNvPr id="45" name="Rectangle 44"/>
          <p:cNvSpPr/>
          <p:nvPr/>
        </p:nvSpPr>
        <p:spPr>
          <a:xfrm>
            <a:off x="206256" y="1652528"/>
            <a:ext cx="2201664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9512" y="2636912"/>
            <a:ext cx="22322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60232" y="2996952"/>
            <a:ext cx="2201664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 rot="20137441">
            <a:off x="2629379" y="1741705"/>
            <a:ext cx="733752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35896" y="4509120"/>
            <a:ext cx="4320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35896" y="4869160"/>
            <a:ext cx="4320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5896" y="5229200"/>
            <a:ext cx="4320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35896" y="5589240"/>
            <a:ext cx="432048" cy="431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aw.info/images/Blank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698"/>
            <a:ext cx="8136904" cy="6102678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608" y="188640"/>
          <a:ext cx="408377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30"/>
                <a:gridCol w="1272632"/>
                <a:gridCol w="11360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 Freq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 &lt; t ≤ 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 &lt; t ≤ 9.9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9.9 &lt; t ≤ 10.05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10.05 &lt; t ≤ 10.2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064" y="62373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9.5        9.6        9.7        9.8       9.9       10.0      10.1      10.2      10.3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84376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54279" y="3259143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Cumulative Frequency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984" y="1566104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</a:p>
          <a:p>
            <a:endParaRPr lang="en-GB" dirty="0" smtClean="0"/>
          </a:p>
          <a:p>
            <a:r>
              <a:rPr lang="en-GB" dirty="0" smtClean="0"/>
              <a:t>28</a:t>
            </a:r>
          </a:p>
          <a:p>
            <a:endParaRPr lang="en-GB" dirty="0" smtClean="0"/>
          </a:p>
          <a:p>
            <a:r>
              <a:rPr lang="en-GB" dirty="0" smtClean="0"/>
              <a:t>24</a:t>
            </a:r>
          </a:p>
          <a:p>
            <a:endParaRPr lang="en-GB" dirty="0" smtClean="0"/>
          </a:p>
          <a:p>
            <a:r>
              <a:rPr lang="en-GB" dirty="0" smtClean="0"/>
              <a:t>20</a:t>
            </a:r>
          </a:p>
          <a:p>
            <a:endParaRPr lang="en-GB" dirty="0" smtClean="0"/>
          </a:p>
          <a:p>
            <a:r>
              <a:rPr lang="en-GB" dirty="0" smtClean="0"/>
              <a:t>16</a:t>
            </a:r>
          </a:p>
          <a:p>
            <a:endParaRPr lang="en-GB" dirty="0" smtClean="0"/>
          </a:p>
          <a:p>
            <a:r>
              <a:rPr lang="en-GB" dirty="0" smtClean="0"/>
              <a:t>12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</a:p>
          <a:p>
            <a:endParaRPr lang="en-GB" dirty="0" smtClean="0"/>
          </a:p>
          <a:p>
            <a:r>
              <a:rPr lang="en-GB" dirty="0" smtClean="0"/>
              <a:t>0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099692" y="5894452"/>
            <a:ext cx="216024" cy="216024"/>
            <a:chOff x="8460432" y="4797152"/>
            <a:chExt cx="216024" cy="2160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3491880" y="5373216"/>
            <a:ext cx="216024" cy="216024"/>
            <a:chOff x="8460432" y="4797152"/>
            <a:chExt cx="216024" cy="2160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17"/>
          <p:cNvGrpSpPr/>
          <p:nvPr/>
        </p:nvGrpSpPr>
        <p:grpSpPr>
          <a:xfrm>
            <a:off x="4572000" y="4005064"/>
            <a:ext cx="216024" cy="216024"/>
            <a:chOff x="8460432" y="4797152"/>
            <a:chExt cx="216024" cy="2160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/>
          <p:nvPr/>
        </p:nvGrpSpPr>
        <p:grpSpPr>
          <a:xfrm>
            <a:off x="5580112" y="1628800"/>
            <a:ext cx="216024" cy="216024"/>
            <a:chOff x="8460432" y="4797152"/>
            <a:chExt cx="216024" cy="2160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510748" y="1749287"/>
            <a:ext cx="4198289" cy="4420925"/>
            <a:chOff x="1510748" y="1749287"/>
            <a:chExt cx="4198289" cy="442092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10748" y="6021288"/>
              <a:ext cx="684988" cy="148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195736" y="5486400"/>
              <a:ext cx="1414156" cy="5348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09892" y="4110825"/>
              <a:ext cx="1081378" cy="13914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675367" y="1749287"/>
              <a:ext cx="1033670" cy="23694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37"/>
          <p:cNvGrpSpPr/>
          <p:nvPr/>
        </p:nvGrpSpPr>
        <p:grpSpPr>
          <a:xfrm>
            <a:off x="1403648" y="6053540"/>
            <a:ext cx="216024" cy="216024"/>
            <a:chOff x="8460432" y="4797152"/>
            <a:chExt cx="216024" cy="2160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228184" y="2132856"/>
            <a:ext cx="2736304" cy="461665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Median =   </a:t>
            </a:r>
            <a:r>
              <a:rPr lang="en-GB" sz="2400" b="1" dirty="0" smtClean="0"/>
              <a:t>10.07s </a:t>
            </a:r>
            <a:endParaRPr lang="en-GB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8184" y="2852936"/>
            <a:ext cx="2736304" cy="830997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Lower Quartile</a:t>
            </a:r>
          </a:p>
          <a:p>
            <a:r>
              <a:rPr lang="en-GB" sz="2400" dirty="0" smtClean="0"/>
              <a:t>               =  </a:t>
            </a:r>
            <a:r>
              <a:rPr lang="en-GB" sz="2400" b="1" dirty="0" smtClean="0"/>
              <a:t>9.95s</a:t>
            </a:r>
            <a:endParaRPr lang="en-GB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28184" y="3933056"/>
            <a:ext cx="2736304" cy="830997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Upper Quartile</a:t>
            </a:r>
          </a:p>
          <a:p>
            <a:r>
              <a:rPr lang="en-GB" sz="2400" dirty="0" smtClean="0"/>
              <a:t>               =  </a:t>
            </a:r>
            <a:r>
              <a:rPr lang="en-GB" sz="2400" b="1" dirty="0" smtClean="0"/>
              <a:t>10.13s</a:t>
            </a:r>
            <a:endParaRPr lang="en-GB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7668344" y="2132856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96336" y="3212976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96336" y="4293096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8184" y="4941168"/>
            <a:ext cx="2736304" cy="830997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Interquartile Range</a:t>
            </a:r>
          </a:p>
          <a:p>
            <a:r>
              <a:rPr lang="en-GB" sz="2400" dirty="0" smtClean="0"/>
              <a:t>               =  </a:t>
            </a:r>
            <a:r>
              <a:rPr lang="en-GB" sz="2400" b="1" dirty="0" smtClean="0"/>
              <a:t>0.18s</a:t>
            </a:r>
            <a:endParaRPr lang="en-GB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7596336" y="5301208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24128" y="116633"/>
            <a:ext cx="341987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 Cumulative Frequency Graphs  </a:t>
            </a:r>
            <a:endParaRPr lang="en-GB" sz="20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6904" y="3962400"/>
            <a:ext cx="3885784" cy="609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754880" y="3962400"/>
            <a:ext cx="30480" cy="220065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27584" y="5090160"/>
            <a:ext cx="3116528" cy="112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968496" y="5059680"/>
            <a:ext cx="12192" cy="110337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27584" y="2852936"/>
            <a:ext cx="4392488" cy="609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220072" y="2852936"/>
            <a:ext cx="0" cy="331236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788024" y="62068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4788024" y="98072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4788024" y="134076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4788024" y="170080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6065912" y="620688"/>
            <a:ext cx="2736304" cy="1015663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graph tells us how many people had “this value or less”.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aw.info/images/Blank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136904" cy="6102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6064" y="62373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9.5        9.6        9.7        9.8       9.9       10.0      10.1      10.2      10.3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84376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54279" y="3259143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Cumulative Frequency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984" y="1566104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</a:p>
          <a:p>
            <a:endParaRPr lang="en-GB" dirty="0" smtClean="0"/>
          </a:p>
          <a:p>
            <a:r>
              <a:rPr lang="en-GB" dirty="0" smtClean="0"/>
              <a:t>28</a:t>
            </a:r>
          </a:p>
          <a:p>
            <a:endParaRPr lang="en-GB" dirty="0" smtClean="0"/>
          </a:p>
          <a:p>
            <a:r>
              <a:rPr lang="en-GB" dirty="0" smtClean="0"/>
              <a:t>24</a:t>
            </a:r>
          </a:p>
          <a:p>
            <a:endParaRPr lang="en-GB" dirty="0" smtClean="0"/>
          </a:p>
          <a:p>
            <a:r>
              <a:rPr lang="en-GB" dirty="0" smtClean="0"/>
              <a:t>20</a:t>
            </a:r>
          </a:p>
          <a:p>
            <a:endParaRPr lang="en-GB" dirty="0" smtClean="0"/>
          </a:p>
          <a:p>
            <a:r>
              <a:rPr lang="en-GB" dirty="0" smtClean="0"/>
              <a:t>16</a:t>
            </a:r>
          </a:p>
          <a:p>
            <a:endParaRPr lang="en-GB" dirty="0" smtClean="0"/>
          </a:p>
          <a:p>
            <a:r>
              <a:rPr lang="en-GB" dirty="0" smtClean="0"/>
              <a:t>12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</a:p>
          <a:p>
            <a:endParaRPr lang="en-GB" dirty="0" smtClean="0"/>
          </a:p>
          <a:p>
            <a:r>
              <a:rPr lang="en-GB" dirty="0" smtClean="0"/>
              <a:t>0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099692" y="5894452"/>
            <a:ext cx="216024" cy="216024"/>
            <a:chOff x="8460432" y="4797152"/>
            <a:chExt cx="216024" cy="2160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3491880" y="5373216"/>
            <a:ext cx="216024" cy="216024"/>
            <a:chOff x="8460432" y="4797152"/>
            <a:chExt cx="216024" cy="2160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17"/>
          <p:cNvGrpSpPr/>
          <p:nvPr/>
        </p:nvGrpSpPr>
        <p:grpSpPr>
          <a:xfrm>
            <a:off x="4572000" y="4005064"/>
            <a:ext cx="216024" cy="216024"/>
            <a:chOff x="8460432" y="4797152"/>
            <a:chExt cx="216024" cy="2160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/>
          <p:nvPr/>
        </p:nvGrpSpPr>
        <p:grpSpPr>
          <a:xfrm>
            <a:off x="5580112" y="1628800"/>
            <a:ext cx="216024" cy="216024"/>
            <a:chOff x="8460432" y="4797152"/>
            <a:chExt cx="216024" cy="2160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510748" y="1749287"/>
            <a:ext cx="4198289" cy="4420925"/>
            <a:chOff x="1510748" y="1749287"/>
            <a:chExt cx="4198289" cy="442092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10748" y="6021288"/>
              <a:ext cx="684988" cy="148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195736" y="5486400"/>
              <a:ext cx="1414156" cy="5348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09892" y="4110825"/>
              <a:ext cx="1081378" cy="13914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675367" y="1749287"/>
              <a:ext cx="1033670" cy="23694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37"/>
          <p:cNvGrpSpPr/>
          <p:nvPr/>
        </p:nvGrpSpPr>
        <p:grpSpPr>
          <a:xfrm>
            <a:off x="1403648" y="6053540"/>
            <a:ext cx="216024" cy="216024"/>
            <a:chOff x="8460432" y="4797152"/>
            <a:chExt cx="216024" cy="2160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724128" y="116633"/>
            <a:ext cx="341987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 Cumulative Frequency Graphs  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156176" y="1196752"/>
            <a:ext cx="2592288" cy="4801314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Estimate how many runners had a time less than 10.15s.</a:t>
            </a:r>
          </a:p>
          <a:p>
            <a:endParaRPr lang="en-GB" dirty="0"/>
          </a:p>
          <a:p>
            <a:r>
              <a:rPr lang="en-GB" b="1" dirty="0" smtClean="0"/>
              <a:t>26    runners</a:t>
            </a:r>
          </a:p>
          <a:p>
            <a:endParaRPr lang="en-GB" dirty="0"/>
          </a:p>
          <a:p>
            <a:r>
              <a:rPr lang="en-GB" dirty="0" smtClean="0"/>
              <a:t>Estimate how many runners had a time more than 9.95</a:t>
            </a:r>
          </a:p>
          <a:p>
            <a:endParaRPr lang="en-GB" dirty="0"/>
          </a:p>
          <a:p>
            <a:r>
              <a:rPr lang="en-GB" b="1" dirty="0" smtClean="0"/>
              <a:t>32 – 8 = 24  runners</a:t>
            </a:r>
          </a:p>
          <a:p>
            <a:endParaRPr lang="en-GB" b="1" dirty="0"/>
          </a:p>
          <a:p>
            <a:r>
              <a:rPr lang="en-GB" dirty="0" smtClean="0"/>
              <a:t>Estimate how many runners had a time between 9.8s and 10s</a:t>
            </a:r>
          </a:p>
          <a:p>
            <a:endParaRPr lang="en-GB" dirty="0"/>
          </a:p>
          <a:p>
            <a:r>
              <a:rPr lang="en-GB" b="1" dirty="0" smtClean="0"/>
              <a:t>11 – 3 = 8  runners</a:t>
            </a:r>
            <a:endParaRPr lang="en-GB" b="1" dirty="0"/>
          </a:p>
        </p:txBody>
      </p:sp>
      <p:sp>
        <p:nvSpPr>
          <p:cNvPr id="53" name="Rectangle 52"/>
          <p:cNvSpPr/>
          <p:nvPr/>
        </p:nvSpPr>
        <p:spPr>
          <a:xfrm>
            <a:off x="6228184" y="2276872"/>
            <a:ext cx="4088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28184" y="3861048"/>
            <a:ext cx="10565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504" y="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A Cumulative Frequency Graph is very useful for finding the number of values greater/smaller than some value, or within a range.</a:t>
            </a:r>
            <a:endParaRPr lang="en-GB" sz="1500" dirty="0"/>
          </a:p>
        </p:txBody>
      </p:sp>
      <p:sp>
        <p:nvSpPr>
          <p:cNvPr id="58" name="Rectangle 57"/>
          <p:cNvSpPr/>
          <p:nvPr/>
        </p:nvSpPr>
        <p:spPr>
          <a:xfrm>
            <a:off x="6228184" y="5517232"/>
            <a:ext cx="93610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aw.info/images/Blank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53126"/>
            <a:ext cx="5635328" cy="422649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74275"/>
              </p:ext>
            </p:extLst>
          </p:nvPr>
        </p:nvGraphicFramePr>
        <p:xfrm>
          <a:off x="1043608" y="188640"/>
          <a:ext cx="408377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130"/>
                <a:gridCol w="1272632"/>
                <a:gridCol w="11360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 Freq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/>
                        <a:t>9.6 &lt; t ≤ 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9.7 &lt; t ≤ 9.9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9.9 &lt; t ≤ 10.05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10.05 &lt; t ≤ 10.2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332" y="6210637"/>
            <a:ext cx="463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9.5       </a:t>
            </a:r>
            <a:r>
              <a:rPr lang="en-GB" sz="1200" dirty="0" smtClean="0"/>
              <a:t>  </a:t>
            </a:r>
            <a:r>
              <a:rPr lang="en-GB" sz="1200" dirty="0" smtClean="0"/>
              <a:t>9.6        9.7        9.8     </a:t>
            </a:r>
            <a:r>
              <a:rPr lang="en-GB" sz="1200" dirty="0" smtClean="0"/>
              <a:t>   </a:t>
            </a:r>
            <a:r>
              <a:rPr lang="en-GB" sz="1200" dirty="0" smtClean="0"/>
              <a:t>9.9       </a:t>
            </a:r>
            <a:r>
              <a:rPr lang="en-GB" sz="1200" dirty="0" smtClean="0"/>
              <a:t> 10.0      </a:t>
            </a:r>
            <a:r>
              <a:rPr lang="en-GB" sz="1200" dirty="0" smtClean="0"/>
              <a:t>10.1      10.2      10.3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11722" y="64283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54279" y="3259143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Cumulative Frequency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2700" y="2917354"/>
            <a:ext cx="5760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32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28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24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20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16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12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8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4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0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969392" y="5983352"/>
            <a:ext cx="216024" cy="216024"/>
            <a:chOff x="8460432" y="4797152"/>
            <a:chExt cx="216024" cy="2160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2399680" y="5512916"/>
            <a:ext cx="216024" cy="216024"/>
            <a:chOff x="8460432" y="4797152"/>
            <a:chExt cx="216024" cy="2160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17"/>
          <p:cNvGrpSpPr/>
          <p:nvPr/>
        </p:nvGrpSpPr>
        <p:grpSpPr>
          <a:xfrm>
            <a:off x="3127473" y="3900715"/>
            <a:ext cx="216024" cy="216024"/>
            <a:chOff x="8460432" y="4797152"/>
            <a:chExt cx="216024" cy="2160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/>
          <p:nvPr/>
        </p:nvGrpSpPr>
        <p:grpSpPr>
          <a:xfrm>
            <a:off x="3852912" y="2962300"/>
            <a:ext cx="216024" cy="216024"/>
            <a:chOff x="8460432" y="4797152"/>
            <a:chExt cx="216024" cy="2160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077404" y="3060700"/>
            <a:ext cx="2884996" cy="3031065"/>
            <a:chOff x="-2151082" y="3198123"/>
            <a:chExt cx="2884996" cy="30310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-2151082" y="6131823"/>
              <a:ext cx="471996" cy="973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-1679086" y="5750823"/>
              <a:ext cx="965200" cy="368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713886" y="4143815"/>
              <a:ext cx="728221" cy="16197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335" y="3198123"/>
              <a:ext cx="719579" cy="9362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37"/>
          <p:cNvGrpSpPr/>
          <p:nvPr/>
        </p:nvGrpSpPr>
        <p:grpSpPr>
          <a:xfrm>
            <a:off x="1429048" y="5875740"/>
            <a:ext cx="216024" cy="216024"/>
            <a:chOff x="8460432" y="4797152"/>
            <a:chExt cx="216024" cy="2160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804664" y="2151395"/>
            <a:ext cx="341987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 Cumulative Frequency </a:t>
            </a:r>
            <a:r>
              <a:rPr lang="en-GB" sz="2000" dirty="0" smtClean="0"/>
              <a:t>Graph  </a:t>
            </a:r>
            <a:endParaRPr lang="en-GB" sz="2000" dirty="0"/>
          </a:p>
        </p:txBody>
      </p:sp>
      <p:sp>
        <p:nvSpPr>
          <p:cNvPr id="63" name="Rectangle 62"/>
          <p:cNvSpPr/>
          <p:nvPr/>
        </p:nvSpPr>
        <p:spPr>
          <a:xfrm>
            <a:off x="4788024" y="62068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4788024" y="98072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4788024" y="134076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4788024" y="170080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2060" name="Rectangle 2059"/>
          <p:cNvSpPr/>
          <p:nvPr/>
        </p:nvSpPr>
        <p:spPr>
          <a:xfrm>
            <a:off x="4292600" y="2153126"/>
            <a:ext cx="1342728" cy="4335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2" descr="http://maaw.info/images/Blank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2195488"/>
            <a:ext cx="5635328" cy="4226496"/>
          </a:xfrm>
          <a:prstGeom prst="rect">
            <a:avLst/>
          </a:prstGeom>
          <a:noFill/>
        </p:spPr>
      </p:pic>
      <p:sp>
        <p:nvSpPr>
          <p:cNvPr id="68" name="Rectangle 67"/>
          <p:cNvSpPr/>
          <p:nvPr/>
        </p:nvSpPr>
        <p:spPr>
          <a:xfrm>
            <a:off x="8661400" y="2185884"/>
            <a:ext cx="1266528" cy="4335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3238321" y="3938989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Frequency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292600" y="2953374"/>
            <a:ext cx="5760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18</a:t>
            </a:r>
            <a:endParaRPr lang="en-GB" sz="1200" dirty="0" smtClean="0"/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16</a:t>
            </a:r>
            <a:endParaRPr lang="en-GB" sz="1200" dirty="0" smtClean="0"/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14</a:t>
            </a:r>
            <a:endParaRPr lang="en-GB" sz="1200" dirty="0" smtClean="0"/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12</a:t>
            </a:r>
            <a:endParaRPr lang="en-GB" sz="1200" dirty="0" smtClean="0"/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10</a:t>
            </a:r>
            <a:endParaRPr lang="en-GB" sz="1200" dirty="0" smtClean="0"/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8</a:t>
            </a:r>
            <a:endParaRPr lang="en-GB" sz="1200" dirty="0" smtClean="0"/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4</a:t>
            </a:r>
            <a:endParaRPr lang="en-GB" sz="1200" dirty="0" smtClean="0"/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2</a:t>
            </a:r>
            <a:endParaRPr lang="en-GB" sz="1200" dirty="0" smtClean="0"/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61932" y="6197937"/>
            <a:ext cx="4302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9.5       </a:t>
            </a:r>
            <a:r>
              <a:rPr lang="en-GB" sz="1200" dirty="0" smtClean="0"/>
              <a:t>  </a:t>
            </a:r>
            <a:r>
              <a:rPr lang="en-GB" sz="1200" dirty="0" smtClean="0"/>
              <a:t>9.6        9.7        9.8     </a:t>
            </a:r>
            <a:r>
              <a:rPr lang="en-GB" sz="1200" dirty="0" smtClean="0"/>
              <a:t>    </a:t>
            </a:r>
            <a:r>
              <a:rPr lang="en-GB" sz="1200" dirty="0" smtClean="0"/>
              <a:t>9.9       </a:t>
            </a:r>
            <a:r>
              <a:rPr lang="en-GB" sz="1200" dirty="0" smtClean="0"/>
              <a:t>10.0      </a:t>
            </a:r>
            <a:r>
              <a:rPr lang="en-GB" sz="1200" dirty="0" smtClean="0"/>
              <a:t>10.1      10.2    </a:t>
            </a:r>
            <a:endParaRPr lang="en-GB" sz="1200" dirty="0"/>
          </a:p>
        </p:txBody>
      </p:sp>
      <p:grpSp>
        <p:nvGrpSpPr>
          <p:cNvPr id="72" name="Group 13"/>
          <p:cNvGrpSpPr/>
          <p:nvPr/>
        </p:nvGrpSpPr>
        <p:grpSpPr>
          <a:xfrm>
            <a:off x="5459400" y="5827058"/>
            <a:ext cx="216024" cy="216024"/>
            <a:chOff x="8460432" y="4797152"/>
            <a:chExt cx="216024" cy="21602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13"/>
          <p:cNvGrpSpPr/>
          <p:nvPr/>
        </p:nvGrpSpPr>
        <p:grpSpPr>
          <a:xfrm>
            <a:off x="6199904" y="5273441"/>
            <a:ext cx="216024" cy="216024"/>
            <a:chOff x="8460432" y="4797152"/>
            <a:chExt cx="216024" cy="216024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13"/>
          <p:cNvGrpSpPr/>
          <p:nvPr/>
        </p:nvGrpSpPr>
        <p:grpSpPr>
          <a:xfrm>
            <a:off x="7059464" y="3189244"/>
            <a:ext cx="216024" cy="216024"/>
            <a:chOff x="8460432" y="4797152"/>
            <a:chExt cx="216024" cy="21602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13"/>
          <p:cNvGrpSpPr/>
          <p:nvPr/>
        </p:nvGrpSpPr>
        <p:grpSpPr>
          <a:xfrm>
            <a:off x="7769944" y="4514912"/>
            <a:ext cx="216024" cy="216024"/>
            <a:chOff x="8460432" y="4797152"/>
            <a:chExt cx="216024" cy="216024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6310176" y="64081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grpSp>
        <p:nvGrpSpPr>
          <p:cNvPr id="89" name="Group 40"/>
          <p:cNvGrpSpPr/>
          <p:nvPr/>
        </p:nvGrpSpPr>
        <p:grpSpPr>
          <a:xfrm>
            <a:off x="5561814" y="3289955"/>
            <a:ext cx="2318994" cy="2658359"/>
            <a:chOff x="-2206234" y="3559775"/>
            <a:chExt cx="2318994" cy="2658359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-2206234" y="5633672"/>
              <a:ext cx="791852" cy="5844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-1442662" y="3559775"/>
              <a:ext cx="848412" cy="20927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-584823" y="3559775"/>
              <a:ext cx="697583" cy="13386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241528" y="2151395"/>
            <a:ext cx="341987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 </a:t>
            </a:r>
            <a:r>
              <a:rPr lang="en-GB" sz="2000" dirty="0" smtClean="0"/>
              <a:t>Frequency Polygon</a:t>
            </a:r>
            <a:endParaRPr lang="en-GB" sz="2000" dirty="0"/>
          </a:p>
        </p:txBody>
      </p:sp>
      <p:sp>
        <p:nvSpPr>
          <p:cNvPr id="101" name="Rectangle 100"/>
          <p:cNvSpPr/>
          <p:nvPr/>
        </p:nvSpPr>
        <p:spPr>
          <a:xfrm>
            <a:off x="6046894" y="1056251"/>
            <a:ext cx="1432674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Sketch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9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Cumulative Frequency Graphs</a:t>
            </a:r>
          </a:p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</a:t>
            </a:r>
            <a:r>
              <a:rPr lang="en-GB" sz="2000" dirty="0" smtClean="0"/>
              <a:t>Q5, 6</a:t>
            </a:r>
            <a:r>
              <a:rPr lang="en-GB" sz="2000" dirty="0" smtClean="0"/>
              <a:t>, 7, </a:t>
            </a:r>
            <a:r>
              <a:rPr lang="en-GB" sz="2000" dirty="0" smtClean="0"/>
              <a:t>8, 9, 10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GroupedDataCumFreq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888"/>
            <a:ext cx="4400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350"/>
            <a:ext cx="4051803" cy="22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0392" y="980728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</a:t>
            </a:r>
          </a:p>
          <a:p>
            <a:pPr algn="ctr"/>
            <a:r>
              <a:rPr lang="en-GB" dirty="0" smtClean="0"/>
              <a:t>23</a:t>
            </a:r>
          </a:p>
          <a:p>
            <a:pPr algn="ctr"/>
            <a:r>
              <a:rPr lang="en-GB" dirty="0" smtClean="0"/>
              <a:t>35</a:t>
            </a:r>
          </a:p>
          <a:p>
            <a:pPr algn="ctr"/>
            <a:r>
              <a:rPr lang="en-GB" dirty="0" smtClean="0"/>
              <a:t>39</a:t>
            </a:r>
          </a:p>
          <a:p>
            <a:pPr algn="ctr"/>
            <a:r>
              <a:rPr lang="en-GB" dirty="0" smtClean="0"/>
              <a:t>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7828" y="1012330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7828" y="1305188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7828" y="1567054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07828" y="1839255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207828" y="2116550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47483"/>
            <a:ext cx="4932015" cy="45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699657" y="5312229"/>
            <a:ext cx="674914" cy="3374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74571" y="4103914"/>
            <a:ext cx="674915" cy="1219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38600" y="3287486"/>
            <a:ext cx="685800" cy="81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24400" y="2950029"/>
            <a:ext cx="1338943" cy="348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816" y="64627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179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699657" y="4299857"/>
            <a:ext cx="12518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1514" y="4299857"/>
            <a:ext cx="0" cy="136071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20816" y="6516455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19672" y="2458056"/>
            <a:ext cx="5040560" cy="3635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1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rot="16200000">
            <a:off x="3959932" y="1592796"/>
            <a:ext cx="50405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The Whole Picture...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Median/LQ/UQ </a:t>
            </a:r>
            <a:r>
              <a:rPr lang="en-GB" b="1" dirty="0" smtClean="0">
                <a:solidFill>
                  <a:schemeClr val="accent6"/>
                </a:solidFill>
              </a:rPr>
              <a:t>class interval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57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Estimate</a:t>
            </a:r>
            <a:r>
              <a:rPr lang="en-GB" dirty="0" smtClean="0">
                <a:solidFill>
                  <a:schemeClr val="accent6"/>
                </a:solidFill>
              </a:rPr>
              <a:t> of Median/LQ/UQ/num values in range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73624" y="3379304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7092280" y="3212976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508104" y="2420888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6961956" y="4855468"/>
            <a:ext cx="2606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081872">
            <a:off x="5465480" y="565490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935596" y="303295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Determine Median/LQ/UQ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476749">
            <a:off x="1754488" y="4844312"/>
            <a:ext cx="1997827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03848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Frequency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25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28184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Cum Freq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627784" y="2276872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3528" y="17728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Widths (cm):</a:t>
            </a:r>
          </a:p>
          <a:p>
            <a:r>
              <a:rPr lang="en-GB" sz="1600" dirty="0" smtClean="0"/>
              <a:t> 4, 4, 7, 9, 11, 12, 14, 15, 15, 18, 28, 42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60232" y="35010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60232" y="47251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60232" y="4581128"/>
            <a:ext cx="36004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0272" y="3933056"/>
            <a:ext cx="288032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08304" y="3789040"/>
            <a:ext cx="72008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4592" y="16287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Table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4035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Graph</a:t>
            </a:r>
            <a:endParaRPr lang="en-GB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3491880" y="6021288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211960" y="6021288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1" idx="1"/>
          </p:cNvCxnSpPr>
          <p:nvPr/>
        </p:nvCxnSpPr>
        <p:spPr>
          <a:xfrm flipH="1">
            <a:off x="3059832" y="61653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59832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endCxn id="52" idx="3"/>
          </p:cNvCxnSpPr>
          <p:nvPr/>
        </p:nvCxnSpPr>
        <p:spPr>
          <a:xfrm flipH="1">
            <a:off x="4572000" y="61653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6056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3707904" y="56612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Box Plots</a:t>
            </a:r>
            <a:endParaRPr lang="en-GB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91880" y="7647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91880" y="14127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1880" y="1124744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851920" y="10527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11960" y="1340768"/>
            <a:ext cx="57606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Histogram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2778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Grouped Frequency Table</a:t>
            </a:r>
            <a:endParaRPr lang="en-GB" sz="1200" b="1" dirty="0"/>
          </a:p>
        </p:txBody>
      </p:sp>
      <p:sp>
        <p:nvSpPr>
          <p:cNvPr id="42" name="Right Arrow 41"/>
          <p:cNvSpPr/>
          <p:nvPr/>
        </p:nvSpPr>
        <p:spPr>
          <a:xfrm rot="19150993">
            <a:off x="5307410" y="1553550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20172" y="6354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120172" y="18596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28184" y="980727"/>
            <a:ext cx="1440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372200" y="980727"/>
            <a:ext cx="216024" cy="43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1247564"/>
            <a:ext cx="252028" cy="1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840252" y="1247565"/>
            <a:ext cx="180020" cy="38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6216" y="6778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Frequency Polygon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124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1" y="1403209"/>
            <a:ext cx="6020894" cy="447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9087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42745" y="2492896"/>
            <a:ext cx="243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Lower Quartile = 16</a:t>
            </a:r>
          </a:p>
          <a:p>
            <a:endParaRPr lang="en-GB" dirty="0"/>
          </a:p>
          <a:p>
            <a:r>
              <a:rPr lang="en-GB" dirty="0" smtClean="0"/>
              <a:t>Upper Quartile = 44.5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901947" y="2565397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935596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56376" y="3069453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5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6036"/>
            <a:ext cx="6794748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previously found:</a:t>
            </a:r>
          </a:p>
          <a:p>
            <a:r>
              <a:rPr lang="en-GB" dirty="0" smtClean="0"/>
              <a:t>Minimum = 9, Maximum = 57, LQ = 16, Median = 34, UQ = 44.5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87824" y="1700808"/>
            <a:ext cx="129614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83968" y="1701754"/>
            <a:ext cx="72008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3" idx="1"/>
          </p:cNvCxnSpPr>
          <p:nvPr/>
        </p:nvCxnSpPr>
        <p:spPr>
          <a:xfrm flipH="1">
            <a:off x="2483768" y="191683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3768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68144" y="176559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3"/>
          </p:cNvCxnSpPr>
          <p:nvPr/>
        </p:nvCxnSpPr>
        <p:spPr>
          <a:xfrm flipH="1">
            <a:off x="5004048" y="1916832"/>
            <a:ext cx="864096" cy="9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5656" y="544522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mark: Range/interquartile range of boys’ times is greater.</a:t>
            </a:r>
          </a:p>
          <a:p>
            <a:r>
              <a:rPr lang="en-GB" dirty="0" smtClean="0"/>
              <a:t>1 mark: Median of boys’ times is greater.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41239" y="1569874"/>
            <a:ext cx="3970921" cy="706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3323" y="5517232"/>
            <a:ext cx="5568957" cy="706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0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248472" cy="195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985"/>
            <a:ext cx="3837806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2588"/>
            <a:ext cx="413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28" y="2579288"/>
            <a:ext cx="3674111" cy="42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895467"/>
            <a:ext cx="5760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44</a:t>
            </a:r>
          </a:p>
          <a:p>
            <a:r>
              <a:rPr lang="en-GB" sz="1700" dirty="0" smtClean="0"/>
              <a:t>100</a:t>
            </a:r>
          </a:p>
          <a:p>
            <a:r>
              <a:rPr lang="en-GB" sz="1700" dirty="0" smtClean="0"/>
              <a:t>134</a:t>
            </a:r>
          </a:p>
          <a:p>
            <a:r>
              <a:rPr lang="en-GB" sz="1700" dirty="0" smtClean="0"/>
              <a:t>153</a:t>
            </a:r>
          </a:p>
          <a:p>
            <a:r>
              <a:rPr lang="en-GB" sz="1700" dirty="0" smtClean="0"/>
              <a:t>160</a:t>
            </a:r>
            <a:endParaRPr lang="en-GB" sz="1700" dirty="0"/>
          </a:p>
        </p:txBody>
      </p:sp>
      <p:sp>
        <p:nvSpPr>
          <p:cNvPr id="3" name="Oval 2"/>
          <p:cNvSpPr/>
          <p:nvPr/>
        </p:nvSpPr>
        <p:spPr>
          <a:xfrm>
            <a:off x="2300312" y="654174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127077" y="436986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12083" y="366407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44701" y="321163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82789" y="30499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3" idx="0"/>
            <a:endCxn id="9" idx="0"/>
          </p:cNvCxnSpPr>
          <p:nvPr/>
        </p:nvCxnSpPr>
        <p:spPr>
          <a:xfrm flipV="1">
            <a:off x="2336316" y="4369867"/>
            <a:ext cx="826765" cy="2171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7"/>
            <a:endCxn id="10" idx="3"/>
          </p:cNvCxnSpPr>
          <p:nvPr/>
        </p:nvCxnSpPr>
        <p:spPr>
          <a:xfrm flipV="1">
            <a:off x="3188540" y="3725537"/>
            <a:ext cx="434088" cy="654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7"/>
            <a:endCxn id="11" idx="3"/>
          </p:cNvCxnSpPr>
          <p:nvPr/>
        </p:nvCxnSpPr>
        <p:spPr>
          <a:xfrm flipV="1">
            <a:off x="3673546" y="3273100"/>
            <a:ext cx="381700" cy="4015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7"/>
            <a:endCxn id="12" idx="2"/>
          </p:cNvCxnSpPr>
          <p:nvPr/>
        </p:nvCxnSpPr>
        <p:spPr>
          <a:xfrm flipV="1">
            <a:off x="4106164" y="3085914"/>
            <a:ext cx="376625" cy="1362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843808" y="1634659"/>
                <a:ext cx="17109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25&lt;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≤35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34659"/>
                <a:ext cx="171098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42" y="3620516"/>
            <a:ext cx="4280062" cy="12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56376" y="3861048"/>
            <a:ext cx="504056" cy="3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516216" y="48550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40.9−24.1=16.8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855029"/>
                <a:ext cx="230425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141617" y="2547230"/>
            <a:ext cx="3718416" cy="4310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27077" y="1616705"/>
            <a:ext cx="1329770" cy="37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62943" y="892374"/>
            <a:ext cx="737449" cy="1403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39679" y="3861048"/>
            <a:ext cx="737449" cy="376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14196" y="4855029"/>
            <a:ext cx="1983642" cy="376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6" y="260648"/>
            <a:ext cx="415874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5121733" cy="38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3922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23922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23922" y="53745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23922" y="59735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057021" y="5066909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149" y="5399382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4149" y="5694277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5034" y="6007584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99592" y="1030964"/>
            <a:ext cx="863894" cy="776065"/>
            <a:chOff x="899592" y="1030964"/>
            <a:chExt cx="863894" cy="77606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99592" y="1030964"/>
              <a:ext cx="863894" cy="31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741714" y="1045030"/>
              <a:ext cx="10886" cy="761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730" y="1271083"/>
              <a:ext cx="664470" cy="25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589314" y="1284515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35730" y="1543226"/>
              <a:ext cx="435870" cy="1343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382485" y="1556657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753813" y="1030964"/>
            <a:ext cx="1027179" cy="776065"/>
            <a:chOff x="899592" y="1030964"/>
            <a:chExt cx="1027179" cy="7760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99592" y="1030964"/>
              <a:ext cx="1023530" cy="140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915885" y="1045030"/>
              <a:ext cx="10886" cy="761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5730" y="1271083"/>
              <a:ext cx="922078" cy="243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850572" y="1262744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5730" y="1543226"/>
              <a:ext cx="845878" cy="25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796143" y="1556657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99592" y="2474195"/>
            <a:ext cx="765922" cy="797836"/>
            <a:chOff x="899592" y="1030964"/>
            <a:chExt cx="765922" cy="79783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99592" y="1030964"/>
              <a:ext cx="744151" cy="77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654628" y="1066801"/>
              <a:ext cx="10886" cy="761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935730" y="1267312"/>
              <a:ext cx="479413" cy="37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426029" y="1284515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35730" y="1543226"/>
              <a:ext cx="98413" cy="1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012371" y="1567543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753813" y="2463310"/>
            <a:ext cx="555444" cy="797837"/>
            <a:chOff x="899592" y="1030964"/>
            <a:chExt cx="555444" cy="797837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99592" y="1030964"/>
              <a:ext cx="555444" cy="186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418792" y="1049597"/>
              <a:ext cx="14473" cy="77920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935730" y="1267311"/>
              <a:ext cx="432220" cy="377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358669" y="1284515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35730" y="1543226"/>
              <a:ext cx="334249" cy="71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271667" y="1543226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45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848" y="3284984"/>
            <a:ext cx="422315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Summary</a:t>
            </a:r>
            <a:endParaRPr lang="en-GB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323528" y="83671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use a time machine (you made in DT) to travel forward time to when you’re doing your GCSE, in order to give yourself 2 things not to forget when drawing a cumulative frequency diagram. What do you tell yourself?</a:t>
            </a:r>
            <a:endParaRPr lang="en-GB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5536" y="2924944"/>
            <a:ext cx="5616624" cy="1584176"/>
          </a:xfrm>
          <a:prstGeom prst="wedgeRoundRectCallout">
            <a:avLst>
              <a:gd name="adj1" fmla="val 65045"/>
              <a:gd name="adj2" fmla="val 644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GB" sz="2000" dirty="0" smtClean="0"/>
              <a:t>Plot the point with </a:t>
            </a:r>
            <a:r>
              <a:rPr lang="en-GB" sz="2000" b="1" dirty="0" smtClean="0"/>
              <a:t>0 cumulative frequency</a:t>
            </a:r>
            <a:r>
              <a:rPr lang="en-GB" sz="2000" dirty="0" smtClean="0"/>
              <a:t> at the </a:t>
            </a:r>
            <a:r>
              <a:rPr lang="en-GB" sz="2000" b="1" dirty="0" smtClean="0"/>
              <a:t>START</a:t>
            </a:r>
            <a:r>
              <a:rPr lang="en-GB" sz="2000" dirty="0" smtClean="0"/>
              <a:t> of your first range, not necessarily at the start of the x-axis.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9512" y="4869160"/>
            <a:ext cx="5616624" cy="1584176"/>
          </a:xfrm>
          <a:prstGeom prst="wedgeRoundRectCallout">
            <a:avLst>
              <a:gd name="adj1" fmla="val 67080"/>
              <a:gd name="adj2" fmla="val -351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GB" sz="2000" dirty="0" smtClean="0"/>
              <a:t>Use the </a:t>
            </a:r>
            <a:r>
              <a:rPr lang="en-GB" sz="2000" b="1" dirty="0" smtClean="0"/>
              <a:t>END</a:t>
            </a:r>
            <a:r>
              <a:rPr lang="en-GB" sz="2000" dirty="0" smtClean="0"/>
              <a:t> of each range when plotting points, so that your cumulative frequency includes all the people in the range.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525658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5085184"/>
            <a:ext cx="525658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rot="16200000">
            <a:off x="3959932" y="1592796"/>
            <a:ext cx="50405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The Whole Picture...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Median/LQ/UQ </a:t>
            </a:r>
            <a:r>
              <a:rPr lang="en-GB" b="1" dirty="0" smtClean="0">
                <a:solidFill>
                  <a:schemeClr val="accent6"/>
                </a:solidFill>
              </a:rPr>
              <a:t>class interval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57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Estimate</a:t>
            </a:r>
            <a:r>
              <a:rPr lang="en-GB" dirty="0" smtClean="0">
                <a:solidFill>
                  <a:schemeClr val="accent6"/>
                </a:solidFill>
              </a:rPr>
              <a:t> of Median/LQ/UQ/num values in range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73624" y="3379304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7092280" y="3212976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508104" y="2420888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6961956" y="4855468"/>
            <a:ext cx="2606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081872">
            <a:off x="5465480" y="565490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935596" y="303295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Determine Median/LQ/UQ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476749">
            <a:off x="1754488" y="4844312"/>
            <a:ext cx="1997827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03848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Frequency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25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28184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Cum Freq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627784" y="2276872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3528" y="17728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Widths (cm):</a:t>
            </a:r>
          </a:p>
          <a:p>
            <a:r>
              <a:rPr lang="en-GB" sz="1600" dirty="0" smtClean="0"/>
              <a:t> 4, 4, 7, 9, 11, 12, 14, 15, 15, 18, 28, 42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60232" y="35010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60232" y="47251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60232" y="4581128"/>
            <a:ext cx="36004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0272" y="3933056"/>
            <a:ext cx="288032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08304" y="3789040"/>
            <a:ext cx="72008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4592" y="16287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Table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4035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Graph</a:t>
            </a:r>
            <a:endParaRPr lang="en-GB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3491880" y="6021288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211960" y="6021288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1" idx="1"/>
          </p:cNvCxnSpPr>
          <p:nvPr/>
        </p:nvCxnSpPr>
        <p:spPr>
          <a:xfrm flipH="1">
            <a:off x="3059832" y="61653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59832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endCxn id="52" idx="3"/>
          </p:cNvCxnSpPr>
          <p:nvPr/>
        </p:nvCxnSpPr>
        <p:spPr>
          <a:xfrm flipH="1">
            <a:off x="4572000" y="61653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6056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3707904" y="56612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Box Plots</a:t>
            </a:r>
            <a:endParaRPr lang="en-GB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91880" y="7647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91880" y="14127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1880" y="1124744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851920" y="10527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11960" y="1340768"/>
            <a:ext cx="57606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Histogram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2778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Grouped Frequency Table</a:t>
            </a:r>
            <a:endParaRPr lang="en-GB" sz="1200" b="1" dirty="0"/>
          </a:p>
        </p:txBody>
      </p:sp>
      <p:sp>
        <p:nvSpPr>
          <p:cNvPr id="42" name="Right Arrow 41"/>
          <p:cNvSpPr/>
          <p:nvPr/>
        </p:nvSpPr>
        <p:spPr>
          <a:xfrm rot="19150993">
            <a:off x="5307410" y="1553550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20172" y="6354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120172" y="18596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28184" y="980727"/>
            <a:ext cx="1440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372200" y="980727"/>
            <a:ext cx="216024" cy="43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1247564"/>
            <a:ext cx="252028" cy="1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840252" y="1247565"/>
            <a:ext cx="180020" cy="38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6216" y="6778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Frequency Polygon</a:t>
            </a:r>
            <a:endParaRPr lang="en-GB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264772" y="10887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178276" y="3780532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8528744" y="3511113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4860031" y="5208339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2321353" y="33921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616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84984"/>
            <a:ext cx="2520280" cy="170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83768" cy="15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1"/>
            <a:ext cx="2411760" cy="16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" y="5157192"/>
            <a:ext cx="2357399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132856"/>
            <a:ext cx="2088232" cy="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717032"/>
            <a:ext cx="2088232" cy="81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589240"/>
            <a:ext cx="2160240" cy="8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548680"/>
            <a:ext cx="2016224" cy="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429000"/>
            <a:ext cx="1858206" cy="13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282284"/>
            <a:ext cx="1800200" cy="132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88640"/>
            <a:ext cx="1872208" cy="13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1844824"/>
            <a:ext cx="1944216" cy="13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3717032"/>
            <a:ext cx="2196752" cy="8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40" y="2060848"/>
            <a:ext cx="2304256" cy="9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404664"/>
            <a:ext cx="2304256" cy="9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5445224"/>
            <a:ext cx="2377339" cy="94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0" y="1556792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32849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50851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39752" y="0"/>
            <a:ext cx="2232248" cy="1556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9752" y="1556792"/>
            <a:ext cx="2232248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39752" y="3284984"/>
            <a:ext cx="223224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9752" y="5085184"/>
            <a:ext cx="2232248" cy="1772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0"/>
            <a:ext cx="2016224" cy="15567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1556792"/>
            <a:ext cx="2016224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3284984"/>
            <a:ext cx="2016224" cy="18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0" y="5085184"/>
            <a:ext cx="2016224" cy="17728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224" y="0"/>
            <a:ext cx="25557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88224" y="1556792"/>
            <a:ext cx="2555776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88224" y="3284984"/>
            <a:ext cx="2555776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8224" y="5085184"/>
            <a:ext cx="2555776" cy="1772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91880" y="6550223"/>
            <a:ext cx="252028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CARD SORT SOLUTIONS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2088232" cy="152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3870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3"/>
            <a:ext cx="21905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281218"/>
            <a:ext cx="2186669" cy="157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76672"/>
            <a:ext cx="2016224" cy="8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589240"/>
            <a:ext cx="2114351" cy="83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276872"/>
            <a:ext cx="2095301" cy="6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933056"/>
            <a:ext cx="2088232" cy="5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5445224"/>
            <a:ext cx="15965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88640"/>
            <a:ext cx="19499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501008"/>
            <a:ext cx="1872208" cy="13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1772816"/>
            <a:ext cx="181820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517232"/>
            <a:ext cx="2088232" cy="8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76672"/>
            <a:ext cx="2233264" cy="92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3933056"/>
            <a:ext cx="2124744" cy="8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2204864"/>
            <a:ext cx="2088232" cy="8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1556792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32849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0851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339752" y="0"/>
            <a:ext cx="2232248" cy="1556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39752" y="1556792"/>
            <a:ext cx="2232248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39752" y="3284984"/>
            <a:ext cx="223224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39752" y="5085184"/>
            <a:ext cx="2232248" cy="1772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0" y="0"/>
            <a:ext cx="2016224" cy="15567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0" y="1556792"/>
            <a:ext cx="2016224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000" y="3284984"/>
            <a:ext cx="2016224" cy="18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0" y="5085184"/>
            <a:ext cx="2016224" cy="17728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88224" y="0"/>
            <a:ext cx="25557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88224" y="1556792"/>
            <a:ext cx="2555776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88224" y="3284984"/>
            <a:ext cx="2555776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88224" y="5085184"/>
            <a:ext cx="2555776" cy="1772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940152" y="3933056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Median/Quartile Revision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are the ages of 10 people at Pablo’s party. Choose the correct value.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91683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12, 13, 14, 14, 15, 16, 16, 17, 19, 24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059832" y="3068960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059832" y="3068960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15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3068960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5940152" y="3068960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16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3212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Median: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499992" y="3068960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4499992" y="3068960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15.5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3059832" y="3933056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933056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13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499992" y="3933056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5940152" y="3933056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14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40770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LQ: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4499992" y="3933056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13.5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059832" y="4797152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4797152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3059832" y="4797152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17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4499992" y="4797152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5940152" y="4797152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19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475656" y="49411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UQ: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4499992" y="4797152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2924944"/>
            <a:ext cx="158417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(Click to vote)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31640" y="3861048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1640" y="4725144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31640" y="5589240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71800" y="299695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99592" y="56612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Interquartile</a:t>
            </a:r>
            <a:endParaRPr lang="en-GB" sz="2400" dirty="0"/>
          </a:p>
          <a:p>
            <a:r>
              <a:rPr lang="en-GB" sz="2400" dirty="0" smtClean="0"/>
              <a:t>Range: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059832" y="573325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3</a:t>
            </a:r>
            <a:endParaRPr lang="en-GB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4716016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Range: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573325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</a:t>
            </a:r>
            <a:endParaRPr lang="en-GB" sz="3600" dirty="0"/>
          </a:p>
        </p:txBody>
      </p:sp>
      <p:sp>
        <p:nvSpPr>
          <p:cNvPr id="42" name="Rectangle 41"/>
          <p:cNvSpPr/>
          <p:nvPr/>
        </p:nvSpPr>
        <p:spPr>
          <a:xfrm>
            <a:off x="3923928" y="1844824"/>
            <a:ext cx="1224136" cy="64807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1475656" y="1772816"/>
            <a:ext cx="2952328" cy="86409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72000" y="1772816"/>
            <a:ext cx="2952328" cy="86409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868144" y="5661248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87824" y="5661248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1" grpId="0" animBg="1"/>
      <p:bldP spid="24" grpId="0" animBg="1"/>
      <p:bldP spid="26" grpId="0" animBg="1"/>
      <p:bldP spid="28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164288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22007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2.5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275856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1.5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164288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3.5</a:t>
            </a:r>
            <a:endParaRPr lang="en-GB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275856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1.5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0072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7164288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4.5</a:t>
            </a:r>
            <a:endParaRPr lang="en-GB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275856" y="47971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220072" y="47971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3.5</a:t>
            </a:r>
            <a:endParaRPr lang="en-GB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4288" y="47971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220072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5856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51" name="Rectangle 50"/>
          <p:cNvSpPr/>
          <p:nvPr/>
        </p:nvSpPr>
        <p:spPr>
          <a:xfrm>
            <a:off x="2627784" y="2348880"/>
            <a:ext cx="19442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72000" y="2348880"/>
            <a:ext cx="19442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16216" y="2348880"/>
            <a:ext cx="19442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27784" y="3068960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72000" y="3068960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516216" y="3068960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627784" y="3861048"/>
            <a:ext cx="19442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72000" y="3861048"/>
            <a:ext cx="19442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16216" y="3861048"/>
            <a:ext cx="19442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27784" y="4725144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2000" y="4725144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16216" y="4725144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</a:t>
            </a:r>
            <a:r>
              <a:rPr lang="en-GB" sz="3200" dirty="0" err="1" smtClean="0"/>
              <a:t>Quickfire</a:t>
            </a:r>
            <a:r>
              <a:rPr lang="en-GB" sz="3200" dirty="0" smtClean="0"/>
              <a:t> Quartiles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7784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16216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27784" y="1556792"/>
            <a:ext cx="1944216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LQ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1556792"/>
            <a:ext cx="1944216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Median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516216" y="1556792"/>
            <a:ext cx="1944216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UQ</a:t>
            </a:r>
            <a:endParaRPr lang="en-GB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460432" y="1628800"/>
            <a:ext cx="0" cy="3888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536" y="306896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5536" y="386104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5536" y="472514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5536" y="5517232"/>
            <a:ext cx="8064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32129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1, 2, 3, 4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40050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1, 2, 3, 4, 5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1, 2, 3, 4, 5, 6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043608" y="57332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Rule for lower quartile: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Even</a:t>
            </a:r>
            <a:r>
              <a:rPr lang="en-GB" dirty="0" smtClean="0"/>
              <a:t> num of items: find median of bottom half.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Odd</a:t>
            </a:r>
            <a:r>
              <a:rPr lang="en-GB" dirty="0" smtClean="0"/>
              <a:t> num of items: throw away middle item, find medium of remaining half.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What if there’s lots of items?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31 items, in order of value. What items should we use for the median and lower/upper quartiles?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628800"/>
            <a:ext cx="828092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0   1   1   2   4   5   5   6   7   8   10   10   14   14   14   14   15   16   17   29   31   31   37   37   38   39   40   40   41   43   44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879706"/>
            <a:ext cx="283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16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item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4168" y="3789040"/>
                <a:ext cx="2859035" cy="613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item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789040"/>
                <a:ext cx="2859035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2748" b="-8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7543" y="3789040"/>
            <a:ext cx="136815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Median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543" y="2924944"/>
            <a:ext cx="136815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LQ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67544" y="4725144"/>
            <a:ext cx="136815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U</a:t>
            </a:r>
            <a:r>
              <a:rPr lang="en-GB" sz="2400" b="1" dirty="0" smtClean="0"/>
              <a:t>Q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59" y="2920263"/>
            <a:ext cx="283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8 </a:t>
            </a:r>
            <a:r>
              <a:rPr lang="en-GB" sz="2800" baseline="30000" dirty="0" err="1" smtClean="0"/>
              <a:t>th</a:t>
            </a:r>
            <a:r>
              <a:rPr lang="en-GB" sz="2800" dirty="0" smtClean="0"/>
              <a:t> item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7" y="2924944"/>
                <a:ext cx="2859035" cy="613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item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924944"/>
                <a:ext cx="2859035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274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11760" y="4725144"/>
            <a:ext cx="283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item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84168" y="4634478"/>
                <a:ext cx="2859035" cy="613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item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634478"/>
                <a:ext cx="2859035" cy="613886"/>
              </a:xfrm>
              <a:prstGeom prst="rect">
                <a:avLst/>
              </a:prstGeom>
              <a:blipFill rotWithShape="1">
                <a:blip r:embed="rId4"/>
                <a:stretch>
                  <a:fillRect l="-274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80284" y="2882179"/>
            <a:ext cx="26826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4138" y="3735943"/>
            <a:ext cx="379097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4138" y="4615483"/>
            <a:ext cx="379097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5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482" y="1556792"/>
            <a:ext cx="2232248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Num</a:t>
            </a:r>
            <a:r>
              <a:rPr lang="en-GB" sz="3200" dirty="0" smtClean="0"/>
              <a:t> items</a:t>
            </a:r>
            <a:endParaRPr lang="en-GB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306896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52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15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0036" y="32754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23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39</a:t>
            </a:r>
            <a:endParaRPr lang="en-GB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3933056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536" y="479715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6438" y="24278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61027" y="24278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5169" y="242786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6350" y="32754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0939" y="32754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5081" y="32754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6350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130939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005081" y="407710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16350" y="49732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30939" y="49732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05081" y="497331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49732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47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2627784" y="2348880"/>
            <a:ext cx="216024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88024" y="2348880"/>
            <a:ext cx="2016224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04247" y="2348880"/>
            <a:ext cx="1702861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27784" y="3078576"/>
            <a:ext cx="2160240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98535" y="3078576"/>
            <a:ext cx="2016224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14759" y="3078576"/>
            <a:ext cx="1702861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17271" y="3933056"/>
            <a:ext cx="2160240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88022" y="3933056"/>
            <a:ext cx="2016224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04246" y="3933056"/>
            <a:ext cx="1702861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14592" y="4797152"/>
            <a:ext cx="216024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85343" y="4797152"/>
            <a:ext cx="2016224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1567" y="4797152"/>
            <a:ext cx="1702861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2627784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8024" y="1542971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04248" y="1536061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8425" y="549650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What if there’s lots of items?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658406" y="1556792"/>
            <a:ext cx="2129616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LQ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798534" y="1556792"/>
            <a:ext cx="2016225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Median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814759" y="1556792"/>
            <a:ext cx="169235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UQ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11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Box Plots</a:t>
            </a:r>
            <a:endParaRPr lang="en-GB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83163"/>
            <a:ext cx="9144000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7647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Box Plots allow us to visually represent the distribution of the data.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1484784"/>
          <a:ext cx="806489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 Quartile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Upper Quartile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619672" y="5085184"/>
            <a:ext cx="604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907704" y="5085184"/>
            <a:ext cx="5184576" cy="144016"/>
            <a:chOff x="1907704" y="5085184"/>
            <a:chExt cx="518457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0770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180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35896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992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64088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2818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228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63688" y="52292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0              5             10            15            20             25           30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411760" y="4221088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88224" y="4293096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8024" y="400506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99992" y="400506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24128" y="400506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576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923928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652120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308304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99992" y="4005064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9992" y="4797152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11760" y="4437112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24128" y="4437112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9552" y="59492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is the </a:t>
            </a:r>
            <a:r>
              <a:rPr lang="en-GB" b="1" dirty="0" smtClean="0"/>
              <a:t>IQR</a:t>
            </a:r>
            <a:r>
              <a:rPr lang="en-GB" dirty="0" smtClean="0"/>
              <a:t> represented in this diagram?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644008" y="59492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is the </a:t>
            </a:r>
            <a:r>
              <a:rPr lang="en-GB" b="1" dirty="0" smtClean="0"/>
              <a:t>range</a:t>
            </a:r>
            <a:r>
              <a:rPr lang="en-GB" dirty="0" smtClean="0"/>
              <a:t> represented in this diagram?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491880" y="6021288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524328" y="6021288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4499992" y="3356992"/>
            <a:ext cx="1224136" cy="504056"/>
            <a:chOff x="4499992" y="3356992"/>
            <a:chExt cx="1224136" cy="504056"/>
          </a:xfrm>
        </p:grpSpPr>
        <p:sp>
          <p:nvSpPr>
            <p:cNvPr id="51" name="Left Brace 50"/>
            <p:cNvSpPr/>
            <p:nvPr/>
          </p:nvSpPr>
          <p:spPr>
            <a:xfrm rot="5400000">
              <a:off x="5004048" y="3140968"/>
              <a:ext cx="216024" cy="1224136"/>
            </a:xfrm>
            <a:prstGeom prst="leftBrac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60032" y="3356992"/>
              <a:ext cx="648072" cy="30777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IQR</a:t>
              </a:r>
              <a:endParaRPr lang="en-GB" sz="1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11760" y="2780928"/>
            <a:ext cx="4176464" cy="576064"/>
            <a:chOff x="2411760" y="2780928"/>
            <a:chExt cx="4176464" cy="576064"/>
          </a:xfrm>
        </p:grpSpPr>
        <p:sp>
          <p:nvSpPr>
            <p:cNvPr id="53" name="Left Brace 52"/>
            <p:cNvSpPr/>
            <p:nvPr/>
          </p:nvSpPr>
          <p:spPr>
            <a:xfrm rot="5400000">
              <a:off x="4355976" y="1124744"/>
              <a:ext cx="288032" cy="4176464"/>
            </a:xfrm>
            <a:prstGeom prst="leftBrac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11960" y="2780928"/>
              <a:ext cx="648072" cy="30777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range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Box Plots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2339752" y="4509120"/>
            <a:ext cx="604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23"/>
          <p:cNvGrpSpPr/>
          <p:nvPr/>
        </p:nvGrpSpPr>
        <p:grpSpPr>
          <a:xfrm>
            <a:off x="2627784" y="4509120"/>
            <a:ext cx="5184576" cy="144016"/>
            <a:chOff x="1907704" y="5085184"/>
            <a:chExt cx="518457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0770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180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35896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992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64088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2818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228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483768" y="46531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0              4              8             12            16             20           24</a:t>
            </a:r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3635896" y="3429000"/>
            <a:ext cx="3312368" cy="792088"/>
            <a:chOff x="3635896" y="3429000"/>
            <a:chExt cx="3312368" cy="79208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35896" y="3645024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8264" y="3717032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5597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7944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3609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67944" y="3429000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67944" y="4221088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5896" y="3861048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36096" y="3861048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67544" y="112474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Sketch a box plot to represent the given weights of cats: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835696" y="155679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5lb, 6lb, 7.5lb, 8lb, 8lb, 9lb, 12lb, 14lb, 20lb </a:t>
            </a:r>
            <a:endParaRPr lang="en-GB" sz="24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39552" y="2204864"/>
          <a:ext cx="806489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 Quartile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Upper Quartile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93992"/>
            <a:ext cx="1284163" cy="27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539552" y="2564904"/>
            <a:ext cx="158417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23728" y="2564904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779912" y="2564904"/>
            <a:ext cx="158417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64088" y="2564904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020272" y="2564904"/>
            <a:ext cx="158417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88024" y="5301208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2160</Words>
  <Application>Microsoft Office PowerPoint</Application>
  <PresentationFormat>On-screen Show (4:3)</PresentationFormat>
  <Paragraphs>699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jamf</dc:creator>
  <cp:lastModifiedBy>J FROST</cp:lastModifiedBy>
  <cp:revision>39</cp:revision>
  <dcterms:created xsi:type="dcterms:W3CDTF">2013-06-16T12:53:45Z</dcterms:created>
  <dcterms:modified xsi:type="dcterms:W3CDTF">2013-10-16T08:18:43Z</dcterms:modified>
</cp:coreProperties>
</file>