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8" r:id="rId3"/>
    <p:sldId id="259" r:id="rId4"/>
    <p:sldId id="260" r:id="rId5"/>
    <p:sldId id="261" r:id="rId6"/>
    <p:sldId id="284" r:id="rId7"/>
    <p:sldId id="300" r:id="rId8"/>
    <p:sldId id="272" r:id="rId9"/>
    <p:sldId id="267" r:id="rId10"/>
    <p:sldId id="301" r:id="rId11"/>
    <p:sldId id="281" r:id="rId12"/>
    <p:sldId id="282" r:id="rId13"/>
    <p:sldId id="264" r:id="rId14"/>
    <p:sldId id="268" r:id="rId15"/>
    <p:sldId id="269" r:id="rId16"/>
    <p:sldId id="285" r:id="rId17"/>
    <p:sldId id="287" r:id="rId18"/>
    <p:sldId id="286" r:id="rId19"/>
    <p:sldId id="265" r:id="rId20"/>
    <p:sldId id="288" r:id="rId21"/>
    <p:sldId id="289" r:id="rId22"/>
    <p:sldId id="277" r:id="rId23"/>
    <p:sldId id="271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0" y="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1B7D-19B6-4584-955C-DFE3B9E2FF94}" type="datetimeFigureOut">
              <a:rPr lang="en-GB" smtClean="0"/>
              <a:pPr/>
              <a:t>31/08/2015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421F-8B58-4066-93D7-19FDACD7D3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1B7D-19B6-4584-955C-DFE3B9E2FF94}" type="datetimeFigureOut">
              <a:rPr lang="en-GB" smtClean="0"/>
              <a:pPr/>
              <a:t>31/08/2015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421F-8B58-4066-93D7-19FDACD7D3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1B7D-19B6-4584-955C-DFE3B9E2FF94}" type="datetimeFigureOut">
              <a:rPr lang="en-GB" smtClean="0"/>
              <a:pPr/>
              <a:t>31/08/2015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421F-8B58-4066-93D7-19FDACD7D3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1B7D-19B6-4584-955C-DFE3B9E2FF94}" type="datetimeFigureOut">
              <a:rPr lang="en-GB" smtClean="0"/>
              <a:pPr/>
              <a:t>31/08/2015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421F-8B58-4066-93D7-19FDACD7D3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1B7D-19B6-4584-955C-DFE3B9E2FF94}" type="datetimeFigureOut">
              <a:rPr lang="en-GB" smtClean="0"/>
              <a:pPr/>
              <a:t>31/08/2015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421F-8B58-4066-93D7-19FDACD7D3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1B7D-19B6-4584-955C-DFE3B9E2FF94}" type="datetimeFigureOut">
              <a:rPr lang="en-GB" smtClean="0"/>
              <a:pPr/>
              <a:t>31/08/2015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421F-8B58-4066-93D7-19FDACD7D3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1B7D-19B6-4584-955C-DFE3B9E2FF94}" type="datetimeFigureOut">
              <a:rPr lang="en-GB" smtClean="0"/>
              <a:pPr/>
              <a:t>31/08/2015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421F-8B58-4066-93D7-19FDACD7D3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1B7D-19B6-4584-955C-DFE3B9E2FF94}" type="datetimeFigureOut">
              <a:rPr lang="en-GB" smtClean="0"/>
              <a:pPr/>
              <a:t>31/08/2015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421F-8B58-4066-93D7-19FDACD7D3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1B7D-19B6-4584-955C-DFE3B9E2FF94}" type="datetimeFigureOut">
              <a:rPr lang="en-GB" smtClean="0"/>
              <a:pPr/>
              <a:t>31/08/2015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421F-8B58-4066-93D7-19FDACD7D3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1B7D-19B6-4584-955C-DFE3B9E2FF94}" type="datetimeFigureOut">
              <a:rPr lang="en-GB" smtClean="0"/>
              <a:pPr/>
              <a:t>31/08/2015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421F-8B58-4066-93D7-19FDACD7D3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1B7D-19B6-4584-955C-DFE3B9E2FF94}" type="datetimeFigureOut">
              <a:rPr lang="en-GB" smtClean="0"/>
              <a:pPr/>
              <a:t>31/08/2015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421F-8B58-4066-93D7-19FDACD7D3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D1B7D-19B6-4584-955C-DFE3B9E2FF94}" type="datetimeFigureOut">
              <a:rPr lang="en-GB" smtClean="0"/>
              <a:pPr/>
              <a:t>31/08/2015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F421F-8B58-4066-93D7-19FDACD7D30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3" Type="http://schemas.openxmlformats.org/officeDocument/2006/relationships/image" Target="../media/image570.png"/><Relationship Id="rId7" Type="http://schemas.openxmlformats.org/officeDocument/2006/relationships/image" Target="../media/image61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0.png"/><Relationship Id="rId11" Type="http://schemas.openxmlformats.org/officeDocument/2006/relationships/image" Target="../media/image650.png"/><Relationship Id="rId5" Type="http://schemas.openxmlformats.org/officeDocument/2006/relationships/image" Target="../media/image590.png"/><Relationship Id="rId10" Type="http://schemas.openxmlformats.org/officeDocument/2006/relationships/image" Target="../media/image640.png"/><Relationship Id="rId4" Type="http://schemas.openxmlformats.org/officeDocument/2006/relationships/image" Target="../media/image580.png"/><Relationship Id="rId9" Type="http://schemas.openxmlformats.org/officeDocument/2006/relationships/image" Target="../media/image6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0.png"/><Relationship Id="rId2" Type="http://schemas.openxmlformats.org/officeDocument/2006/relationships/image" Target="../media/image96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92D050"/>
                </a:solidFill>
              </a:rPr>
              <a:t>GCSE: </a:t>
            </a:r>
            <a:r>
              <a:rPr lang="en-GB" dirty="0" smtClean="0"/>
              <a:t>Vectors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Dr J Frost (jfrost@tiffin.kingston.sch.uk</a:t>
            </a:r>
            <a:r>
              <a:rPr lang="en-GB" sz="2800" dirty="0" smtClean="0"/>
              <a:t>)</a:t>
            </a:r>
          </a:p>
          <a:p>
            <a:r>
              <a:rPr lang="en-GB" sz="2800" b="1" dirty="0" smtClean="0"/>
              <a:t>www.drfrostmaths.com</a:t>
            </a:r>
            <a:r>
              <a:rPr lang="en-GB" sz="2800" b="1" dirty="0" smtClean="0"/>
              <a:t> </a:t>
            </a:r>
            <a:endParaRPr lang="en-GB" sz="28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Last modified: </a:t>
            </a:r>
            <a:r>
              <a:rPr lang="en-GB" dirty="0" smtClean="0"/>
              <a:t>31</a:t>
            </a:r>
            <a:r>
              <a:rPr lang="en-GB" baseline="30000" dirty="0" smtClean="0"/>
              <a:t>st</a:t>
            </a:r>
            <a:r>
              <a:rPr lang="en-GB" dirty="0" smtClean="0"/>
              <a:t> August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492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4" name="TextBox 3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Test Your Understanding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>
            <a:off x="539552" y="2492896"/>
            <a:ext cx="20162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1546560" y="2420888"/>
            <a:ext cx="73112" cy="147650"/>
            <a:chOff x="1546560" y="2420888"/>
            <a:chExt cx="73112" cy="147650"/>
          </a:xfrm>
        </p:grpSpPr>
        <p:cxnSp>
          <p:nvCxnSpPr>
            <p:cNvPr id="15" name="Straight Connector 14"/>
            <p:cNvCxnSpPr/>
            <p:nvPr/>
          </p:nvCxnSpPr>
          <p:spPr>
            <a:xfrm flipH="1" flipV="1">
              <a:off x="1547664" y="2420888"/>
              <a:ext cx="72008" cy="720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546560" y="2496530"/>
              <a:ext cx="72008" cy="720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 flipV="1">
            <a:off x="2555776" y="980728"/>
            <a:ext cx="1008112" cy="15083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 rot="17650899">
            <a:off x="3032969" y="1648340"/>
            <a:ext cx="73112" cy="147650"/>
            <a:chOff x="1546560" y="2420888"/>
            <a:chExt cx="73112" cy="147650"/>
          </a:xfrm>
        </p:grpSpPr>
        <p:cxnSp>
          <p:nvCxnSpPr>
            <p:cNvPr id="33" name="Straight Connector 32"/>
            <p:cNvCxnSpPr/>
            <p:nvPr/>
          </p:nvCxnSpPr>
          <p:spPr>
            <a:xfrm flipH="1" flipV="1">
              <a:off x="1547664" y="2420888"/>
              <a:ext cx="72008" cy="720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1546560" y="2496530"/>
              <a:ext cx="72008" cy="720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/>
          <p:cNvCxnSpPr/>
          <p:nvPr/>
        </p:nvCxnSpPr>
        <p:spPr>
          <a:xfrm flipV="1">
            <a:off x="539552" y="980728"/>
            <a:ext cx="3024336" cy="15121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31640" y="1988841"/>
            <a:ext cx="144016" cy="2160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151620" y="2532534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620" y="2532534"/>
                <a:ext cx="792088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843808" y="1649622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649622"/>
                <a:ext cx="79208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43508" y="2503804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08" y="2503804"/>
                <a:ext cx="79208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290755" y="2489113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755" y="2489113"/>
                <a:ext cx="79208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347864" y="854036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854036"/>
                <a:ext cx="792088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935596" y="1690567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96" y="1690567"/>
                <a:ext cx="792088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36058" y="980728"/>
                <a:ext cx="16791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𝑂𝑋</m:t>
                      </m:r>
                      <m:r>
                        <a:rPr lang="en-GB" b="0" i="1" smtClean="0">
                          <a:latin typeface="Cambria Math"/>
                        </a:rPr>
                        <m:t>:</m:t>
                      </m:r>
                      <m:r>
                        <a:rPr lang="en-GB" b="0" i="1" smtClean="0">
                          <a:latin typeface="Cambria Math"/>
                        </a:rPr>
                        <m:t>𝑋𝐵</m:t>
                      </m:r>
                      <m:r>
                        <a:rPr lang="en-GB" b="0" i="1" smtClean="0">
                          <a:latin typeface="Cambria Math"/>
                        </a:rPr>
                        <m:t>=1:3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58" y="980728"/>
                <a:ext cx="1679196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60704" y="2996952"/>
                <a:ext cx="2549077" cy="22134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𝐴𝑋</m:t>
                          </m:r>
                        </m:e>
                      </m:acc>
                      <m:r>
                        <a:rPr lang="en-GB" sz="1600" b="0" i="1" smtClean="0">
                          <a:latin typeface="Cambria Math"/>
                        </a:rPr>
                        <m:t>=−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𝑂𝐵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      =−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      =−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𝑏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      =−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04" y="2996952"/>
                <a:ext cx="2549077" cy="221342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1351194" y="2996952"/>
            <a:ext cx="1811105" cy="4796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First Step?</a:t>
            </a:r>
            <a:endParaRPr lang="en-GB" sz="2800" dirty="0"/>
          </a:p>
        </p:txBody>
      </p:sp>
      <p:sp>
        <p:nvSpPr>
          <p:cNvPr id="50" name="Rectangle 49"/>
          <p:cNvSpPr/>
          <p:nvPr/>
        </p:nvSpPr>
        <p:spPr>
          <a:xfrm>
            <a:off x="1340290" y="3476625"/>
            <a:ext cx="1811105" cy="15365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?</a:t>
            </a:r>
            <a:endParaRPr lang="en-GB" sz="28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5067406" y="2492896"/>
            <a:ext cx="20162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6074414" y="2420888"/>
            <a:ext cx="73112" cy="147650"/>
            <a:chOff x="1546560" y="2420888"/>
            <a:chExt cx="73112" cy="147650"/>
          </a:xfrm>
        </p:grpSpPr>
        <p:cxnSp>
          <p:nvCxnSpPr>
            <p:cNvPr id="53" name="Straight Connector 52"/>
            <p:cNvCxnSpPr/>
            <p:nvPr/>
          </p:nvCxnSpPr>
          <p:spPr>
            <a:xfrm flipH="1" flipV="1">
              <a:off x="1547664" y="2420888"/>
              <a:ext cx="72008" cy="720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1546560" y="2496530"/>
              <a:ext cx="72008" cy="720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/>
          <p:cNvCxnSpPr/>
          <p:nvPr/>
        </p:nvCxnSpPr>
        <p:spPr>
          <a:xfrm flipV="1">
            <a:off x="7083630" y="980728"/>
            <a:ext cx="1008112" cy="15083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 rot="20369157">
            <a:off x="6388548" y="1719574"/>
            <a:ext cx="73112" cy="147650"/>
            <a:chOff x="1546560" y="2420888"/>
            <a:chExt cx="73112" cy="147650"/>
          </a:xfrm>
        </p:grpSpPr>
        <p:cxnSp>
          <p:nvCxnSpPr>
            <p:cNvPr id="57" name="Straight Connector 56"/>
            <p:cNvCxnSpPr/>
            <p:nvPr/>
          </p:nvCxnSpPr>
          <p:spPr>
            <a:xfrm flipH="1" flipV="1">
              <a:off x="1547664" y="2420888"/>
              <a:ext cx="72008" cy="720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1546560" y="2496530"/>
              <a:ext cx="72008" cy="720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9" name="Straight Connector 58"/>
          <p:cNvCxnSpPr/>
          <p:nvPr/>
        </p:nvCxnSpPr>
        <p:spPr>
          <a:xfrm flipV="1">
            <a:off x="5067406" y="980728"/>
            <a:ext cx="3024336" cy="15121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308304" y="1951887"/>
            <a:ext cx="229331" cy="1449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679474" y="2532534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474" y="2532534"/>
                <a:ext cx="792088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051020" y="1434789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020" y="1434789"/>
                <a:ext cx="792088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671362" y="2503804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362" y="2503804"/>
                <a:ext cx="792088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818609" y="2489113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609" y="2489113"/>
                <a:ext cx="792088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875718" y="854036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718" y="854036"/>
                <a:ext cx="792088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259675" y="1941716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675" y="1941716"/>
                <a:ext cx="792088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163912" y="980728"/>
                <a:ext cx="16791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𝐴𝑌</m:t>
                      </m:r>
                      <m:r>
                        <a:rPr lang="en-GB" b="0" i="1" smtClean="0">
                          <a:latin typeface="Cambria Math"/>
                        </a:rPr>
                        <m:t>:</m:t>
                      </m:r>
                      <m:r>
                        <a:rPr lang="en-GB" b="0" i="1" smtClean="0">
                          <a:latin typeface="Cambria Math"/>
                        </a:rPr>
                        <m:t>𝑌𝐵</m:t>
                      </m:r>
                      <m:r>
                        <a:rPr lang="en-GB" b="0" i="1" smtClean="0">
                          <a:latin typeface="Cambria Math"/>
                        </a:rPr>
                        <m:t>=2:3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912" y="980728"/>
                <a:ext cx="1679196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4988558" y="2996952"/>
                <a:ext cx="2549077" cy="1942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𝑂𝑌</m:t>
                          </m:r>
                        </m:e>
                      </m:acc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𝐴𝐵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      =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      =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𝑏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      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558" y="2996952"/>
                <a:ext cx="2549077" cy="194284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/>
          <p:cNvSpPr/>
          <p:nvPr/>
        </p:nvSpPr>
        <p:spPr>
          <a:xfrm>
            <a:off x="5869498" y="2989567"/>
            <a:ext cx="1811105" cy="4796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First Step?</a:t>
            </a:r>
            <a:endParaRPr lang="en-GB" sz="2800" dirty="0"/>
          </a:p>
        </p:txBody>
      </p:sp>
      <p:sp>
        <p:nvSpPr>
          <p:cNvPr id="70" name="Rectangle 69"/>
          <p:cNvSpPr/>
          <p:nvPr/>
        </p:nvSpPr>
        <p:spPr>
          <a:xfrm>
            <a:off x="5869498" y="3469240"/>
            <a:ext cx="1811105" cy="15365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?</a:t>
            </a:r>
            <a:endParaRPr lang="en-GB" sz="2800" dirty="0"/>
          </a:p>
        </p:txBody>
      </p:sp>
      <p:sp>
        <p:nvSpPr>
          <p:cNvPr id="18432" name="Rectangle 18431"/>
          <p:cNvSpPr/>
          <p:nvPr/>
        </p:nvSpPr>
        <p:spPr>
          <a:xfrm>
            <a:off x="143508" y="854036"/>
            <a:ext cx="317196" cy="31135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73" name="Rectangle 72"/>
          <p:cNvSpPr/>
          <p:nvPr/>
        </p:nvSpPr>
        <p:spPr>
          <a:xfrm>
            <a:off x="4413402" y="912010"/>
            <a:ext cx="317196" cy="31135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645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69" grpId="0" animBg="1"/>
      <p:bldP spid="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9552" y="476672"/>
            <a:ext cx="8064896" cy="47525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0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548680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60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6000" b="1" dirty="0" smtClean="0">
                <a:solidFill>
                  <a:schemeClr val="bg1"/>
                </a:solidFill>
              </a:rPr>
              <a:t>TEST YOUR UNDERSTANDING</a:t>
            </a:r>
            <a:endParaRPr lang="en-GB" sz="3600" b="1" dirty="0" smtClean="0">
              <a:solidFill>
                <a:schemeClr val="bg1"/>
              </a:solidFill>
            </a:endParaRPr>
          </a:p>
          <a:p>
            <a:endParaRPr lang="en-GB" sz="3600" b="1" dirty="0">
              <a:solidFill>
                <a:schemeClr val="bg1"/>
              </a:solidFill>
            </a:endParaRPr>
          </a:p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Vote with your diaries! </a:t>
            </a:r>
          </a:p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(use the front for blue)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5229200"/>
            <a:ext cx="2016224" cy="12241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A</a:t>
            </a:r>
            <a:endParaRPr lang="en-GB" sz="3600" dirty="0"/>
          </a:p>
        </p:txBody>
      </p:sp>
      <p:sp>
        <p:nvSpPr>
          <p:cNvPr id="14" name="Rectangle 13"/>
          <p:cNvSpPr/>
          <p:nvPr/>
        </p:nvSpPr>
        <p:spPr>
          <a:xfrm>
            <a:off x="2555776" y="5229200"/>
            <a:ext cx="2016224" cy="12241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B</a:t>
            </a:r>
            <a:endParaRPr lang="en-GB" sz="3600" dirty="0"/>
          </a:p>
        </p:txBody>
      </p:sp>
      <p:sp>
        <p:nvSpPr>
          <p:cNvPr id="15" name="Rectangle 14"/>
          <p:cNvSpPr/>
          <p:nvPr/>
        </p:nvSpPr>
        <p:spPr>
          <a:xfrm>
            <a:off x="4572000" y="5229200"/>
            <a:ext cx="2016224" cy="12241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C</a:t>
            </a:r>
            <a:endParaRPr lang="en-GB" sz="3600" dirty="0"/>
          </a:p>
        </p:txBody>
      </p:sp>
      <p:sp>
        <p:nvSpPr>
          <p:cNvPr id="16" name="Rectangle 15"/>
          <p:cNvSpPr/>
          <p:nvPr/>
        </p:nvSpPr>
        <p:spPr>
          <a:xfrm>
            <a:off x="6588224" y="5229200"/>
            <a:ext cx="201622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D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0339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9552" y="476672"/>
            <a:ext cx="8064896" cy="47525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0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548680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Given that M is the midpoint of BC, determine AM.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5229200"/>
            <a:ext cx="2016224" cy="12241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3</a:t>
            </a:r>
            <a:r>
              <a:rPr lang="en-GB" sz="3600" b="1" dirty="0" smtClean="0"/>
              <a:t>a</a:t>
            </a:r>
            <a:r>
              <a:rPr lang="en-GB" sz="3600" dirty="0" smtClean="0"/>
              <a:t>  + 2</a:t>
            </a:r>
            <a:r>
              <a:rPr lang="en-GB" sz="3600" b="1" dirty="0" smtClean="0"/>
              <a:t>b</a:t>
            </a:r>
            <a:endParaRPr lang="en-GB" sz="3600" b="1" dirty="0"/>
          </a:p>
        </p:txBody>
      </p:sp>
      <p:sp>
        <p:nvSpPr>
          <p:cNvPr id="14" name="Rectangle 13"/>
          <p:cNvSpPr/>
          <p:nvPr/>
        </p:nvSpPr>
        <p:spPr>
          <a:xfrm>
            <a:off x="2555776" y="5229200"/>
            <a:ext cx="2016224" cy="12241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3</a:t>
            </a:r>
            <a:r>
              <a:rPr lang="en-GB" sz="3600" b="1" dirty="0" smtClean="0"/>
              <a:t>a</a:t>
            </a:r>
            <a:r>
              <a:rPr lang="en-GB" sz="3600" dirty="0" smtClean="0"/>
              <a:t>  + </a:t>
            </a:r>
            <a:r>
              <a:rPr lang="en-GB" sz="3600" b="1" dirty="0" smtClean="0"/>
              <a:t>b</a:t>
            </a:r>
            <a:endParaRPr lang="en-GB" sz="3600" b="1" dirty="0"/>
          </a:p>
        </p:txBody>
      </p:sp>
      <p:sp>
        <p:nvSpPr>
          <p:cNvPr id="15" name="Rectangle 14"/>
          <p:cNvSpPr/>
          <p:nvPr/>
        </p:nvSpPr>
        <p:spPr>
          <a:xfrm>
            <a:off x="4572000" y="5229200"/>
            <a:ext cx="2016224" cy="12241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2</a:t>
            </a:r>
            <a:r>
              <a:rPr lang="en-GB" sz="3600" b="1" dirty="0" smtClean="0"/>
              <a:t>a</a:t>
            </a:r>
            <a:r>
              <a:rPr lang="en-GB" sz="3600" dirty="0" smtClean="0"/>
              <a:t>  + 3</a:t>
            </a:r>
            <a:r>
              <a:rPr lang="en-GB" sz="3600" b="1" dirty="0" smtClean="0"/>
              <a:t>b</a:t>
            </a:r>
            <a:endParaRPr lang="en-GB" sz="3600" b="1" dirty="0"/>
          </a:p>
        </p:txBody>
      </p:sp>
      <p:sp>
        <p:nvSpPr>
          <p:cNvPr id="16" name="Rectangle 15"/>
          <p:cNvSpPr/>
          <p:nvPr/>
        </p:nvSpPr>
        <p:spPr>
          <a:xfrm>
            <a:off x="6588224" y="5229200"/>
            <a:ext cx="201622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a</a:t>
            </a:r>
            <a:r>
              <a:rPr lang="en-GB" sz="3600" dirty="0" smtClean="0"/>
              <a:t> + </a:t>
            </a:r>
            <a:r>
              <a:rPr lang="en-GB" sz="3600" b="1" dirty="0" smtClean="0"/>
              <a:t>b</a:t>
            </a:r>
            <a:endParaRPr lang="en-GB" sz="3600" b="1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483768" y="1772816"/>
            <a:ext cx="2736304" cy="129614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83768" y="3068960"/>
            <a:ext cx="3744416" cy="108012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0072" y="1772816"/>
            <a:ext cx="1008112" cy="237626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3923928" y="2204864"/>
            <a:ext cx="216024" cy="288032"/>
            <a:chOff x="3923928" y="2204864"/>
            <a:chExt cx="216024" cy="288032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4067944" y="2276872"/>
              <a:ext cx="72008" cy="21602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923928" y="2204864"/>
              <a:ext cx="216024" cy="7200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 rot="2016757">
            <a:off x="4067944" y="3429000"/>
            <a:ext cx="216024" cy="288032"/>
            <a:chOff x="3923928" y="2204864"/>
            <a:chExt cx="216024" cy="288032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4067944" y="2276872"/>
              <a:ext cx="72008" cy="21602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923928" y="2204864"/>
              <a:ext cx="216024" cy="7200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3635896" y="177281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6</a:t>
            </a:r>
            <a:r>
              <a:rPr lang="en-GB" sz="2800" b="1" dirty="0" smtClean="0">
                <a:solidFill>
                  <a:schemeClr val="bg1"/>
                </a:solidFill>
              </a:rPr>
              <a:t>a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51920" y="364502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4</a:t>
            </a:r>
            <a:r>
              <a:rPr lang="en-GB" sz="2800" b="1" dirty="0" smtClean="0">
                <a:solidFill>
                  <a:schemeClr val="bg1"/>
                </a:solidFill>
              </a:rPr>
              <a:t>b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24128" y="249289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M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4048" y="126876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B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56176" y="393305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C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79712" y="278092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A</a:t>
            </a:r>
            <a:endParaRPr lang="en-GB" sz="2800" b="1" dirty="0">
              <a:solidFill>
                <a:schemeClr val="bg1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5506204" y="2761496"/>
            <a:ext cx="288032" cy="9843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Isosceles Triangle 38"/>
          <p:cNvSpPr/>
          <p:nvPr/>
        </p:nvSpPr>
        <p:spPr>
          <a:xfrm rot="10800000">
            <a:off x="755576" y="5229200"/>
            <a:ext cx="1656184" cy="36004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7740352" y="620688"/>
            <a:ext cx="432048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39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4" name="TextBox 3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Exercise 2 (on your sheet)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448" y="969969"/>
            <a:ext cx="1239696" cy="845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448" y="3236117"/>
            <a:ext cx="1485533" cy="10104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87624" y="2007711"/>
                <a:ext cx="1759549" cy="1101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1200" b="0" dirty="0" smtClean="0"/>
              </a:p>
              <a:p>
                <a:pPr marL="228600" indent="-228600"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𝐴𝑋</m:t>
                        </m:r>
                      </m:e>
                    </m:acc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1200" dirty="0" smtClean="0"/>
              </a:p>
              <a:p>
                <a:pPr marL="228600" indent="-228600"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𝑂𝑋</m:t>
                        </m:r>
                      </m:e>
                    </m:acc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sz="12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1200" dirty="0" smtClean="0"/>
              </a:p>
              <a:p>
                <a:pPr marL="228600" indent="-228600"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𝐵𝑋</m:t>
                        </m:r>
                      </m:e>
                    </m:acc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sz="12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sz="12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1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007711"/>
                <a:ext cx="1759549" cy="1101199"/>
              </a:xfrm>
              <a:prstGeom prst="rect">
                <a:avLst/>
              </a:prstGeom>
              <a:blipFill rotWithShape="1">
                <a:blip r:embed="rId4"/>
                <a:stretch>
                  <a:fillRect l="-3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53448" y="4583787"/>
                <a:ext cx="1759549" cy="87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𝐴𝑌</m:t>
                        </m:r>
                      </m:e>
                    </m:acc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1200" b="0" i="1" dirty="0" smtClean="0">
                  <a:latin typeface="Cambria Math" panose="02040503050406030204" pitchFamily="18" charset="0"/>
                </a:endParaRPr>
              </a:p>
              <a:p>
                <a:pPr marL="228600" indent="-228600"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𝑂𝑌</m:t>
                        </m:r>
                      </m:e>
                    </m:acc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1200" dirty="0" smtClean="0"/>
              </a:p>
              <a:p>
                <a:pPr marL="228600" indent="-228600"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𝑌𝑂</m:t>
                        </m:r>
                      </m:e>
                    </m:acc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1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448" y="4583787"/>
                <a:ext cx="1759549" cy="8781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722366" y="1039049"/>
            <a:ext cx="316633" cy="3038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754998" y="3252310"/>
            <a:ext cx="316633" cy="3038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66535" y="916903"/>
            <a:ext cx="316633" cy="3038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3168" y="866869"/>
            <a:ext cx="2053251" cy="95202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7675" y="3708872"/>
            <a:ext cx="1919735" cy="12478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997977" y="1917669"/>
                <a:ext cx="1967423" cy="1939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2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𝑂𝑅</m:t>
                        </m:r>
                      </m:e>
                    </m:acc>
                    <m:r>
                      <a:rPr lang="en-GB" sz="1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1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sz="1200" b="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GB" sz="1200" b="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2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</m:t>
                    </m:r>
                    <m:r>
                      <a:rPr lang="en-GB" sz="1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1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GB" sz="12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marL="342900" indent="-342900"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𝐵𝑆</m:t>
                        </m:r>
                      </m:e>
                    </m:acc>
                    <m:r>
                      <a:rPr lang="en-GB" sz="1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GB" sz="1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endParaRPr lang="en-GB" sz="12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𝑂𝑆</m:t>
                        </m:r>
                      </m:e>
                    </m:acc>
                    <m:r>
                      <a:rPr lang="en-GB" sz="1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1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1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GB" sz="1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marL="342900" indent="-342900"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𝑅𝑆</m:t>
                        </m:r>
                      </m:e>
                    </m:acc>
                    <m:r>
                      <a:rPr lang="en-GB" sz="1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GB" sz="1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GB" sz="1200" b="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GB" sz="1200" b="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1200" b="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1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GB" dirty="0" smtClean="0"/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977" y="1917669"/>
                <a:ext cx="1967423" cy="1939121"/>
              </a:xfrm>
              <a:prstGeom prst="rect">
                <a:avLst/>
              </a:prstGeom>
              <a:blipFill rotWithShape="1">
                <a:blip r:embed="rId8"/>
                <a:stretch>
                  <a:fillRect l="-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4666535" y="3656814"/>
            <a:ext cx="316633" cy="3038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562458" y="4989537"/>
                <a:ext cx="3033877" cy="1758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200" i="1">
                            <a:latin typeface="Cambria Math"/>
                          </a:rPr>
                          <m:t>𝐷𝐶</m:t>
                        </m:r>
                      </m:e>
                    </m:acc>
                    <m:r>
                      <a:rPr lang="en-GB" sz="1200" i="1">
                        <a:latin typeface="Cambria Math"/>
                      </a:rPr>
                      <m:t>=−</m:t>
                    </m:r>
                    <m:r>
                      <a:rPr lang="en-GB" sz="1200" i="1">
                        <a:latin typeface="Cambria Math"/>
                      </a:rPr>
                      <m:t>𝑧</m:t>
                    </m:r>
                    <m:r>
                      <a:rPr lang="en-GB" sz="1200" i="1">
                        <a:latin typeface="Cambria Math"/>
                      </a:rPr>
                      <m:t>+</m:t>
                    </m:r>
                    <m:r>
                      <a:rPr lang="en-GB" sz="1200" i="1">
                        <a:latin typeface="Cambria Math"/>
                      </a:rPr>
                      <m:t>𝑦</m:t>
                    </m:r>
                  </m:oMath>
                </a14:m>
                <a:endParaRPr lang="en-GB" sz="1200" dirty="0" smtClean="0"/>
              </a:p>
              <a:p>
                <a:pPr marL="342900" indent="-342900"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200" i="1">
                            <a:latin typeface="Cambria Math"/>
                          </a:rPr>
                          <m:t>𝐷𝑀</m:t>
                        </m:r>
                      </m:e>
                    </m:acc>
                    <m:r>
                      <a:rPr lang="en-GB" sz="12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1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1200" i="1">
                        <a:latin typeface="Cambria Math"/>
                      </a:rPr>
                      <m:t>𝑧</m:t>
                    </m:r>
                    <m:r>
                      <a:rPr lang="en-GB" sz="1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1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1200" i="1">
                        <a:latin typeface="Cambria Math"/>
                      </a:rPr>
                      <m:t>𝑦</m:t>
                    </m:r>
                  </m:oMath>
                </a14:m>
                <a:endParaRPr lang="en-GB" sz="1200" dirty="0" smtClean="0"/>
              </a:p>
              <a:p>
                <a:pPr marL="342900" indent="-342900"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200" i="1">
                            <a:latin typeface="Cambria Math"/>
                          </a:rPr>
                          <m:t>𝐴𝑀</m:t>
                        </m:r>
                      </m:e>
                    </m:acc>
                    <m:r>
                      <a:rPr lang="en-GB" sz="1200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200" i="1">
                            <a:latin typeface="Cambria Math"/>
                          </a:rPr>
                          <m:t>𝐴𝐷</m:t>
                        </m:r>
                      </m:e>
                    </m:acc>
                    <m:r>
                      <a:rPr lang="en-GB" sz="1200" i="1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200" i="1">
                            <a:latin typeface="Cambria Math"/>
                          </a:rPr>
                          <m:t>𝐷𝑀</m:t>
                        </m:r>
                      </m:e>
                    </m:acc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1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1200" i="1">
                        <a:latin typeface="Cambria Math"/>
                      </a:rPr>
                      <m:t>𝑧</m:t>
                    </m:r>
                    <m:r>
                      <a:rPr lang="en-GB" sz="1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1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1200" i="1">
                        <a:latin typeface="Cambria Math"/>
                      </a:rPr>
                      <m:t>𝑦</m:t>
                    </m:r>
                  </m:oMath>
                </a14:m>
                <a:endParaRPr lang="en-GB" sz="1200" dirty="0" smtClean="0"/>
              </a:p>
              <a:p>
                <a:pPr marL="342900" indent="-342900"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200" i="1">
                            <a:latin typeface="Cambria Math"/>
                          </a:rPr>
                          <m:t>𝐵𝑀</m:t>
                        </m:r>
                      </m:e>
                    </m:acc>
                    <m:r>
                      <a:rPr lang="en-GB" sz="1200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200" i="1">
                            <a:latin typeface="Cambria Math"/>
                          </a:rPr>
                          <m:t>𝐵𝐴</m:t>
                        </m:r>
                      </m:e>
                    </m:acc>
                    <m:r>
                      <a:rPr lang="en-GB" sz="1200" i="1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200" i="1">
                            <a:latin typeface="Cambria Math"/>
                          </a:rPr>
                          <m:t>𝐴𝑀</m:t>
                        </m:r>
                      </m:e>
                    </m:acc>
                    <m:r>
                      <a:rPr lang="en-GB" sz="1200" i="1">
                        <a:latin typeface="Cambria Math"/>
                      </a:rPr>
                      <m:t>=−</m:t>
                    </m:r>
                    <m:r>
                      <a:rPr lang="en-GB" sz="1200" i="1">
                        <a:latin typeface="Cambria Math"/>
                      </a:rPr>
                      <m:t>𝑥</m:t>
                    </m:r>
                    <m:r>
                      <a:rPr lang="en-GB" sz="1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1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1200" i="1">
                        <a:latin typeface="Cambria Math"/>
                      </a:rPr>
                      <m:t>𝑧</m:t>
                    </m:r>
                    <m:r>
                      <a:rPr lang="en-GB" sz="1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1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1200" i="1">
                        <a:latin typeface="Cambria Math"/>
                      </a:rPr>
                      <m:t>𝑦</m:t>
                    </m:r>
                  </m:oMath>
                </a14:m>
                <a:endParaRPr lang="en-GB" sz="1200" dirty="0" smtClean="0"/>
              </a:p>
              <a:p>
                <a:pPr marL="342900" indent="-342900">
                  <a:buAutoNum type="alphaLcPeriod"/>
                </a:pPr>
                <a:r>
                  <a:rPr lang="en-GB" sz="1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200" i="1">
                            <a:latin typeface="Cambria Math"/>
                          </a:rPr>
                          <m:t>𝐵𝑃</m:t>
                        </m:r>
                      </m:e>
                    </m:acc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1200" i="1">
                            <a:latin typeface="Cambria Math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200" i="1">
                            <a:latin typeface="Cambria Math"/>
                          </a:rPr>
                          <m:t>𝐵𝑀</m:t>
                        </m:r>
                      </m:e>
                    </m:acc>
                    <m:r>
                      <a:rPr lang="en-GB" sz="12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1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GB" sz="1200" i="1">
                        <a:latin typeface="Cambria Math"/>
                      </a:rPr>
                      <m:t>𝑥</m:t>
                    </m:r>
                    <m:r>
                      <a:rPr lang="en-GB" sz="1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1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GB" sz="1200" i="1">
                        <a:latin typeface="Cambria Math"/>
                      </a:rPr>
                      <m:t>𝑧</m:t>
                    </m:r>
                    <m:r>
                      <a:rPr lang="en-GB" sz="1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1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GB" sz="1200" i="1">
                        <a:latin typeface="Cambria Math"/>
                      </a:rPr>
                      <m:t>𝑦</m:t>
                    </m:r>
                  </m:oMath>
                </a14:m>
                <a:endParaRPr lang="en-GB" sz="1200" dirty="0" smtClean="0"/>
              </a:p>
              <a:p>
                <a:pPr marL="342900" indent="-342900">
                  <a:buAutoNum type="alphaLcPeriod"/>
                </a:pPr>
                <a:r>
                  <a:rPr lang="en-GB" sz="12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200" i="1">
                            <a:latin typeface="Cambria Math"/>
                          </a:rPr>
                          <m:t>𝐴𝑃</m:t>
                        </m:r>
                      </m:e>
                    </m:acc>
                    <m:r>
                      <a:rPr lang="en-GB" sz="1200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200" i="1"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en-GB" sz="1200" i="1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200" i="1">
                            <a:latin typeface="Cambria Math"/>
                          </a:rPr>
                          <m:t>𝐵𝑃</m:t>
                        </m:r>
                      </m:e>
                    </m:acc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1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GB" sz="1200" i="1">
                        <a:latin typeface="Cambria Math"/>
                      </a:rPr>
                      <m:t>𝑥</m:t>
                    </m:r>
                    <m:r>
                      <a:rPr lang="en-GB" sz="1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1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GB" sz="1200" i="1">
                        <a:latin typeface="Cambria Math"/>
                      </a:rPr>
                      <m:t>𝑧</m:t>
                    </m:r>
                    <m:r>
                      <a:rPr lang="en-GB" sz="1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1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GB" sz="1200" i="1">
                        <a:latin typeface="Cambria Math"/>
                      </a:rPr>
                      <m:t>𝑦</m:t>
                    </m:r>
                  </m:oMath>
                </a14:m>
                <a:endParaRPr lang="en-GB" sz="1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458" y="4989537"/>
                <a:ext cx="3033877" cy="175836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1905656" y="1970704"/>
            <a:ext cx="598008" cy="2746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910204" y="2239621"/>
            <a:ext cx="733325" cy="2746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910204" y="2475142"/>
            <a:ext cx="733325" cy="2746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910204" y="2762614"/>
            <a:ext cx="733325" cy="2746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884377" y="4611391"/>
            <a:ext cx="733325" cy="2746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837997" y="4892984"/>
            <a:ext cx="733325" cy="2746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895015" y="5174691"/>
            <a:ext cx="733325" cy="2746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813079" y="1986204"/>
            <a:ext cx="1075988" cy="4971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771069" y="2471614"/>
            <a:ext cx="733325" cy="2746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810407" y="2762635"/>
            <a:ext cx="733325" cy="2389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810406" y="3022898"/>
            <a:ext cx="1078661" cy="4893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404406" y="4974221"/>
            <a:ext cx="733325" cy="2389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404406" y="5223696"/>
            <a:ext cx="791241" cy="2772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404406" y="5485031"/>
            <a:ext cx="1423701" cy="2825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404406" y="5758299"/>
            <a:ext cx="1751361" cy="2760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404406" y="6025000"/>
            <a:ext cx="1751361" cy="2760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404406" y="6307572"/>
            <a:ext cx="1797081" cy="3820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4" name="TextBox 3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Recap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>
            <a:off x="5940152" y="6309320"/>
            <a:ext cx="2088232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595312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005064"/>
            <a:ext cx="2232248" cy="217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940152" y="4005064"/>
            <a:ext cx="2376264" cy="21602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4" name="TextBox 3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Dealing with more complicated ‘routes’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>
            <a:off x="6012160" y="6309320"/>
            <a:ext cx="2736304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611560" y="1700808"/>
            <a:ext cx="4752528" cy="3096344"/>
            <a:chOff x="971600" y="1628800"/>
            <a:chExt cx="4752528" cy="3096344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971600" y="1628800"/>
              <a:ext cx="2664296" cy="122413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71600" y="2852936"/>
              <a:ext cx="3456384" cy="187220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635896" y="1628800"/>
              <a:ext cx="792088" cy="309634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427984" y="2708920"/>
              <a:ext cx="1296144" cy="20162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635896" y="1628800"/>
              <a:ext cx="2088232" cy="10801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1691680" y="2276872"/>
            <a:ext cx="144016" cy="216024"/>
            <a:chOff x="2411760" y="2060848"/>
            <a:chExt cx="144016" cy="216024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2483768" y="2132856"/>
              <a:ext cx="72008" cy="14401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411760" y="2060848"/>
              <a:ext cx="144016" cy="7200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 rot="6009709">
            <a:off x="3514223" y="2833752"/>
            <a:ext cx="144016" cy="216024"/>
            <a:chOff x="2411760" y="2060848"/>
            <a:chExt cx="144016" cy="216024"/>
          </a:xfrm>
        </p:grpSpPr>
        <p:cxnSp>
          <p:nvCxnSpPr>
            <p:cNvPr id="41" name="Straight Connector 40"/>
            <p:cNvCxnSpPr/>
            <p:nvPr/>
          </p:nvCxnSpPr>
          <p:spPr>
            <a:xfrm flipH="1">
              <a:off x="2483768" y="2132856"/>
              <a:ext cx="72008" cy="14401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411760" y="2060848"/>
              <a:ext cx="144016" cy="7200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 rot="19625794">
            <a:off x="4700965" y="3605945"/>
            <a:ext cx="144016" cy="216024"/>
            <a:chOff x="2411760" y="2060848"/>
            <a:chExt cx="144016" cy="216024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2483768" y="2132856"/>
              <a:ext cx="72008" cy="14401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411760" y="2060848"/>
              <a:ext cx="144016" cy="7200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1547664" y="1844824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</a:t>
            </a:r>
            <a:endParaRPr lang="en-GB" sz="2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707904" y="2708920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b</a:t>
            </a:r>
            <a:endParaRPr lang="en-GB" sz="2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932040" y="3573016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</a:t>
            </a:r>
            <a:endParaRPr lang="en-GB" sz="2400" b="1" dirty="0"/>
          </a:p>
        </p:txBody>
      </p:sp>
      <p:sp>
        <p:nvSpPr>
          <p:cNvPr id="49" name="Oval 48"/>
          <p:cNvSpPr/>
          <p:nvPr/>
        </p:nvSpPr>
        <p:spPr>
          <a:xfrm>
            <a:off x="2843808" y="4077072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4932040" y="2492896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251520" y="2636912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O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131840" y="1196752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P</a:t>
            </a:r>
            <a:endParaRPr lang="en-GB" sz="2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3995936" y="4797152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Q</a:t>
            </a:r>
            <a:endParaRPr lang="en-GB" sz="24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5364088" y="2492896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R</a:t>
            </a:r>
            <a:endParaRPr lang="en-GB" sz="2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2627784" y="4293096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M</a:t>
            </a:r>
            <a:endParaRPr lang="en-GB" sz="24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4932040" y="1988840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N</a:t>
            </a:r>
            <a:endParaRPr lang="en-GB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228184" y="836712"/>
                <a:ext cx="2664296" cy="1891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The ratio of the lengths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𝑂𝑀</m:t>
                    </m:r>
                  </m:oMath>
                </a14:m>
                <a:r>
                  <a:rPr lang="en-GB" dirty="0" smtClean="0"/>
                  <a:t> to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𝑀𝑄</m:t>
                    </m:r>
                  </m:oMath>
                </a14:m>
                <a:r>
                  <a:rPr lang="en-GB" dirty="0" smtClean="0"/>
                  <a:t> is 3:2.</a:t>
                </a:r>
              </a:p>
              <a:p>
                <a:r>
                  <a:rPr lang="en-GB" dirty="0" smtClean="0"/>
                  <a:t>The ratio of the lengths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𝑃𝑁</m:t>
                    </m:r>
                  </m:oMath>
                </a14:m>
                <a:r>
                  <a:rPr lang="en-GB" dirty="0" smtClean="0"/>
                  <a:t> to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𝑁𝑅</m:t>
                    </m:r>
                  </m:oMath>
                </a14:m>
                <a:r>
                  <a:rPr lang="en-GB" dirty="0" smtClean="0"/>
                  <a:t> is 4:1.</a:t>
                </a:r>
              </a:p>
              <a:p>
                <a:endParaRPr lang="en-GB" dirty="0"/>
              </a:p>
              <a:p>
                <a:r>
                  <a:rPr lang="en-GB" sz="2400" b="1" dirty="0" smtClean="0"/>
                  <a:t>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</m:oMath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836712"/>
                <a:ext cx="2664296" cy="1891736"/>
              </a:xfrm>
              <a:prstGeom prst="rect">
                <a:avLst/>
              </a:prstGeom>
              <a:blipFill rotWithShape="0">
                <a:blip r:embed="rId2"/>
                <a:stretch>
                  <a:fillRect l="-3661" t="-1608" b="-61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4372" y="3933056"/>
            <a:ext cx="3123604" cy="224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833590" y="3802410"/>
            <a:ext cx="3095626" cy="23762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122" y="5293657"/>
            <a:ext cx="4501894" cy="1477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The key is to choose a suitable ‘route’ and work out each part separately before adding. Sometimes there are multiple possible routes. </a:t>
            </a:r>
          </a:p>
          <a:p>
            <a:r>
              <a:rPr lang="en-GB" b="1" dirty="0" smtClean="0"/>
              <a:t>But try to use vectors you have found in previous parts of the question.</a:t>
            </a:r>
            <a:endParaRPr lang="en-GB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3028196" y="1658417"/>
            <a:ext cx="1931154" cy="3135833"/>
            <a:chOff x="3028196" y="1658417"/>
            <a:chExt cx="1931154" cy="3135833"/>
          </a:xfrm>
        </p:grpSpPr>
        <p:cxnSp>
          <p:nvCxnSpPr>
            <p:cNvPr id="7" name="Straight Connector 6"/>
            <p:cNvCxnSpPr>
              <a:stCxn id="49" idx="5"/>
            </p:cNvCxnSpPr>
            <p:nvPr/>
          </p:nvCxnSpPr>
          <p:spPr>
            <a:xfrm>
              <a:off x="3028196" y="4261460"/>
              <a:ext cx="1035804" cy="53279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263900" y="1695450"/>
              <a:ext cx="781051" cy="30861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52" idx="2"/>
            </p:cNvCxnSpPr>
            <p:nvPr/>
          </p:nvCxnSpPr>
          <p:spPr>
            <a:xfrm>
              <a:off x="3275856" y="1658417"/>
              <a:ext cx="1683494" cy="90698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 flipV="1">
            <a:off x="1572208" y="1201498"/>
            <a:ext cx="1584176" cy="263467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56384" y="1201498"/>
            <a:ext cx="3960440" cy="243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 rot="1194642">
            <a:off x="3718667" y="3746668"/>
            <a:ext cx="144016" cy="216024"/>
            <a:chOff x="2411760" y="2060848"/>
            <a:chExt cx="144016" cy="216024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2483768" y="2132856"/>
              <a:ext cx="72008" cy="14401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411760" y="2060848"/>
              <a:ext cx="144016" cy="7200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07322" y="1931777"/>
                <a:ext cx="2880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322" y="1931777"/>
                <a:ext cx="288032" cy="461665"/>
              </a:xfrm>
              <a:prstGeom prst="rect">
                <a:avLst/>
              </a:prstGeom>
              <a:blipFill rotWithShape="0">
                <a:blip r:embed="rId2"/>
                <a:stretch>
                  <a:fillRect r="-255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5892688" y="2965694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440764" y="2532508"/>
                <a:ext cx="2880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764" y="2532508"/>
                <a:ext cx="288032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6383" r="-65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188757" y="3866599"/>
                <a:ext cx="4788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57" y="3866599"/>
                <a:ext cx="478870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>
          <a:xfrm flipV="1">
            <a:off x="5544108" y="1225799"/>
            <a:ext cx="1584176" cy="263467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605824" y="3830379"/>
            <a:ext cx="3960440" cy="243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 rot="18408614">
            <a:off x="2375163" y="2305227"/>
            <a:ext cx="144016" cy="216024"/>
            <a:chOff x="2411760" y="2060848"/>
            <a:chExt cx="144016" cy="216024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2483768" y="2132856"/>
              <a:ext cx="72008" cy="14401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411760" y="2060848"/>
              <a:ext cx="144016" cy="7200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/>
          <p:cNvCxnSpPr/>
          <p:nvPr/>
        </p:nvCxnSpPr>
        <p:spPr>
          <a:xfrm flipH="1" flipV="1">
            <a:off x="3156384" y="1159107"/>
            <a:ext cx="2394964" cy="26955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326829" y="3878981"/>
                <a:ext cx="4788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829" y="3878981"/>
                <a:ext cx="478870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/>
          <p:cNvCxnSpPr/>
          <p:nvPr/>
        </p:nvCxnSpPr>
        <p:spPr>
          <a:xfrm flipV="1">
            <a:off x="4777655" y="3007485"/>
            <a:ext cx="325127" cy="3240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101606" y="2449318"/>
            <a:ext cx="384274" cy="2268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463988" y="3143329"/>
                <a:ext cx="2880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988" y="3143329"/>
                <a:ext cx="288032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4167" r="-4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441334" y="3944983"/>
                <a:ext cx="2880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334" y="3944983"/>
                <a:ext cx="288032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8511" r="-34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677514" y="613754"/>
                <a:ext cx="4788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514" y="613754"/>
                <a:ext cx="478870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047188" y="697923"/>
                <a:ext cx="4788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188" y="697923"/>
                <a:ext cx="478870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67544" y="4352565"/>
                <a:ext cx="82809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Given that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400" dirty="0" smtClean="0"/>
                  <a:t> is a point such that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𝐴𝑋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𝑋𝐵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=3:1</m:t>
                    </m:r>
                  </m:oMath>
                </a14:m>
                <a:r>
                  <a:rPr lang="en-GB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2400" dirty="0" smtClean="0"/>
                  <a:t> is the midpoint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GB" sz="2400" dirty="0" smtClean="0"/>
                  <a:t>, find:</a:t>
                </a:r>
                <a:endParaRPr lang="en-GB" sz="2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352565"/>
                <a:ext cx="8280920" cy="830997"/>
              </a:xfrm>
              <a:prstGeom prst="rect">
                <a:avLst/>
              </a:prstGeom>
              <a:blipFill rotWithShape="0">
                <a:blip r:embed="rId10"/>
                <a:stretch>
                  <a:fillRect l="-1178" t="-5882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195354" y="4855811"/>
                <a:ext cx="6336704" cy="1891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                </m:t>
                      </m:r>
                    </m:oMath>
                  </m:oMathPara>
                </a14:m>
                <a:endParaRPr lang="en-GB" sz="2400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𝑋𝑀</m:t>
                          </m:r>
                        </m:e>
                      </m:ac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        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354" y="4855811"/>
                <a:ext cx="6336704" cy="189180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4701476" y="4818743"/>
            <a:ext cx="2396010" cy="5181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701476" y="5341579"/>
            <a:ext cx="2396009" cy="1406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147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977" y="2544642"/>
            <a:ext cx="2616633" cy="91763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92" y="807077"/>
            <a:ext cx="2343150" cy="1057275"/>
          </a:xfrm>
          <a:prstGeom prst="rect">
            <a:avLst/>
          </a:prstGeom>
        </p:spPr>
      </p:pic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4" name="TextBox 3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Exercise 3 (on sheet)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03238" y="1884666"/>
                <a:ext cx="3240360" cy="2955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b="0" dirty="0" smtClean="0"/>
              </a:p>
              <a:p>
                <a:pPr marL="342900" indent="-342900"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dirty="0" smtClean="0"/>
              </a:p>
              <a:p>
                <a:pPr marL="342900" indent="-342900"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𝑀𝐵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dirty="0" smtClean="0"/>
              </a:p>
              <a:p>
                <a:pPr marL="342900" indent="-342900"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𝑀𝑋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dirty="0" smtClean="0"/>
              </a:p>
              <a:p>
                <a:pPr marL="342900" indent="-342900"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𝑋𝐴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dirty="0" smtClean="0"/>
              </a:p>
              <a:p>
                <a:pPr marL="342900" indent="-342900"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𝐶𝑀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dirty="0" smtClean="0"/>
              </a:p>
              <a:p>
                <a:pPr marL="342900" indent="-342900"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𝑋𝑂</m:t>
                        </m:r>
                      </m:e>
                    </m:acc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38" y="1884666"/>
                <a:ext cx="3240360" cy="2955040"/>
              </a:xfrm>
              <a:prstGeom prst="rect">
                <a:avLst/>
              </a:prstGeom>
              <a:blipFill rotWithShape="0">
                <a:blip r:embed="rId4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67306" y="3629065"/>
                <a:ext cx="2736304" cy="2328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dirty="0" smtClean="0"/>
              </a:p>
              <a:p>
                <a:pPr marL="342900" indent="-342900"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𝑌𝑍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dirty="0" smtClean="0"/>
              </a:p>
              <a:p>
                <a:pPr marL="342900" indent="-342900"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𝑋𝑍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dirty="0" smtClean="0"/>
              </a:p>
              <a:p>
                <a:pPr marL="342900" indent="-342900"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𝑂𝑍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dirty="0" smtClean="0"/>
              </a:p>
              <a:p>
                <a:pPr marL="342900" indent="-342900"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𝐶𝑋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306" y="3629065"/>
                <a:ext cx="2736304" cy="2328394"/>
              </a:xfrm>
              <a:prstGeom prst="rect">
                <a:avLst/>
              </a:prstGeom>
              <a:blipFill rotWithShape="0">
                <a:blip r:embed="rId5"/>
                <a:stretch>
                  <a:fillRect l="-17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86858" y="865000"/>
            <a:ext cx="316633" cy="3038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794462" y="1874051"/>
            <a:ext cx="1288504" cy="3429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64748" y="4793262"/>
            <a:ext cx="316633" cy="3038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421539" y="2628268"/>
            <a:ext cx="316633" cy="3038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714886" y="841175"/>
            <a:ext cx="316633" cy="3038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794462" y="2227568"/>
            <a:ext cx="1288504" cy="3429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91072" y="2570496"/>
            <a:ext cx="1288504" cy="3429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91072" y="2896433"/>
            <a:ext cx="1288504" cy="4254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36878" y="3321851"/>
            <a:ext cx="1288504" cy="4254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91072" y="3728343"/>
            <a:ext cx="1288504" cy="4254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94462" y="4143775"/>
            <a:ext cx="1288504" cy="4254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25546" y="3597859"/>
            <a:ext cx="1288504" cy="406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739110" y="4004259"/>
            <a:ext cx="1288504" cy="406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25546" y="4446020"/>
            <a:ext cx="1288504" cy="406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739110" y="4852420"/>
            <a:ext cx="1288504" cy="406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752674" y="5258820"/>
            <a:ext cx="1288504" cy="406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86" y="4839735"/>
            <a:ext cx="2288195" cy="14842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35815" y="807077"/>
                <a:ext cx="2069430" cy="2054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dirty="0"/>
              </a:p>
              <a:p>
                <a:pPr marL="342900" indent="-342900"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dirty="0"/>
              </a:p>
              <a:p>
                <a:pPr marL="342900" indent="-342900"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dirty="0"/>
              </a:p>
              <a:p>
                <a:pPr marL="342900" indent="-342900"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𝑂𝑀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dirty="0"/>
              </a:p>
              <a:p>
                <a:pPr marL="342900" indent="-342900">
                  <a:buAutoNum type="alphaLcPeriod"/>
                </a:pP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815" y="807077"/>
                <a:ext cx="2069430" cy="2054088"/>
              </a:xfrm>
              <a:prstGeom prst="rect">
                <a:avLst/>
              </a:prstGeom>
              <a:blipFill rotWithShape="0">
                <a:blip r:embed="rId7"/>
                <a:stretch>
                  <a:fillRect l="-20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4822892" y="757203"/>
            <a:ext cx="1288504" cy="4254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822892" y="1172644"/>
            <a:ext cx="1288504" cy="3243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72700" y="1497022"/>
            <a:ext cx="1288504" cy="406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92308" y="1903422"/>
            <a:ext cx="1288504" cy="406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872248" y="2336040"/>
                <a:ext cx="2365491" cy="1192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𝑂𝐶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dirty="0"/>
              </a:p>
              <a:p>
                <a:pPr marL="342900" indent="-342900"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𝑋𝐶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dirty="0"/>
              </a:p>
              <a:p>
                <a:pPr marL="342900" indent="-342900"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𝐴𝑋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248" y="2336040"/>
                <a:ext cx="2365491" cy="1192121"/>
              </a:xfrm>
              <a:prstGeom prst="rect">
                <a:avLst/>
              </a:prstGeom>
              <a:blipFill rotWithShape="0">
                <a:blip r:embed="rId8"/>
                <a:stretch>
                  <a:fillRect l="-1804" b="-1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7844052" y="2323677"/>
            <a:ext cx="1288504" cy="406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862184" y="2730077"/>
            <a:ext cx="1288504" cy="406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844052" y="3136477"/>
            <a:ext cx="1288504" cy="406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5251" y="817995"/>
            <a:ext cx="2067036" cy="1294069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3306142" y="817995"/>
            <a:ext cx="0" cy="55059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566822" y="841175"/>
            <a:ext cx="0" cy="54827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28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8" grpId="0" animBg="1"/>
      <p:bldP spid="19" grpId="0" animBg="1"/>
      <p:bldP spid="20" grpId="0" animBg="1"/>
      <p:bldP spid="21" grpId="0" animBg="1"/>
      <p:bldP spid="27" grpId="0" animBg="1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What do you notice?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/>
        </p:nvCxnSpPr>
        <p:spPr>
          <a:xfrm flipV="1">
            <a:off x="1403648" y="2204864"/>
            <a:ext cx="1004585" cy="16345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04441" y="2517331"/>
                <a:ext cx="2880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441" y="2517331"/>
                <a:ext cx="288032" cy="461665"/>
              </a:xfrm>
              <a:prstGeom prst="rect">
                <a:avLst/>
              </a:prstGeom>
              <a:blipFill rotWithShape="0">
                <a:blip r:embed="rId2"/>
                <a:stretch>
                  <a:fillRect r="-255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 rot="18408614">
            <a:off x="1833931" y="2914129"/>
            <a:ext cx="144016" cy="216024"/>
            <a:chOff x="2411760" y="2060848"/>
            <a:chExt cx="144016" cy="216024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2483768" y="2132856"/>
              <a:ext cx="72008" cy="14401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411760" y="2060848"/>
              <a:ext cx="144016" cy="7200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flipV="1">
            <a:off x="1870032" y="1195349"/>
            <a:ext cx="1909880" cy="32318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89159" y="2495157"/>
                <a:ext cx="585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159" y="2495157"/>
                <a:ext cx="585457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 rot="18408614">
            <a:off x="2608101" y="3029244"/>
            <a:ext cx="144016" cy="216024"/>
            <a:chOff x="2411760" y="2060848"/>
            <a:chExt cx="144016" cy="216024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2483768" y="2132856"/>
              <a:ext cx="72008" cy="14401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411760" y="2060848"/>
              <a:ext cx="144016" cy="7200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flipV="1">
            <a:off x="4602808" y="2572929"/>
            <a:ext cx="1443497" cy="8819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46212" y="2458718"/>
                <a:ext cx="13349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212" y="2458718"/>
                <a:ext cx="1334992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 rot="21050182">
            <a:off x="5205551" y="2939303"/>
            <a:ext cx="144016" cy="216024"/>
            <a:chOff x="2411760" y="2060848"/>
            <a:chExt cx="144016" cy="216024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2483768" y="2132856"/>
              <a:ext cx="72008" cy="14401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411760" y="2060848"/>
              <a:ext cx="144016" cy="7200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 flipV="1">
            <a:off x="5652120" y="2163287"/>
            <a:ext cx="2492809" cy="15870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495524" y="2754149"/>
                <a:ext cx="13349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524" y="2754149"/>
                <a:ext cx="1334992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 rot="21050182">
            <a:off x="6254863" y="3234734"/>
            <a:ext cx="144016" cy="216024"/>
            <a:chOff x="2411760" y="2060848"/>
            <a:chExt cx="144016" cy="216024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2483768" y="2132856"/>
              <a:ext cx="72008" cy="14401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411760" y="2060848"/>
              <a:ext cx="144016" cy="7200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/>
          <p:cNvCxnSpPr/>
          <p:nvPr/>
        </p:nvCxnSpPr>
        <p:spPr>
          <a:xfrm flipV="1">
            <a:off x="2539470" y="4632663"/>
            <a:ext cx="1004585" cy="16345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640263" y="4945130"/>
                <a:ext cx="2880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263" y="4945130"/>
                <a:ext cx="288032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255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 rot="18408614">
            <a:off x="2969753" y="5341928"/>
            <a:ext cx="144016" cy="216024"/>
            <a:chOff x="2411760" y="2060848"/>
            <a:chExt cx="144016" cy="216024"/>
          </a:xfrm>
        </p:grpSpPr>
        <p:cxnSp>
          <p:nvCxnSpPr>
            <p:cNvPr id="37" name="Straight Connector 36"/>
            <p:cNvCxnSpPr/>
            <p:nvPr/>
          </p:nvCxnSpPr>
          <p:spPr>
            <a:xfrm flipH="1">
              <a:off x="2483768" y="2132856"/>
              <a:ext cx="72008" cy="14401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411760" y="2060848"/>
              <a:ext cx="144016" cy="7200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/>
          <p:cNvCxnSpPr/>
          <p:nvPr/>
        </p:nvCxnSpPr>
        <p:spPr>
          <a:xfrm flipV="1">
            <a:off x="3154274" y="4256630"/>
            <a:ext cx="1406393" cy="23003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 rot="7608614">
            <a:off x="3724350" y="5358354"/>
            <a:ext cx="144016" cy="216024"/>
            <a:chOff x="2411760" y="2060848"/>
            <a:chExt cx="144016" cy="216024"/>
          </a:xfrm>
        </p:grpSpPr>
        <p:cxnSp>
          <p:nvCxnSpPr>
            <p:cNvPr id="42" name="Straight Connector 41"/>
            <p:cNvCxnSpPr/>
            <p:nvPr/>
          </p:nvCxnSpPr>
          <p:spPr>
            <a:xfrm flipH="1">
              <a:off x="2483768" y="2132856"/>
              <a:ext cx="72008" cy="14401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411760" y="2060848"/>
              <a:ext cx="144016" cy="7200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782038" y="5081717"/>
                <a:ext cx="1039669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038" y="5081717"/>
                <a:ext cx="1039669" cy="78380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5781204" y="4701189"/>
            <a:ext cx="2999939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latin typeface="Wingdings" panose="05000000000000000000" pitchFamily="2" charset="2"/>
              </a:rPr>
              <a:t>!</a:t>
            </a:r>
            <a:r>
              <a:rPr lang="en-GB" sz="2400" dirty="0" smtClean="0"/>
              <a:t> Vectors are parallel if they have the same direction (but possibly different magnitudes).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781203" y="4704819"/>
            <a:ext cx="2999939" cy="15660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3606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4" name="TextBox 3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Parallel or not parallel?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5493722"/>
                  </p:ext>
                </p:extLst>
              </p:nvPr>
            </p:nvGraphicFramePr>
            <p:xfrm>
              <a:off x="827584" y="1916832"/>
              <a:ext cx="7416825" cy="3066256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472275"/>
                    <a:gridCol w="2472275"/>
                    <a:gridCol w="2472275"/>
                  </a:tblGrid>
                  <a:tr h="576064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Vector 1</a:t>
                          </a:r>
                          <a:endParaRPr lang="en-GB" sz="2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Vector 2</a:t>
                          </a:r>
                          <a:endParaRPr lang="en-GB" sz="2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Parallel? </a:t>
                          </a:r>
                        </a:p>
                        <a:p>
                          <a:r>
                            <a:rPr lang="en-GB" sz="1600" dirty="0" smtClean="0"/>
                            <a:t>(in general)</a:t>
                          </a:r>
                          <a:endParaRPr lang="en-GB" sz="2800" b="0" dirty="0"/>
                        </a:p>
                      </a:txBody>
                      <a:tcPr/>
                    </a:tc>
                  </a:tr>
                  <a:tr h="57606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GB" sz="2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2800" i="1" dirty="0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280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GB" sz="2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2800" b="0" dirty="0"/>
                        </a:p>
                      </a:txBody>
                      <a:tcPr/>
                    </a:tc>
                  </a:tr>
                  <a:tr h="57606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GB" sz="2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280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2800" i="1" dirty="0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GB" sz="280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GB" sz="2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2800" b="0" dirty="0"/>
                        </a:p>
                      </a:txBody>
                      <a:tcPr/>
                    </a:tc>
                  </a:tr>
                  <a:tr h="57606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2800" i="1" dirty="0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280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sz="28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sz="2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i="1" dirty="0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GB" sz="280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28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280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GB" sz="280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GB" sz="2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2800" b="0" dirty="0"/>
                        </a:p>
                      </a:txBody>
                      <a:tcPr/>
                    </a:tc>
                  </a:tr>
                  <a:tr h="57606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GB" sz="2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GB" sz="2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2800" b="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5493722"/>
                  </p:ext>
                </p:extLst>
              </p:nvPr>
            </p:nvGraphicFramePr>
            <p:xfrm>
              <a:off x="827584" y="1916832"/>
              <a:ext cx="7416825" cy="3066256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472275"/>
                    <a:gridCol w="2472275"/>
                    <a:gridCol w="2472275"/>
                  </a:tblGrid>
                  <a:tr h="762000"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Vector 1</a:t>
                          </a:r>
                          <a:endParaRPr lang="en-GB" sz="2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Vector 2</a:t>
                          </a:r>
                          <a:endParaRPr lang="en-GB" sz="2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dirty="0" smtClean="0"/>
                            <a:t>Parallel? </a:t>
                          </a:r>
                        </a:p>
                        <a:p>
                          <a:r>
                            <a:rPr lang="en-GB" sz="1600" dirty="0" smtClean="0"/>
                            <a:t>(in general)</a:t>
                          </a:r>
                          <a:endParaRPr lang="en-GB" sz="2800" b="0" dirty="0"/>
                        </a:p>
                      </a:txBody>
                      <a:tcPr/>
                    </a:tc>
                  </a:tr>
                  <a:tr h="576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46" t="-141053" r="-200985" b="-3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246" t="-141053" r="-100985" b="-3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800" b="0" dirty="0"/>
                        </a:p>
                      </a:txBody>
                      <a:tcPr/>
                    </a:tc>
                  </a:tr>
                  <a:tr h="576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46" t="-241053" r="-200985" b="-2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246" t="-241053" r="-100985" b="-2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800" b="0" dirty="0"/>
                        </a:p>
                      </a:txBody>
                      <a:tcPr/>
                    </a:tc>
                  </a:tr>
                  <a:tr h="576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46" t="-344681" r="-200985" b="-103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246" t="-344681" r="-100985" b="-103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800" b="0" dirty="0"/>
                        </a:p>
                      </a:txBody>
                      <a:tcPr/>
                    </a:tc>
                  </a:tr>
                  <a:tr h="576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46" t="-440000" r="-200985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246" t="-440000" r="-100985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800" b="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Rectangle 6"/>
          <p:cNvSpPr/>
          <p:nvPr/>
        </p:nvSpPr>
        <p:spPr>
          <a:xfrm>
            <a:off x="5868144" y="2780928"/>
            <a:ext cx="936104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ym typeface="Wingdings"/>
              </a:rPr>
              <a:t>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6948264" y="2780928"/>
            <a:ext cx="936104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ym typeface="Symbol"/>
              </a:rPr>
              <a:t></a:t>
            </a:r>
            <a:r>
              <a:rPr lang="en-GB" sz="2800" dirty="0" smtClean="0">
                <a:sym typeface="Wingdings"/>
              </a:rPr>
              <a:t>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5868144" y="2780928"/>
            <a:ext cx="936104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No</a:t>
            </a:r>
            <a:endParaRPr lang="en-GB" sz="2400" dirty="0"/>
          </a:p>
        </p:txBody>
      </p:sp>
      <p:sp>
        <p:nvSpPr>
          <p:cNvPr id="11" name="Rectangle 10"/>
          <p:cNvSpPr/>
          <p:nvPr/>
        </p:nvSpPr>
        <p:spPr>
          <a:xfrm>
            <a:off x="6948264" y="2780928"/>
            <a:ext cx="936104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Yes</a:t>
            </a:r>
            <a:endParaRPr lang="en-GB" sz="2400" dirty="0"/>
          </a:p>
        </p:txBody>
      </p:sp>
      <p:sp>
        <p:nvSpPr>
          <p:cNvPr id="12" name="Rectangle 11"/>
          <p:cNvSpPr/>
          <p:nvPr/>
        </p:nvSpPr>
        <p:spPr>
          <a:xfrm>
            <a:off x="6948264" y="3356992"/>
            <a:ext cx="936104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ym typeface="Wingdings"/>
              </a:rPr>
              <a:t></a:t>
            </a:r>
            <a:endParaRPr lang="en-GB" sz="2800" dirty="0"/>
          </a:p>
        </p:txBody>
      </p:sp>
      <p:sp>
        <p:nvSpPr>
          <p:cNvPr id="13" name="Rectangle 12"/>
          <p:cNvSpPr/>
          <p:nvPr/>
        </p:nvSpPr>
        <p:spPr>
          <a:xfrm>
            <a:off x="5868144" y="3356992"/>
            <a:ext cx="936104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ym typeface="Symbol"/>
              </a:rPr>
              <a:t></a:t>
            </a:r>
            <a:r>
              <a:rPr lang="en-GB" sz="2800" dirty="0" smtClean="0">
                <a:sym typeface="Wingdings"/>
              </a:rPr>
              <a:t></a:t>
            </a:r>
            <a:endParaRPr lang="en-GB" sz="2800" dirty="0"/>
          </a:p>
        </p:txBody>
      </p:sp>
      <p:sp>
        <p:nvSpPr>
          <p:cNvPr id="14" name="Rectangle 13"/>
          <p:cNvSpPr/>
          <p:nvPr/>
        </p:nvSpPr>
        <p:spPr>
          <a:xfrm>
            <a:off x="5868144" y="3356992"/>
            <a:ext cx="936104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No</a:t>
            </a:r>
            <a:endParaRPr lang="en-GB" sz="2400" dirty="0"/>
          </a:p>
        </p:txBody>
      </p:sp>
      <p:sp>
        <p:nvSpPr>
          <p:cNvPr id="15" name="Rectangle 14"/>
          <p:cNvSpPr/>
          <p:nvPr/>
        </p:nvSpPr>
        <p:spPr>
          <a:xfrm>
            <a:off x="6948264" y="3356992"/>
            <a:ext cx="936104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Yes</a:t>
            </a:r>
            <a:endParaRPr lang="en-GB" sz="2400" dirty="0"/>
          </a:p>
        </p:txBody>
      </p:sp>
      <p:sp>
        <p:nvSpPr>
          <p:cNvPr id="16" name="Rectangle 15"/>
          <p:cNvSpPr/>
          <p:nvPr/>
        </p:nvSpPr>
        <p:spPr>
          <a:xfrm>
            <a:off x="6948264" y="3933056"/>
            <a:ext cx="936104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ym typeface="Wingdings"/>
              </a:rPr>
              <a:t></a:t>
            </a:r>
            <a:endParaRPr lang="en-GB" sz="2800" dirty="0"/>
          </a:p>
        </p:txBody>
      </p:sp>
      <p:sp>
        <p:nvSpPr>
          <p:cNvPr id="17" name="Rectangle 16"/>
          <p:cNvSpPr/>
          <p:nvPr/>
        </p:nvSpPr>
        <p:spPr>
          <a:xfrm>
            <a:off x="5868144" y="3933056"/>
            <a:ext cx="936104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ym typeface="Symbol"/>
              </a:rPr>
              <a:t></a:t>
            </a:r>
            <a:r>
              <a:rPr lang="en-GB" sz="2800" dirty="0" smtClean="0">
                <a:sym typeface="Wingdings"/>
              </a:rPr>
              <a:t></a:t>
            </a:r>
            <a:endParaRPr lang="en-GB" sz="2800" dirty="0"/>
          </a:p>
        </p:txBody>
      </p:sp>
      <p:sp>
        <p:nvSpPr>
          <p:cNvPr id="18" name="Rectangle 17"/>
          <p:cNvSpPr/>
          <p:nvPr/>
        </p:nvSpPr>
        <p:spPr>
          <a:xfrm>
            <a:off x="5868144" y="3933056"/>
            <a:ext cx="936104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No</a:t>
            </a:r>
            <a:endParaRPr lang="en-GB" sz="2400" dirty="0"/>
          </a:p>
        </p:txBody>
      </p:sp>
      <p:sp>
        <p:nvSpPr>
          <p:cNvPr id="19" name="Rectangle 18"/>
          <p:cNvSpPr/>
          <p:nvPr/>
        </p:nvSpPr>
        <p:spPr>
          <a:xfrm>
            <a:off x="6948264" y="3933056"/>
            <a:ext cx="936104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Yes</a:t>
            </a:r>
            <a:endParaRPr lang="en-GB" sz="2400" dirty="0"/>
          </a:p>
        </p:txBody>
      </p:sp>
      <p:sp>
        <p:nvSpPr>
          <p:cNvPr id="20" name="Rectangle 19"/>
          <p:cNvSpPr/>
          <p:nvPr/>
        </p:nvSpPr>
        <p:spPr>
          <a:xfrm>
            <a:off x="6948264" y="4509120"/>
            <a:ext cx="936104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ym typeface="Wingdings"/>
              </a:rPr>
              <a:t></a:t>
            </a:r>
            <a:endParaRPr lang="en-GB" sz="2800" dirty="0"/>
          </a:p>
        </p:txBody>
      </p:sp>
      <p:sp>
        <p:nvSpPr>
          <p:cNvPr id="21" name="Rectangle 20"/>
          <p:cNvSpPr/>
          <p:nvPr/>
        </p:nvSpPr>
        <p:spPr>
          <a:xfrm>
            <a:off x="5868144" y="4509120"/>
            <a:ext cx="936104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ym typeface="Symbol"/>
              </a:rPr>
              <a:t></a:t>
            </a:r>
            <a:r>
              <a:rPr lang="en-GB" sz="2800" dirty="0" smtClean="0">
                <a:sym typeface="Wingdings"/>
              </a:rPr>
              <a:t></a:t>
            </a:r>
            <a:endParaRPr lang="en-GB" sz="2800" dirty="0"/>
          </a:p>
        </p:txBody>
      </p:sp>
      <p:sp>
        <p:nvSpPr>
          <p:cNvPr id="22" name="Rectangle 21"/>
          <p:cNvSpPr/>
          <p:nvPr/>
        </p:nvSpPr>
        <p:spPr>
          <a:xfrm>
            <a:off x="5868144" y="4509120"/>
            <a:ext cx="936104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No</a:t>
            </a:r>
            <a:endParaRPr lang="en-GB" sz="2400" dirty="0"/>
          </a:p>
        </p:txBody>
      </p:sp>
      <p:sp>
        <p:nvSpPr>
          <p:cNvPr id="23" name="Rectangle 22"/>
          <p:cNvSpPr/>
          <p:nvPr/>
        </p:nvSpPr>
        <p:spPr>
          <a:xfrm>
            <a:off x="6948264" y="4509120"/>
            <a:ext cx="936104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Yes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763688" y="501317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ones which are parallel, show it diagrammatically.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  <p:bldP spid="15" grpId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Starter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4248472" cy="4246008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V="1">
            <a:off x="827584" y="1772816"/>
            <a:ext cx="432048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5576" y="206084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</a:t>
            </a:r>
            <a:endParaRPr lang="en-GB" sz="20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91680" y="1772816"/>
            <a:ext cx="216024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83768" y="162880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b</a:t>
            </a:r>
            <a:endParaRPr lang="en-GB" sz="20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27584" y="3861048"/>
            <a:ext cx="864096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99592" y="443711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c</a:t>
            </a:r>
            <a:endParaRPr lang="en-GB" sz="2000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685217" y="2622288"/>
            <a:ext cx="1681119" cy="8516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67744" y="263691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d</a:t>
            </a:r>
            <a:endParaRPr lang="en-GB" sz="2000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524046" y="3446003"/>
            <a:ext cx="1685218" cy="17078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15816" y="400506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1677660" y="3468674"/>
            <a:ext cx="430750" cy="4156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835696" y="335699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f</a:t>
            </a:r>
            <a:endParaRPr lang="en-GB" sz="2000" b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5004048" y="1628800"/>
            <a:ext cx="1728192" cy="954107"/>
            <a:chOff x="5004048" y="1628800"/>
            <a:chExt cx="1728192" cy="954107"/>
          </a:xfrm>
        </p:grpSpPr>
        <p:sp>
          <p:nvSpPr>
            <p:cNvPr id="36" name="TextBox 35"/>
            <p:cNvSpPr txBox="1"/>
            <p:nvPr/>
          </p:nvSpPr>
          <p:spPr>
            <a:xfrm>
              <a:off x="5436096" y="1628800"/>
              <a:ext cx="12961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 smtClean="0"/>
                <a:t>(   )</a:t>
              </a:r>
              <a:endParaRPr lang="en-GB" sz="5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04048" y="1844824"/>
              <a:ext cx="12961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a = </a:t>
              </a:r>
              <a:endParaRPr lang="en-GB" sz="32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52120" y="1628800"/>
              <a:ext cx="8640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/>
                <a:t>1</a:t>
              </a:r>
            </a:p>
            <a:p>
              <a:pPr algn="ctr"/>
              <a:r>
                <a:rPr lang="en-GB" sz="2800" dirty="0"/>
                <a:t>3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876256" y="1628800"/>
            <a:ext cx="1728192" cy="954107"/>
            <a:chOff x="5004048" y="1628800"/>
            <a:chExt cx="1728192" cy="954107"/>
          </a:xfrm>
        </p:grpSpPr>
        <p:sp>
          <p:nvSpPr>
            <p:cNvPr id="39" name="TextBox 38"/>
            <p:cNvSpPr txBox="1"/>
            <p:nvPr/>
          </p:nvSpPr>
          <p:spPr>
            <a:xfrm>
              <a:off x="5436096" y="1628800"/>
              <a:ext cx="12961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 smtClean="0"/>
                <a:t>(   )</a:t>
              </a:r>
              <a:endParaRPr lang="en-GB" sz="5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004048" y="1844824"/>
              <a:ext cx="12961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b = </a:t>
              </a:r>
              <a:endParaRPr lang="en-GB" sz="32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652120" y="1628800"/>
              <a:ext cx="8640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/>
                <a:t>5</a:t>
              </a:r>
            </a:p>
            <a:p>
              <a:pPr algn="ctr"/>
              <a:r>
                <a:rPr lang="en-GB" sz="2800" dirty="0" smtClean="0"/>
                <a:t>1</a:t>
              </a:r>
              <a:endParaRPr lang="en-GB" sz="28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004048" y="2924944"/>
            <a:ext cx="1728192" cy="954107"/>
            <a:chOff x="5004048" y="1628800"/>
            <a:chExt cx="1728192" cy="954107"/>
          </a:xfrm>
        </p:grpSpPr>
        <p:sp>
          <p:nvSpPr>
            <p:cNvPr id="43" name="TextBox 42"/>
            <p:cNvSpPr txBox="1"/>
            <p:nvPr/>
          </p:nvSpPr>
          <p:spPr>
            <a:xfrm>
              <a:off x="5436096" y="1628800"/>
              <a:ext cx="12961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 smtClean="0"/>
                <a:t>(   )</a:t>
              </a:r>
              <a:endParaRPr lang="en-GB" sz="5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04048" y="1844824"/>
              <a:ext cx="12961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c = </a:t>
              </a:r>
              <a:endParaRPr lang="en-GB" sz="32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652120" y="1628800"/>
              <a:ext cx="8640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/>
                <a:t>2</a:t>
              </a:r>
            </a:p>
            <a:p>
              <a:pPr algn="ctr"/>
              <a:r>
                <a:rPr lang="en-GB" sz="2800" dirty="0" smtClean="0"/>
                <a:t>-3</a:t>
              </a:r>
              <a:endParaRPr lang="en-GB" sz="28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876256" y="2924944"/>
            <a:ext cx="1728192" cy="954107"/>
            <a:chOff x="5004048" y="1628800"/>
            <a:chExt cx="1728192" cy="954107"/>
          </a:xfrm>
        </p:grpSpPr>
        <p:sp>
          <p:nvSpPr>
            <p:cNvPr id="47" name="TextBox 46"/>
            <p:cNvSpPr txBox="1"/>
            <p:nvPr/>
          </p:nvSpPr>
          <p:spPr>
            <a:xfrm>
              <a:off x="5436096" y="1628800"/>
              <a:ext cx="12961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 smtClean="0"/>
                <a:t>(   )</a:t>
              </a:r>
              <a:endParaRPr lang="en-GB" sz="5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004048" y="1844824"/>
              <a:ext cx="12961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d = </a:t>
              </a:r>
              <a:endParaRPr lang="en-GB" sz="32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652120" y="1628800"/>
              <a:ext cx="8640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/>
                <a:t>-4</a:t>
              </a:r>
            </a:p>
            <a:p>
              <a:pPr algn="ctr"/>
              <a:r>
                <a:rPr lang="en-GB" sz="2800" dirty="0" smtClean="0"/>
                <a:t>2</a:t>
              </a:r>
              <a:endParaRPr lang="en-GB" sz="28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004048" y="4221088"/>
            <a:ext cx="1728192" cy="954107"/>
            <a:chOff x="5004048" y="1628800"/>
            <a:chExt cx="1728192" cy="954107"/>
          </a:xfrm>
        </p:grpSpPr>
        <p:sp>
          <p:nvSpPr>
            <p:cNvPr id="51" name="TextBox 50"/>
            <p:cNvSpPr txBox="1"/>
            <p:nvPr/>
          </p:nvSpPr>
          <p:spPr>
            <a:xfrm>
              <a:off x="5436096" y="1628800"/>
              <a:ext cx="12961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 smtClean="0"/>
                <a:t>(   )</a:t>
              </a:r>
              <a:endParaRPr lang="en-GB" sz="54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004048" y="1844824"/>
              <a:ext cx="12961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e = </a:t>
              </a:r>
              <a:endParaRPr lang="en-GB" sz="32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652120" y="1628800"/>
              <a:ext cx="8640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/>
                <a:t>-4</a:t>
              </a:r>
            </a:p>
            <a:p>
              <a:pPr algn="ctr"/>
              <a:r>
                <a:rPr lang="en-GB" sz="2800" dirty="0" smtClean="0"/>
                <a:t>-4</a:t>
              </a:r>
              <a:endParaRPr lang="en-GB" sz="28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876256" y="4149080"/>
            <a:ext cx="1728192" cy="954107"/>
            <a:chOff x="5004048" y="1628800"/>
            <a:chExt cx="1728192" cy="954107"/>
          </a:xfrm>
        </p:grpSpPr>
        <p:sp>
          <p:nvSpPr>
            <p:cNvPr id="55" name="TextBox 54"/>
            <p:cNvSpPr txBox="1"/>
            <p:nvPr/>
          </p:nvSpPr>
          <p:spPr>
            <a:xfrm>
              <a:off x="5436096" y="1628800"/>
              <a:ext cx="12961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 smtClean="0"/>
                <a:t>(   )</a:t>
              </a:r>
              <a:endParaRPr lang="en-GB" sz="5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004048" y="1844824"/>
              <a:ext cx="12961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f = </a:t>
              </a:r>
              <a:endParaRPr lang="en-GB" sz="32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652120" y="1628800"/>
              <a:ext cx="8640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/>
                <a:t>-1</a:t>
              </a:r>
            </a:p>
            <a:p>
              <a:pPr algn="ctr"/>
              <a:r>
                <a:rPr lang="en-GB" sz="2800" dirty="0" smtClean="0"/>
                <a:t>1</a:t>
              </a:r>
              <a:endParaRPr lang="en-GB" sz="2800" dirty="0"/>
            </a:p>
          </p:txBody>
        </p:sp>
      </p:grpSp>
      <p:sp>
        <p:nvSpPr>
          <p:cNvPr id="58" name="Rectangle 57"/>
          <p:cNvSpPr/>
          <p:nvPr/>
        </p:nvSpPr>
        <p:spPr>
          <a:xfrm>
            <a:off x="5652120" y="1700808"/>
            <a:ext cx="936104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524328" y="1700808"/>
            <a:ext cx="936104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652120" y="2996952"/>
            <a:ext cx="936104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1" name="Rectangle 60"/>
          <p:cNvSpPr/>
          <p:nvPr/>
        </p:nvSpPr>
        <p:spPr>
          <a:xfrm>
            <a:off x="7524328" y="2996952"/>
            <a:ext cx="936104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652120" y="4293096"/>
            <a:ext cx="936104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3" name="Rectangle 62"/>
          <p:cNvSpPr/>
          <p:nvPr/>
        </p:nvSpPr>
        <p:spPr>
          <a:xfrm>
            <a:off x="7524328" y="4221088"/>
            <a:ext cx="936104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07704" y="5445224"/>
                <a:ext cx="3744416" cy="130708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Bro Tip: </a:t>
                </a:r>
                <a:r>
                  <a:rPr lang="en-GB" dirty="0" smtClean="0"/>
                  <a:t>Ensure you can distinguish between coordinates and vectors.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(</m:t>
                    </m:r>
                    <m:r>
                      <a:rPr lang="en-GB" sz="1600" b="0" i="1" smtClean="0">
                        <a:latin typeface="Cambria Math"/>
                      </a:rPr>
                      <m:t>𝑥</m:t>
                    </m:r>
                    <m:r>
                      <a:rPr lang="en-GB" sz="1600" b="0" i="1" smtClean="0">
                        <a:latin typeface="Cambria Math"/>
                      </a:rPr>
                      <m:t>,</m:t>
                    </m:r>
                    <m:r>
                      <a:rPr lang="en-GB" sz="1600" b="0" i="1" smtClean="0">
                        <a:latin typeface="Cambria Math"/>
                      </a:rPr>
                      <m:t>𝑦</m:t>
                    </m:r>
                    <m:r>
                      <a:rPr lang="en-GB" sz="1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1600" dirty="0" smtClean="0"/>
                  <a:t> Coordinates represent positions.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GB" sz="1600" b="0" i="1" smtClean="0">
                                <a:latin typeface="Cambria Math"/>
                              </a:rPr>
                              <m:t>𝑦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1600" dirty="0" smtClean="0"/>
                  <a:t> Vectors represent movement.</a:t>
                </a:r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445224"/>
                <a:ext cx="3744416" cy="130708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133" t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How to </a:t>
              </a:r>
              <a:r>
                <a:rPr lang="en-GB" sz="3200" u="sng" dirty="0" smtClean="0"/>
                <a:t>show</a:t>
              </a:r>
              <a:r>
                <a:rPr lang="en-GB" sz="3200" dirty="0" smtClean="0"/>
                <a:t> two vectors are parallel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 flipV="1">
            <a:off x="1644779" y="911213"/>
            <a:ext cx="1584176" cy="263467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28955" y="911213"/>
            <a:ext cx="3960440" cy="243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 rot="1194642">
            <a:off x="3791238" y="3456383"/>
            <a:ext cx="144016" cy="216024"/>
            <a:chOff x="2411760" y="2060848"/>
            <a:chExt cx="144016" cy="216024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2483768" y="2132856"/>
              <a:ext cx="72008" cy="14401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411760" y="2060848"/>
              <a:ext cx="144016" cy="7200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79893" y="1641492"/>
                <a:ext cx="2880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893" y="1641492"/>
                <a:ext cx="288032" cy="461665"/>
              </a:xfrm>
              <a:prstGeom prst="rect">
                <a:avLst/>
              </a:prstGeom>
              <a:blipFill rotWithShape="0">
                <a:blip r:embed="rId2"/>
                <a:stretch>
                  <a:fillRect r="-255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5965259" y="2675409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513335" y="2242223"/>
                <a:ext cx="2880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335" y="2242223"/>
                <a:ext cx="288032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4167" r="-645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261328" y="3576314"/>
                <a:ext cx="4788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328" y="3576314"/>
                <a:ext cx="478870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>
          <a:xfrm flipV="1">
            <a:off x="5616679" y="935514"/>
            <a:ext cx="1584176" cy="263467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678395" y="3540094"/>
            <a:ext cx="3960440" cy="243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 rot="18408614">
            <a:off x="2447734" y="2014942"/>
            <a:ext cx="144016" cy="216024"/>
            <a:chOff x="2411760" y="2060848"/>
            <a:chExt cx="144016" cy="216024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2483768" y="2132856"/>
              <a:ext cx="72008" cy="14401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411760" y="2060848"/>
              <a:ext cx="144016" cy="7200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/>
          <p:cNvCxnSpPr/>
          <p:nvPr/>
        </p:nvCxnSpPr>
        <p:spPr>
          <a:xfrm flipH="1" flipV="1">
            <a:off x="3228955" y="868822"/>
            <a:ext cx="2394964" cy="26955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399400" y="3588696"/>
                <a:ext cx="4788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400" y="3588696"/>
                <a:ext cx="478870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/>
          <p:cNvCxnSpPr/>
          <p:nvPr/>
        </p:nvCxnSpPr>
        <p:spPr>
          <a:xfrm flipV="1">
            <a:off x="4850226" y="2717200"/>
            <a:ext cx="325127" cy="3240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174177" y="2159033"/>
            <a:ext cx="384274" cy="2268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536559" y="2853044"/>
                <a:ext cx="2880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559" y="2853044"/>
                <a:ext cx="288032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4255" r="-446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513905" y="3654698"/>
                <a:ext cx="2880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905" y="3654698"/>
                <a:ext cx="288032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6250" r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750085" y="547686"/>
                <a:ext cx="4788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085" y="547686"/>
                <a:ext cx="478870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151851" y="680380"/>
                <a:ext cx="4788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851" y="680380"/>
                <a:ext cx="478870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96099" y="4061697"/>
                <a:ext cx="8280920" cy="1038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We earlier found that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𝑋𝑀</m:t>
                        </m:r>
                      </m:e>
                    </m:acc>
                    <m:r>
                      <a:rPr lang="en-GB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GB" sz="2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2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GB" sz="24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GB" sz="2400" b="1" dirty="0"/>
              </a:p>
              <a:p>
                <a:r>
                  <a:rPr lang="en-GB" sz="2400" dirty="0" smtClean="0"/>
                  <a:t>How do we </a:t>
                </a:r>
                <a:r>
                  <a:rPr lang="en-GB" sz="2400" b="1" dirty="0" smtClean="0"/>
                  <a:t>show</a:t>
                </a:r>
                <a:r>
                  <a:rPr lang="en-GB" sz="2400" dirty="0" smtClean="0"/>
                  <a:t> this is parallel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OC</m:t>
                        </m:r>
                      </m:e>
                    </m:acc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GB" sz="2400" b="0" dirty="0" smtClean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99" y="4061697"/>
                <a:ext cx="8280920" cy="1038489"/>
              </a:xfrm>
              <a:prstGeom prst="rect">
                <a:avLst/>
              </a:prstGeom>
              <a:blipFill rotWithShape="0">
                <a:blip r:embed="rId10"/>
                <a:stretch>
                  <a:fillRect l="-1178" b="-122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67925" y="5078685"/>
                <a:ext cx="4961967" cy="178516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200" dirty="0" smtClean="0">
                    <a:latin typeface="Wingdings" panose="05000000000000000000" pitchFamily="2" charset="2"/>
                  </a:rPr>
                  <a:t>!</a:t>
                </a:r>
                <a:r>
                  <a:rPr lang="en-GB" sz="2200" dirty="0" smtClean="0"/>
                  <a:t> To show parallel, factor out scalars so same vector in brackets: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𝑋𝑀</m:t>
                          </m:r>
                        </m:e>
                      </m:acc>
                      <m:r>
                        <a:rPr lang="en-GB" sz="2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2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GB" sz="2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22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2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r>
                  <a:rPr lang="en-GB" sz="2200" b="0" dirty="0" smtClean="0"/>
                  <a:t/>
                </a:r>
                <a:br>
                  <a:rPr lang="en-GB" sz="2200" b="0" dirty="0" smtClean="0"/>
                </a:br>
                <a:r>
                  <a:rPr lang="en-GB" sz="2200" dirty="0" smtClean="0"/>
                  <a:t>Then write “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𝑋𝑀</m:t>
                        </m:r>
                      </m:e>
                    </m:acc>
                  </m:oMath>
                </a14:m>
                <a:r>
                  <a:rPr lang="en-GB" sz="2200" dirty="0" smtClean="0"/>
                  <a:t> </a:t>
                </a:r>
                <a:r>
                  <a:rPr lang="en-GB" sz="2200" b="1" u="sng" dirty="0" smtClean="0"/>
                  <a:t>is a multiple of</a:t>
                </a:r>
                <a:r>
                  <a:rPr lang="en-GB" sz="22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𝑂𝐶</m:t>
                        </m:r>
                      </m:e>
                    </m:acc>
                  </m:oMath>
                </a14:m>
                <a:r>
                  <a:rPr lang="en-GB" sz="2200" dirty="0" smtClean="0"/>
                  <a:t>”</a:t>
                </a:r>
                <a:endParaRPr lang="en-GB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925" y="5078685"/>
                <a:ext cx="4961967" cy="1785169"/>
              </a:xfrm>
              <a:prstGeom prst="rect">
                <a:avLst/>
              </a:prstGeom>
              <a:blipFill rotWithShape="0">
                <a:blip r:embed="rId11"/>
                <a:stretch>
                  <a:fillRect l="-1345" t="-2020" b="-5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2267924" y="5078685"/>
            <a:ext cx="4961967" cy="17793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9115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Test Your Understanding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99127"/>
            <a:ext cx="5800573" cy="624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752" y="4311884"/>
            <a:ext cx="2844736" cy="30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067" y="5425108"/>
            <a:ext cx="3715664" cy="141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044609" y="4155110"/>
            <a:ext cx="2933546" cy="4656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23067" y="5517231"/>
            <a:ext cx="3715664" cy="13251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850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Proving three points form a straight line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814" y="842620"/>
                <a:ext cx="8892480" cy="1487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Points A, B and C form a straight line if: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32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3200" b="1" i="1" smtClean="0">
                            <a:latin typeface="Cambria Math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GB" sz="3200" b="1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3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3200" b="1" i="1" smtClean="0">
                            <a:latin typeface="Cambria Math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GB" sz="3200" b="1" dirty="0" smtClean="0"/>
                  <a:t> are parallel (and B is a common point).</a:t>
                </a:r>
              </a:p>
              <a:p>
                <a:r>
                  <a:rPr lang="en-GB" b="1" dirty="0" smtClean="0"/>
                  <a:t>Alternatively, we could show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GB" b="1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GB" b="1" dirty="0" smtClean="0"/>
                  <a:t> are parallel.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14" y="842620"/>
                <a:ext cx="8892480" cy="1487458"/>
              </a:xfrm>
              <a:prstGeom prst="rect">
                <a:avLst/>
              </a:prstGeom>
              <a:blipFill rotWithShape="0">
                <a:blip r:embed="rId2"/>
                <a:stretch>
                  <a:fillRect l="-1714" t="-5328" b="-3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2052014" y="3506916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78204" y="3160862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868438" y="2570812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691974" y="318288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144146" y="2785175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508398" y="2217159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</a:t>
            </a:r>
            <a:endParaRPr lang="en-GB" sz="2400" dirty="0"/>
          </a:p>
        </p:txBody>
      </p:sp>
      <p:sp>
        <p:nvSpPr>
          <p:cNvPr id="16" name="Rectangle 15"/>
          <p:cNvSpPr/>
          <p:nvPr/>
        </p:nvSpPr>
        <p:spPr>
          <a:xfrm>
            <a:off x="284606" y="1411551"/>
            <a:ext cx="8653544" cy="8490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Oval 16"/>
          <p:cNvSpPr/>
          <p:nvPr/>
        </p:nvSpPr>
        <p:spPr>
          <a:xfrm>
            <a:off x="2268038" y="6100533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720210" y="5326449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6084462" y="5164429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1907998" y="5776497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</a:t>
            </a:r>
            <a:endParaRPr lang="en-GB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324166" y="504059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</a:t>
            </a:r>
            <a:endParaRPr lang="en-GB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724422" y="481077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</a:t>
            </a:r>
            <a:endParaRPr lang="en-GB" sz="24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-1144" y="4221088"/>
            <a:ext cx="914514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6"/>
          </p:cNvCxnSpPr>
          <p:nvPr/>
        </p:nvCxnSpPr>
        <p:spPr>
          <a:xfrm flipV="1">
            <a:off x="2268038" y="2644048"/>
            <a:ext cx="3725138" cy="9708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7" idx="7"/>
            <a:endCxn id="18" idx="3"/>
          </p:cNvCxnSpPr>
          <p:nvPr/>
        </p:nvCxnSpPr>
        <p:spPr>
          <a:xfrm flipV="1">
            <a:off x="2452426" y="5510837"/>
            <a:ext cx="1299420" cy="6213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8" idx="6"/>
            <a:endCxn id="19" idx="2"/>
          </p:cNvCxnSpPr>
          <p:nvPr/>
        </p:nvCxnSpPr>
        <p:spPr>
          <a:xfrm flipV="1">
            <a:off x="3936234" y="5272441"/>
            <a:ext cx="2148228" cy="1620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68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00139"/>
            <a:ext cx="6480720" cy="625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4" name="TextBox 3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Test Your Understanding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92080" y="5194518"/>
                <a:ext cx="22322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−3</m:t>
                      </m:r>
                      <m:r>
                        <a:rPr lang="en-GB" b="1" i="1" smtClean="0">
                          <a:latin typeface="Cambria Math"/>
                        </a:rPr>
                        <m:t>𝒃</m:t>
                      </m:r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r>
                        <a:rPr lang="en-GB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5194518"/>
                <a:ext cx="223224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40152" y="2204863"/>
                <a:ext cx="3096344" cy="182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i="1">
                          <a:latin typeface="Cambria Math"/>
                        </a:rPr>
                        <m:t>𝑏</m:t>
                      </m:r>
                      <m:r>
                        <a:rPr lang="en-GB" sz="16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/>
                            </a:rPr>
                            <m:t>𝑎</m:t>
                          </m:r>
                          <m:r>
                            <a:rPr lang="en-GB" sz="1600" i="1">
                              <a:latin typeface="Cambria Math"/>
                            </a:rPr>
                            <m:t>−3</m:t>
                          </m:r>
                          <m:r>
                            <a:rPr lang="en-GB" sz="1600" i="1">
                              <a:latin typeface="Cambria Math"/>
                            </a:rPr>
                            <m:t>𝑏</m:t>
                          </m:r>
                        </m:e>
                      </m:d>
                    </m:oMath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𝑀𝐶</m:t>
                          </m:r>
                        </m:e>
                      </m:acc>
                      <m:r>
                        <a:rPr lang="en-GB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/>
                            </a:rPr>
                            <m:t>𝑎</m:t>
                          </m:r>
                          <m:r>
                            <a:rPr lang="en-GB" sz="1600" i="1">
                              <a:latin typeface="Cambria Math"/>
                            </a:rPr>
                            <m:t>−3</m:t>
                          </m:r>
                          <m:r>
                            <a:rPr lang="en-GB" sz="1600" i="1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GB" sz="1600" i="1">
                          <a:latin typeface="Cambria Math"/>
                        </a:rPr>
                        <m:t>+</m:t>
                      </m:r>
                      <m:r>
                        <a:rPr lang="en-GB" sz="1600" i="1">
                          <a:latin typeface="Cambria Math"/>
                        </a:rPr>
                        <m:t>𝑎</m:t>
                      </m:r>
                    </m:oMath>
                  </m:oMathPara>
                </a14:m>
                <a:r>
                  <a:rPr lang="en-GB" sz="1600" dirty="0" smtClean="0"/>
                  <a:t/>
                </a:r>
                <a:br>
                  <a:rPr lang="en-GB" sz="1600" dirty="0" smtClean="0"/>
                </a:br>
                <a:r>
                  <a:rPr lang="en-GB" sz="1600" dirty="0" smtClean="0"/>
                  <a:t>Simplify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1600" i="1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/>
                          </a:rPr>
                          <m:t>𝑎</m:t>
                        </m:r>
                        <m:r>
                          <a:rPr lang="en-GB" sz="1600" i="1">
                            <a:latin typeface="Cambria Math"/>
                          </a:rPr>
                          <m:t>−</m:t>
                        </m:r>
                        <m:r>
                          <a:rPr lang="en-GB" sz="16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1600" i="1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/>
                          </a:rPr>
                          <m:t>𝑎</m:t>
                        </m:r>
                        <m:r>
                          <a:rPr lang="en-GB" sz="1600" i="1">
                            <a:latin typeface="Cambria Math"/>
                          </a:rPr>
                          <m:t>−</m:t>
                        </m:r>
                        <m:r>
                          <a:rPr lang="en-GB" sz="16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endParaRPr lang="en-GB" sz="1600" dirty="0" smtClean="0"/>
              </a:p>
              <a:p>
                <a:r>
                  <a:rPr lang="en-GB" sz="1600" b="1" dirty="0"/>
                  <a:t>“NM is a multiple of MC” </a:t>
                </a:r>
              </a:p>
              <a:p>
                <a:r>
                  <a:rPr lang="en-GB" sz="1100" dirty="0"/>
                  <a:t>(+ they have a common point M</a:t>
                </a:r>
                <a:r>
                  <a:rPr lang="en-GB" sz="1100" dirty="0" smtClean="0"/>
                  <a:t>)</a:t>
                </a:r>
                <a:endParaRPr lang="en-GB" sz="11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204863"/>
                <a:ext cx="3096344" cy="1824217"/>
              </a:xfrm>
              <a:prstGeom prst="rect">
                <a:avLst/>
              </a:prstGeom>
              <a:blipFill rotWithShape="1">
                <a:blip r:embed="rId4"/>
                <a:stretch>
                  <a:fillRect l="-9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580112" y="2348880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580112" y="5232122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935216" y="2272246"/>
            <a:ext cx="3101280" cy="3692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1 mark?</a:t>
            </a:r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>
            <a:off x="5935216" y="2646175"/>
            <a:ext cx="3101280" cy="5403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1 mark?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5935216" y="3186545"/>
            <a:ext cx="3101280" cy="3325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1 mark?</a:t>
            </a:r>
            <a:endParaRPr lang="en-GB" sz="2800" dirty="0"/>
          </a:p>
        </p:txBody>
      </p:sp>
      <p:sp>
        <p:nvSpPr>
          <p:cNvPr id="13" name="Rectangle 12"/>
          <p:cNvSpPr/>
          <p:nvPr/>
        </p:nvSpPr>
        <p:spPr>
          <a:xfrm>
            <a:off x="5935216" y="3519054"/>
            <a:ext cx="3101280" cy="5100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1 mark?</a:t>
            </a:r>
            <a:endParaRPr lang="en-GB" sz="2800" dirty="0"/>
          </a:p>
        </p:txBody>
      </p:sp>
      <p:sp>
        <p:nvSpPr>
          <p:cNvPr id="14" name="Rectangle 13"/>
          <p:cNvSpPr/>
          <p:nvPr/>
        </p:nvSpPr>
        <p:spPr>
          <a:xfrm>
            <a:off x="5796136" y="5168479"/>
            <a:ext cx="2232248" cy="3953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1 mark?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Exercise 4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9552" y="836712"/>
                <a:ext cx="4572000" cy="54679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romanLcParenR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</m:t>
                        </m:r>
                      </m:e>
                    </m:acc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GB" sz="1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1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endParaRPr lang="en-GB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romanLcParenR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𝐹𝐸</m:t>
                        </m:r>
                      </m:e>
                    </m:acc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GB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GB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𝐹𝐸</m:t>
                    </m:r>
                  </m:oMath>
                </a14:m>
                <a:r>
                  <a:rPr lang="en-GB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multiple of </a:t>
                </a:r>
                <a14:m>
                  <m:oMath xmlns:m="http://schemas.openxmlformats.org/officeDocument/2006/math"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GB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romanLcParenR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𝐹𝑀</m:t>
                        </m:r>
                      </m:e>
                    </m:acc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+mj-lt"/>
                  <a:buAutoNum type="romanLcParenR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𝐶𝑋</m:t>
                        </m:r>
                      </m:e>
                    </m:acc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𝐶𝐹</m:t>
                        </m:r>
                      </m:e>
                    </m:acc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𝐹𝑋</m:t>
                        </m:r>
                      </m:e>
                    </m:acc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d>
                      <m:dPr>
                        <m:ctrlP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d>
                      <m:dPr>
                        <m:ctrlP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acc>
                      <m:accPr>
                        <m:chr m:val="⃗"/>
                        <m:ctrlP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𝑋𝐸</m:t>
                        </m:r>
                      </m:e>
                    </m:acc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𝑋𝑀</m:t>
                        </m:r>
                      </m:e>
                    </m:acc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𝑀𝐸</m:t>
                        </m:r>
                      </m:e>
                    </m:acc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d>
                      <m:dPr>
                        <m:ctrlP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𝐶𝑋</m:t>
                        </m:r>
                      </m:e>
                    </m:acc>
                  </m:oMath>
                </a14:m>
                <a:r>
                  <a:rPr lang="en-GB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multiple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𝑋𝐸</m:t>
                        </m:r>
                      </m:e>
                    </m:acc>
                  </m:oMath>
                </a14:m>
                <a:r>
                  <a:rPr lang="en-GB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so parallel. They share a common point </a:t>
                </a:r>
                <a14:m>
                  <m:oMath xmlns:m="http://schemas.openxmlformats.org/officeDocument/2006/math"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GB" sz="14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+mj-lt"/>
                  <a:buAutoNum type="romanLcParenR"/>
                </a:pPr>
                <a:endParaRPr lang="en-GB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𝑂𝑃</m:t>
                        </m:r>
                      </m:e>
                    </m:acc>
                    <m:r>
                      <a:rPr lang="en-GB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GB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GB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GB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𝐴𝑃</m:t>
                        </m:r>
                      </m:e>
                    </m:acc>
                  </m:oMath>
                </a14:m>
                <a:endParaRPr lang="en-GB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−6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+6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+4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r>
                  <a:rPr lang="en-GB" sz="1400" i="1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GB" sz="1400" i="1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1400" i="1" dirty="0" smtClean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=2(</m:t>
                    </m:r>
                    <m:r>
                      <a:rPr lang="en-GB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GB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GB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GB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ii)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𝑃𝑀</m:t>
                        </m:r>
                      </m:e>
                    </m:acc>
                    <m:r>
                      <a:rPr lang="en-GB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GB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𝑃𝐶</m:t>
                        </m:r>
                      </m:e>
                    </m:acc>
                    <m:r>
                      <a:rPr lang="en-GB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GB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GB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en-GB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  <m:r>
                          <a:rPr lang="en-GB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GB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+6</m:t>
                        </m:r>
                        <m:r>
                          <a:rPr lang="en-GB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en-GB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GB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GB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GB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GB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14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𝑃𝑀</m:t>
                        </m:r>
                      </m:e>
                    </m:acc>
                  </m:oMath>
                </a14:m>
                <a:r>
                  <a:rPr lang="en-GB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multiple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𝑂𝑃</m:t>
                        </m:r>
                      </m:e>
                    </m:acc>
                  </m:oMath>
                </a14:m>
                <a:r>
                  <a:rPr lang="en-GB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so they are parallel. They also </a:t>
                </a:r>
                <a:r>
                  <a:rPr lang="en-GB" sz="14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br>
                  <a:rPr lang="en-GB" sz="14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14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share </a:t>
                </a:r>
                <a:r>
                  <a:rPr lang="en-GB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common point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GB" sz="1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GB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836712"/>
                <a:ext cx="4572000" cy="5467907"/>
              </a:xfrm>
              <a:prstGeom prst="rect">
                <a:avLst/>
              </a:prstGeom>
              <a:blipFill rotWithShape="0">
                <a:blip r:embed="rId2"/>
                <a:stretch>
                  <a:fillRect l="-400" r="-2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11540" y="956636"/>
                <a:ext cx="3059832" cy="3413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𝐴𝑀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𝑀𝐶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=−2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=2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</m:oMath>
                </a14:m>
                <a:r>
                  <a:rPr lang="en-GB" dirty="0" smtClean="0"/>
                  <a:t> is a multiple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acc>
                  </m:oMath>
                </a14:m>
                <a:r>
                  <a:rPr lang="en-GB" dirty="0" smtClean="0"/>
                  <a:t> (and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dirty="0" smtClean="0"/>
                  <a:t> is a common point).</a:t>
                </a:r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0" y="956636"/>
                <a:ext cx="3059832" cy="3413948"/>
              </a:xfrm>
              <a:prstGeom prst="rect">
                <a:avLst/>
              </a:prstGeom>
              <a:blipFill rotWithShape="0">
                <a:blip r:embed="rId3"/>
                <a:stretch>
                  <a:fillRect b="-19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16371" y="866600"/>
            <a:ext cx="316633" cy="3038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403648" y="808267"/>
            <a:ext cx="1288504" cy="3429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1600" y="1169304"/>
            <a:ext cx="4032448" cy="5315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71600" y="1700808"/>
            <a:ext cx="4032448" cy="3692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71600" y="2070100"/>
            <a:ext cx="4032448" cy="13589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8528" y="3798292"/>
            <a:ext cx="4032448" cy="14849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38800" y="880510"/>
            <a:ext cx="2961956" cy="34900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8528" y="5373092"/>
            <a:ext cx="4032448" cy="9315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6371" y="3798292"/>
            <a:ext cx="316633" cy="3038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5551511" y="880510"/>
            <a:ext cx="316633" cy="3038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95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GCSE Questions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051720" y="2708920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Answers on next slides.</a:t>
            </a:r>
            <a:endParaRPr lang="en-GB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735796" y="427858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File Ref: GCSERevision-Vectors.docx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55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Vectors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6876256" y="44624"/>
            <a:ext cx="2088232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&lt;&lt;</a:t>
            </a:r>
            <a:r>
              <a:rPr lang="en-GB" dirty="0" smtClean="0"/>
              <a:t> Return to Index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081" y="689423"/>
            <a:ext cx="5591175" cy="616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083" y="4437112"/>
            <a:ext cx="26193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158266"/>
            <a:ext cx="2592288" cy="169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550482" y="4365104"/>
            <a:ext cx="2757822" cy="4472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94498" y="5203590"/>
            <a:ext cx="2757822" cy="16544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867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Vectors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6876256" y="44624"/>
            <a:ext cx="2088232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&lt;&lt;</a:t>
            </a:r>
            <a:r>
              <a:rPr lang="en-GB" dirty="0" smtClean="0"/>
              <a:t> Return to Index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6552728" cy="608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4005064"/>
            <a:ext cx="2946648" cy="49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382" y="5146999"/>
            <a:ext cx="4262946" cy="166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92734" y="5118948"/>
            <a:ext cx="4331593" cy="16544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42403" y="4011119"/>
            <a:ext cx="2933546" cy="4656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53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Vectors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6876256" y="44624"/>
            <a:ext cx="2088232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&lt;&lt;</a:t>
            </a:r>
            <a:r>
              <a:rPr lang="en-GB" dirty="0" smtClean="0"/>
              <a:t> Return to Index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02654"/>
            <a:ext cx="5832648" cy="615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62146"/>
            <a:ext cx="864096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5929945"/>
            <a:ext cx="2304255" cy="91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767" y="5912618"/>
            <a:ext cx="2227337" cy="92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912" y="5915444"/>
            <a:ext cx="1944216" cy="92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409483" y="4240114"/>
            <a:ext cx="1610789" cy="4656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6245" y="5916952"/>
            <a:ext cx="7070091" cy="9219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4213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Vectors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6876256" y="44624"/>
            <a:ext cx="2088232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&lt;&lt;</a:t>
            </a:r>
            <a:r>
              <a:rPr lang="en-GB" dirty="0" smtClean="0"/>
              <a:t> Return to Index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06" y="620568"/>
            <a:ext cx="5217418" cy="623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74405"/>
            <a:ext cx="2309147" cy="32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610" y="5027687"/>
            <a:ext cx="3692878" cy="18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959739" y="4067649"/>
            <a:ext cx="2933546" cy="4656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50996" y="5027687"/>
            <a:ext cx="3713491" cy="18303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3951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What is a vector?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/>
          <p:cNvCxnSpPr/>
          <p:nvPr/>
        </p:nvCxnSpPr>
        <p:spPr>
          <a:xfrm flipV="1">
            <a:off x="1043608" y="980728"/>
            <a:ext cx="1800200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19872" y="980728"/>
            <a:ext cx="46085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 vector is an entity with 2 properties:</a:t>
            </a:r>
          </a:p>
          <a:p>
            <a:endParaRPr lang="en-GB" sz="2000" dirty="0"/>
          </a:p>
          <a:p>
            <a:pPr marL="457200" indent="-457200">
              <a:buAutoNum type="arabicPeriod"/>
            </a:pPr>
            <a:r>
              <a:rPr lang="en-GB" sz="2400" dirty="0" smtClean="0"/>
              <a:t>Direction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Magnitude (the length)</a:t>
            </a:r>
            <a:endParaRPr lang="en-GB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259632" y="3573016"/>
            <a:ext cx="720080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475656" y="4221088"/>
            <a:ext cx="720080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3068960"/>
            <a:ext cx="9144000" cy="0"/>
          </a:xfrm>
          <a:prstGeom prst="line">
            <a:avLst/>
          </a:prstGeom>
          <a:ln w="57150"/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38600" y="3882609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Vectors are equal if:</a:t>
            </a:r>
          </a:p>
          <a:p>
            <a:r>
              <a:rPr lang="en-GB" sz="2000" dirty="0" smtClean="0"/>
              <a:t>Same direction &amp; magnitude</a:t>
            </a:r>
            <a:endParaRPr lang="en-GB" sz="2000" dirty="0"/>
          </a:p>
        </p:txBody>
      </p:sp>
      <p:sp>
        <p:nvSpPr>
          <p:cNvPr id="26" name="Rectangle 25"/>
          <p:cNvSpPr/>
          <p:nvPr/>
        </p:nvSpPr>
        <p:spPr>
          <a:xfrm>
            <a:off x="3923928" y="1556792"/>
            <a:ext cx="3168352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923928" y="1988840"/>
            <a:ext cx="3168352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838600" y="4242649"/>
            <a:ext cx="3168352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Vectors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6876256" y="44624"/>
            <a:ext cx="2088232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&lt;&lt;</a:t>
            </a:r>
            <a:r>
              <a:rPr lang="en-GB" dirty="0" smtClean="0"/>
              <a:t> Return to Index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62846"/>
            <a:ext cx="5688632" cy="619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0191"/>
            <a:ext cx="2060493" cy="28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196" y="5128009"/>
            <a:ext cx="3177091" cy="172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16016" y="3746118"/>
            <a:ext cx="2160240" cy="4656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87195" y="5128009"/>
            <a:ext cx="3177091" cy="17299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8897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Vectors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6876256" y="44624"/>
            <a:ext cx="2088232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&lt;&lt;</a:t>
            </a:r>
            <a:r>
              <a:rPr lang="en-GB" dirty="0" smtClean="0"/>
              <a:t> Return to Index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99127"/>
            <a:ext cx="5800573" cy="624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752" y="4311884"/>
            <a:ext cx="2844736" cy="30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067" y="5425108"/>
            <a:ext cx="3715664" cy="141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044609" y="4155110"/>
            <a:ext cx="2933546" cy="4656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23067" y="5517231"/>
            <a:ext cx="3715664" cy="13251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9955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Vectors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6876256" y="44624"/>
            <a:ext cx="2088232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&lt;&lt;</a:t>
            </a:r>
            <a:r>
              <a:rPr lang="en-GB" dirty="0" smtClean="0"/>
              <a:t> Return to Index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51545"/>
            <a:ext cx="5982125" cy="620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66289"/>
            <a:ext cx="1368152" cy="52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026" y="5715254"/>
            <a:ext cx="1397310" cy="60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290744" y="4181007"/>
            <a:ext cx="1629628" cy="4656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41462" y="5715254"/>
            <a:ext cx="1629628" cy="4656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699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Vectors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6876256" y="44624"/>
            <a:ext cx="2088232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&lt;&lt;</a:t>
            </a:r>
            <a:r>
              <a:rPr lang="en-GB" dirty="0" smtClean="0"/>
              <a:t> Return to Index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9" y="640382"/>
            <a:ext cx="6203974" cy="616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339" y="4474244"/>
            <a:ext cx="2162543" cy="34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646" y="5247373"/>
            <a:ext cx="3418236" cy="161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842403" y="4352654"/>
            <a:ext cx="2257989" cy="4656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1646" y="5281257"/>
            <a:ext cx="3418236" cy="15195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367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248472" cy="4246008"/>
          </a:xfrm>
          <a:prstGeom prst="rect">
            <a:avLst/>
          </a:prstGeom>
          <a:noFill/>
        </p:spPr>
      </p:pic>
      <p:grpSp>
        <p:nvGrpSpPr>
          <p:cNvPr id="3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4" name="TextBox 3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Writing Vectors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 flipV="1">
            <a:off x="899592" y="3332648"/>
            <a:ext cx="859999" cy="21125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296566" y="4122420"/>
            <a:ext cx="190500" cy="160020"/>
            <a:chOff x="2952750" y="4122420"/>
            <a:chExt cx="190500" cy="160020"/>
          </a:xfrm>
        </p:grpSpPr>
        <p:cxnSp>
          <p:nvCxnSpPr>
            <p:cNvPr id="14" name="Straight Connector 13"/>
            <p:cNvCxnSpPr/>
            <p:nvPr/>
          </p:nvCxnSpPr>
          <p:spPr>
            <a:xfrm flipH="1" flipV="1">
              <a:off x="3093720" y="4122420"/>
              <a:ext cx="49530" cy="1600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952750" y="4133850"/>
              <a:ext cx="137160" cy="533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/>
          <p:cNvCxnSpPr/>
          <p:nvPr/>
        </p:nvCxnSpPr>
        <p:spPr>
          <a:xfrm flipV="1">
            <a:off x="1757576" y="2060848"/>
            <a:ext cx="2094344" cy="12736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 rot="1527105">
            <a:off x="2652924" y="2670081"/>
            <a:ext cx="190500" cy="160020"/>
            <a:chOff x="2952750" y="4122420"/>
            <a:chExt cx="190500" cy="160020"/>
          </a:xfrm>
        </p:grpSpPr>
        <p:cxnSp>
          <p:nvCxnSpPr>
            <p:cNvPr id="25" name="Straight Connector 24"/>
            <p:cNvCxnSpPr/>
            <p:nvPr/>
          </p:nvCxnSpPr>
          <p:spPr>
            <a:xfrm flipH="1" flipV="1">
              <a:off x="3093720" y="4122420"/>
              <a:ext cx="49530" cy="1600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2952750" y="4133850"/>
              <a:ext cx="137160" cy="533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467544" y="908720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Just like conventional algebra, we can represent vectors as variables.</a:t>
            </a:r>
            <a:endParaRPr lang="en-GB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1043608" y="378904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</a:t>
            </a:r>
            <a:endParaRPr lang="en-GB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411760" y="234888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b</a:t>
            </a:r>
            <a:endParaRPr lang="en-GB" sz="2000" b="1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904136" y="2072640"/>
            <a:ext cx="2956560" cy="33832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11560" y="544522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X</a:t>
            </a:r>
            <a:endParaRPr lang="en-GB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3851920" y="177281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Y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234413" y="1618423"/>
                <a:ext cx="3240360" cy="2257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There’s 3 ways in which can represent the vector from point X to Z:</a:t>
                </a:r>
              </a:p>
              <a:p>
                <a:endParaRPr lang="en-GB" dirty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GB" dirty="0" smtClean="0"/>
                  <a:t> (in </a:t>
                </a:r>
                <a:r>
                  <a:rPr lang="en-GB" b="1" dirty="0" smtClean="0"/>
                  <a:t>bold</a:t>
                </a:r>
                <a:r>
                  <a:rPr lang="en-GB" dirty="0" smtClean="0"/>
                  <a:t>)</a:t>
                </a:r>
                <a:br>
                  <a:rPr lang="en-GB" dirty="0" smtClean="0"/>
                </a:br>
                <a:endParaRPr lang="en-GB" sz="500" dirty="0" smtClean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bar>
                      <m:bar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</m:e>
                    </m:bar>
                  </m:oMath>
                </a14:m>
                <a:r>
                  <a:rPr lang="en-GB" dirty="0" smtClean="0"/>
                  <a:t> (with an ‘underbar’)</a:t>
                </a:r>
                <a:br>
                  <a:rPr lang="en-GB" dirty="0" smtClean="0"/>
                </a:br>
                <a:endParaRPr lang="en-GB" sz="500" dirty="0" smtClean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𝑋𝑍</m:t>
                        </m:r>
                      </m:e>
                    </m:ac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413" y="1618423"/>
                <a:ext cx="3240360" cy="2257541"/>
              </a:xfrm>
              <a:prstGeom prst="rect">
                <a:avLst/>
              </a:prstGeom>
              <a:blipFill rotWithShape="0">
                <a:blip r:embed="rId3"/>
                <a:stretch>
                  <a:fillRect l="-1695" t="-1348" b="-1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475656" y="278092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Z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Adding/Subtracting/Scaling Vectors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2050" name="Picture 2" descr="http://www.fishershypnosis.com/images/blank-crossword-puzzle-gr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5555010" cy="5555011"/>
          </a:xfrm>
          <a:prstGeom prst="rect">
            <a:avLst/>
          </a:prstGeom>
          <a:noFill/>
        </p:spPr>
      </p:pic>
      <p:grpSp>
        <p:nvGrpSpPr>
          <p:cNvPr id="30" name="Group 29"/>
          <p:cNvGrpSpPr/>
          <p:nvPr/>
        </p:nvGrpSpPr>
        <p:grpSpPr>
          <a:xfrm>
            <a:off x="2389632" y="5013176"/>
            <a:ext cx="1577806" cy="531881"/>
            <a:chOff x="2389632" y="5013176"/>
            <a:chExt cx="1577806" cy="531881"/>
          </a:xfrm>
        </p:grpSpPr>
        <p:grpSp>
          <p:nvGrpSpPr>
            <p:cNvPr id="21" name="Group 20"/>
            <p:cNvGrpSpPr/>
            <p:nvPr/>
          </p:nvGrpSpPr>
          <p:grpSpPr>
            <a:xfrm>
              <a:off x="2389632" y="5373425"/>
              <a:ext cx="1577806" cy="171632"/>
              <a:chOff x="2389632" y="5373425"/>
              <a:chExt cx="1577806" cy="171632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V="1">
                <a:off x="2389632" y="5471286"/>
                <a:ext cx="1577806" cy="292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" name="Group 12"/>
              <p:cNvGrpSpPr/>
              <p:nvPr/>
            </p:nvGrpSpPr>
            <p:grpSpPr>
              <a:xfrm rot="3658692">
                <a:off x="2823500" y="5379231"/>
                <a:ext cx="171632" cy="160020"/>
                <a:chOff x="2902498" y="4262713"/>
                <a:chExt cx="171632" cy="160020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 flipH="1" flipV="1">
                  <a:off x="3024600" y="4262713"/>
                  <a:ext cx="49530" cy="16002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V="1">
                  <a:off x="2902498" y="4271541"/>
                  <a:ext cx="137160" cy="5334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7" name="TextBox 26"/>
            <p:cNvSpPr txBox="1"/>
            <p:nvPr/>
          </p:nvSpPr>
          <p:spPr>
            <a:xfrm>
              <a:off x="3419872" y="5013176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/>
                <a:t>a</a:t>
              </a:r>
              <a:endParaRPr lang="en-GB" sz="2800" b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990109" y="4133693"/>
            <a:ext cx="1050427" cy="1330037"/>
            <a:chOff x="3990109" y="4133693"/>
            <a:chExt cx="1050427" cy="1330037"/>
          </a:xfrm>
        </p:grpSpPr>
        <p:grpSp>
          <p:nvGrpSpPr>
            <p:cNvPr id="20" name="Group 19"/>
            <p:cNvGrpSpPr/>
            <p:nvPr/>
          </p:nvGrpSpPr>
          <p:grpSpPr>
            <a:xfrm>
              <a:off x="3990109" y="4133693"/>
              <a:ext cx="1050427" cy="1330037"/>
              <a:chOff x="3990109" y="4133693"/>
              <a:chExt cx="1050427" cy="1330037"/>
            </a:xfrm>
          </p:grpSpPr>
          <p:grpSp>
            <p:nvGrpSpPr>
              <p:cNvPr id="7" name="Group 6"/>
              <p:cNvGrpSpPr/>
              <p:nvPr/>
            </p:nvGrpSpPr>
            <p:grpSpPr>
              <a:xfrm rot="893350">
                <a:off x="4508436" y="4587113"/>
                <a:ext cx="189754" cy="160615"/>
                <a:chOff x="2987933" y="4014109"/>
                <a:chExt cx="189754" cy="160615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flipH="1" flipV="1">
                  <a:off x="3128157" y="4014704"/>
                  <a:ext cx="49530" cy="16002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flipV="1">
                  <a:off x="2987933" y="4014109"/>
                  <a:ext cx="137160" cy="5334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Straight Connector 16"/>
              <p:cNvCxnSpPr/>
              <p:nvPr/>
            </p:nvCxnSpPr>
            <p:spPr>
              <a:xfrm flipV="1">
                <a:off x="3990109" y="4133693"/>
                <a:ext cx="1050427" cy="133003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4716016" y="4293096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/>
                <a:t>b</a:t>
              </a:r>
              <a:endParaRPr lang="en-GB" sz="2800" b="1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57658" y="3694360"/>
            <a:ext cx="1577806" cy="531881"/>
            <a:chOff x="2389632" y="5013176"/>
            <a:chExt cx="1577806" cy="531881"/>
          </a:xfrm>
        </p:grpSpPr>
        <p:grpSp>
          <p:nvGrpSpPr>
            <p:cNvPr id="33" name="Group 32"/>
            <p:cNvGrpSpPr/>
            <p:nvPr/>
          </p:nvGrpSpPr>
          <p:grpSpPr>
            <a:xfrm>
              <a:off x="2389632" y="5373425"/>
              <a:ext cx="1577806" cy="171632"/>
              <a:chOff x="2389632" y="5373425"/>
              <a:chExt cx="1577806" cy="171632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flipV="1">
                <a:off x="2389632" y="5471286"/>
                <a:ext cx="1577806" cy="292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6" name="Group 35"/>
              <p:cNvGrpSpPr/>
              <p:nvPr/>
            </p:nvGrpSpPr>
            <p:grpSpPr>
              <a:xfrm rot="3658692">
                <a:off x="2823500" y="5379231"/>
                <a:ext cx="171632" cy="160020"/>
                <a:chOff x="2902498" y="4262713"/>
                <a:chExt cx="171632" cy="160020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flipH="1" flipV="1">
                  <a:off x="3024600" y="4262713"/>
                  <a:ext cx="49530" cy="16002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flipV="1">
                  <a:off x="2902498" y="4271541"/>
                  <a:ext cx="137160" cy="5334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4" name="TextBox 33"/>
            <p:cNvSpPr txBox="1"/>
            <p:nvPr/>
          </p:nvSpPr>
          <p:spPr>
            <a:xfrm>
              <a:off x="3419872" y="5013176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/>
                <a:t>a</a:t>
              </a:r>
              <a:endParaRPr lang="en-GB" sz="2800" b="1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411760" y="4149080"/>
            <a:ext cx="1050427" cy="1330037"/>
            <a:chOff x="3990109" y="4133693"/>
            <a:chExt cx="1050427" cy="1330037"/>
          </a:xfrm>
        </p:grpSpPr>
        <p:grpSp>
          <p:nvGrpSpPr>
            <p:cNvPr id="40" name="Group 39"/>
            <p:cNvGrpSpPr/>
            <p:nvPr/>
          </p:nvGrpSpPr>
          <p:grpSpPr>
            <a:xfrm>
              <a:off x="3990109" y="4133693"/>
              <a:ext cx="1050427" cy="1330037"/>
              <a:chOff x="3990109" y="4133693"/>
              <a:chExt cx="1050427" cy="1330037"/>
            </a:xfrm>
          </p:grpSpPr>
          <p:grpSp>
            <p:nvGrpSpPr>
              <p:cNvPr id="42" name="Group 41"/>
              <p:cNvGrpSpPr/>
              <p:nvPr/>
            </p:nvGrpSpPr>
            <p:grpSpPr>
              <a:xfrm rot="893350">
                <a:off x="4508436" y="4587113"/>
                <a:ext cx="189754" cy="160615"/>
                <a:chOff x="2987933" y="4014109"/>
                <a:chExt cx="189754" cy="160615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 flipH="1" flipV="1">
                  <a:off x="3128157" y="4014704"/>
                  <a:ext cx="49530" cy="16002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V="1">
                  <a:off x="2987933" y="4014109"/>
                  <a:ext cx="137160" cy="5334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Straight Connector 42"/>
              <p:cNvCxnSpPr/>
              <p:nvPr/>
            </p:nvCxnSpPr>
            <p:spPr>
              <a:xfrm flipV="1">
                <a:off x="3990109" y="4133693"/>
                <a:ext cx="1050427" cy="133003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/>
            <p:cNvSpPr txBox="1"/>
            <p:nvPr/>
          </p:nvSpPr>
          <p:spPr>
            <a:xfrm>
              <a:off x="4716016" y="4293096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/>
                <a:t>b</a:t>
              </a:r>
              <a:endParaRPr lang="en-GB" sz="2800" b="1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27584" y="5013176"/>
            <a:ext cx="1577806" cy="531881"/>
            <a:chOff x="2389632" y="5013176"/>
            <a:chExt cx="1577806" cy="531881"/>
          </a:xfrm>
        </p:grpSpPr>
        <p:grpSp>
          <p:nvGrpSpPr>
            <p:cNvPr id="47" name="Group 46"/>
            <p:cNvGrpSpPr/>
            <p:nvPr/>
          </p:nvGrpSpPr>
          <p:grpSpPr>
            <a:xfrm>
              <a:off x="2389632" y="5373425"/>
              <a:ext cx="1577806" cy="171632"/>
              <a:chOff x="2389632" y="5373425"/>
              <a:chExt cx="1577806" cy="171632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flipV="1">
                <a:off x="2389632" y="5471286"/>
                <a:ext cx="1577806" cy="292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0" name="Group 49"/>
              <p:cNvGrpSpPr/>
              <p:nvPr/>
            </p:nvGrpSpPr>
            <p:grpSpPr>
              <a:xfrm rot="3658692">
                <a:off x="2823500" y="5379231"/>
                <a:ext cx="171632" cy="160020"/>
                <a:chOff x="2902498" y="4262713"/>
                <a:chExt cx="171632" cy="160020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 flipH="1" flipV="1">
                  <a:off x="3024600" y="4262713"/>
                  <a:ext cx="49530" cy="16002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V="1">
                  <a:off x="2902498" y="4271541"/>
                  <a:ext cx="137160" cy="5334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8" name="TextBox 47"/>
            <p:cNvSpPr txBox="1"/>
            <p:nvPr/>
          </p:nvSpPr>
          <p:spPr>
            <a:xfrm>
              <a:off x="3419872" y="5013176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/>
                <a:t>a</a:t>
              </a:r>
              <a:endParaRPr lang="en-GB" sz="2800" b="1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04913" y="4149080"/>
            <a:ext cx="1050427" cy="1330037"/>
            <a:chOff x="3990109" y="4133693"/>
            <a:chExt cx="1050427" cy="1330037"/>
          </a:xfrm>
        </p:grpSpPr>
        <p:grpSp>
          <p:nvGrpSpPr>
            <p:cNvPr id="54" name="Group 53"/>
            <p:cNvGrpSpPr/>
            <p:nvPr/>
          </p:nvGrpSpPr>
          <p:grpSpPr>
            <a:xfrm>
              <a:off x="3990109" y="4133693"/>
              <a:ext cx="1050427" cy="1330037"/>
              <a:chOff x="3990109" y="4133693"/>
              <a:chExt cx="1050427" cy="1330037"/>
            </a:xfrm>
          </p:grpSpPr>
          <p:grpSp>
            <p:nvGrpSpPr>
              <p:cNvPr id="56" name="Group 55"/>
              <p:cNvGrpSpPr/>
              <p:nvPr/>
            </p:nvGrpSpPr>
            <p:grpSpPr>
              <a:xfrm rot="893350">
                <a:off x="4508436" y="4587113"/>
                <a:ext cx="189754" cy="160615"/>
                <a:chOff x="2987933" y="4014109"/>
                <a:chExt cx="189754" cy="160615"/>
              </a:xfrm>
            </p:grpSpPr>
            <p:cxnSp>
              <p:nvCxnSpPr>
                <p:cNvPr id="58" name="Straight Connector 57"/>
                <p:cNvCxnSpPr/>
                <p:nvPr/>
              </p:nvCxnSpPr>
              <p:spPr>
                <a:xfrm flipH="1" flipV="1">
                  <a:off x="3128157" y="4014704"/>
                  <a:ext cx="49530" cy="16002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flipV="1">
                  <a:off x="2987933" y="4014109"/>
                  <a:ext cx="137160" cy="5334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7" name="Straight Connector 56"/>
              <p:cNvCxnSpPr/>
              <p:nvPr/>
            </p:nvCxnSpPr>
            <p:spPr>
              <a:xfrm flipV="1">
                <a:off x="3990109" y="4133693"/>
                <a:ext cx="1050427" cy="133003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4"/>
            <p:cNvSpPr txBox="1"/>
            <p:nvPr/>
          </p:nvSpPr>
          <p:spPr>
            <a:xfrm>
              <a:off x="4716016" y="4293096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/>
                <a:t>b</a:t>
              </a:r>
              <a:endParaRPr lang="en-GB" sz="2800" b="1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835696" y="3717032"/>
            <a:ext cx="1577806" cy="531881"/>
            <a:chOff x="2389632" y="5013176"/>
            <a:chExt cx="1577806" cy="531881"/>
          </a:xfrm>
        </p:grpSpPr>
        <p:grpSp>
          <p:nvGrpSpPr>
            <p:cNvPr id="61" name="Group 60"/>
            <p:cNvGrpSpPr/>
            <p:nvPr/>
          </p:nvGrpSpPr>
          <p:grpSpPr>
            <a:xfrm>
              <a:off x="2389632" y="5373425"/>
              <a:ext cx="1577806" cy="171632"/>
              <a:chOff x="2389632" y="5373425"/>
              <a:chExt cx="1577806" cy="171632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flipV="1">
                <a:off x="2389632" y="5471286"/>
                <a:ext cx="1577806" cy="292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4" name="Group 63"/>
              <p:cNvGrpSpPr/>
              <p:nvPr/>
            </p:nvGrpSpPr>
            <p:grpSpPr>
              <a:xfrm rot="3658692">
                <a:off x="2823500" y="5379231"/>
                <a:ext cx="171632" cy="160020"/>
                <a:chOff x="2902498" y="4262713"/>
                <a:chExt cx="171632" cy="160020"/>
              </a:xfrm>
            </p:grpSpPr>
            <p:cxnSp>
              <p:nvCxnSpPr>
                <p:cNvPr id="65" name="Straight Connector 64"/>
                <p:cNvCxnSpPr/>
                <p:nvPr/>
              </p:nvCxnSpPr>
              <p:spPr>
                <a:xfrm flipH="1" flipV="1">
                  <a:off x="3024600" y="4262713"/>
                  <a:ext cx="49530" cy="16002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flipV="1">
                  <a:off x="2902498" y="4271541"/>
                  <a:ext cx="137160" cy="5334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2" name="TextBox 61"/>
            <p:cNvSpPr txBox="1"/>
            <p:nvPr/>
          </p:nvSpPr>
          <p:spPr>
            <a:xfrm>
              <a:off x="3419872" y="5013176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/>
                <a:t>a</a:t>
              </a:r>
              <a:endParaRPr lang="en-GB" sz="2800" b="1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843253" y="2826270"/>
            <a:ext cx="1050427" cy="1330037"/>
            <a:chOff x="3990109" y="4133693"/>
            <a:chExt cx="1050427" cy="1330037"/>
          </a:xfrm>
        </p:grpSpPr>
        <p:grpSp>
          <p:nvGrpSpPr>
            <p:cNvPr id="68" name="Group 67"/>
            <p:cNvGrpSpPr/>
            <p:nvPr/>
          </p:nvGrpSpPr>
          <p:grpSpPr>
            <a:xfrm>
              <a:off x="3990109" y="4133693"/>
              <a:ext cx="1050427" cy="1330037"/>
              <a:chOff x="3990109" y="4133693"/>
              <a:chExt cx="1050427" cy="1330037"/>
            </a:xfrm>
          </p:grpSpPr>
          <p:grpSp>
            <p:nvGrpSpPr>
              <p:cNvPr id="70" name="Group 69"/>
              <p:cNvGrpSpPr/>
              <p:nvPr/>
            </p:nvGrpSpPr>
            <p:grpSpPr>
              <a:xfrm rot="893350">
                <a:off x="4508436" y="4587113"/>
                <a:ext cx="189754" cy="160615"/>
                <a:chOff x="2987933" y="4014109"/>
                <a:chExt cx="189754" cy="160615"/>
              </a:xfrm>
            </p:grpSpPr>
            <p:cxnSp>
              <p:nvCxnSpPr>
                <p:cNvPr id="72" name="Straight Connector 71"/>
                <p:cNvCxnSpPr/>
                <p:nvPr/>
              </p:nvCxnSpPr>
              <p:spPr>
                <a:xfrm flipH="1" flipV="1">
                  <a:off x="3128157" y="4014704"/>
                  <a:ext cx="49530" cy="16002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flipV="1">
                  <a:off x="2987933" y="4014109"/>
                  <a:ext cx="137160" cy="5334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1" name="Straight Connector 70"/>
              <p:cNvCxnSpPr/>
              <p:nvPr/>
            </p:nvCxnSpPr>
            <p:spPr>
              <a:xfrm flipV="1">
                <a:off x="3990109" y="4133693"/>
                <a:ext cx="1050427" cy="133003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9" name="TextBox 68"/>
            <p:cNvSpPr txBox="1"/>
            <p:nvPr/>
          </p:nvSpPr>
          <p:spPr>
            <a:xfrm>
              <a:off x="4716016" y="4293096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/>
                <a:t>b</a:t>
              </a:r>
              <a:endParaRPr lang="en-GB" sz="2800" b="1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900702" y="2371551"/>
            <a:ext cx="1577806" cy="531881"/>
            <a:chOff x="2389632" y="5013176"/>
            <a:chExt cx="1577806" cy="531881"/>
          </a:xfrm>
        </p:grpSpPr>
        <p:grpSp>
          <p:nvGrpSpPr>
            <p:cNvPr id="75" name="Group 74"/>
            <p:cNvGrpSpPr/>
            <p:nvPr/>
          </p:nvGrpSpPr>
          <p:grpSpPr>
            <a:xfrm>
              <a:off x="2389632" y="5373425"/>
              <a:ext cx="1577806" cy="171632"/>
              <a:chOff x="2389632" y="5373425"/>
              <a:chExt cx="1577806" cy="171632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V="1">
                <a:off x="2389632" y="5471286"/>
                <a:ext cx="1577806" cy="292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78" name="Group 77"/>
              <p:cNvGrpSpPr/>
              <p:nvPr/>
            </p:nvGrpSpPr>
            <p:grpSpPr>
              <a:xfrm rot="3658692">
                <a:off x="2823500" y="5379231"/>
                <a:ext cx="171632" cy="160020"/>
                <a:chOff x="2902498" y="4262713"/>
                <a:chExt cx="171632" cy="160020"/>
              </a:xfrm>
            </p:grpSpPr>
            <p:cxnSp>
              <p:nvCxnSpPr>
                <p:cNvPr id="79" name="Straight Connector 78"/>
                <p:cNvCxnSpPr/>
                <p:nvPr/>
              </p:nvCxnSpPr>
              <p:spPr>
                <a:xfrm flipH="1" flipV="1">
                  <a:off x="3024600" y="4262713"/>
                  <a:ext cx="49530" cy="16002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flipV="1">
                  <a:off x="2902498" y="4271541"/>
                  <a:ext cx="137160" cy="5334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6" name="TextBox 75"/>
            <p:cNvSpPr txBox="1"/>
            <p:nvPr/>
          </p:nvSpPr>
          <p:spPr>
            <a:xfrm>
              <a:off x="3419872" y="5013176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/>
                <a:t>a</a:t>
              </a:r>
              <a:endParaRPr lang="en-GB" sz="2800" b="1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419872" y="2852936"/>
            <a:ext cx="1050427" cy="1330037"/>
            <a:chOff x="3990109" y="4133693"/>
            <a:chExt cx="1050427" cy="1330037"/>
          </a:xfrm>
        </p:grpSpPr>
        <p:grpSp>
          <p:nvGrpSpPr>
            <p:cNvPr id="82" name="Group 81"/>
            <p:cNvGrpSpPr/>
            <p:nvPr/>
          </p:nvGrpSpPr>
          <p:grpSpPr>
            <a:xfrm>
              <a:off x="3990109" y="4133693"/>
              <a:ext cx="1050427" cy="1330037"/>
              <a:chOff x="3990109" y="4133693"/>
              <a:chExt cx="1050427" cy="1330037"/>
            </a:xfrm>
          </p:grpSpPr>
          <p:grpSp>
            <p:nvGrpSpPr>
              <p:cNvPr id="84" name="Group 83"/>
              <p:cNvGrpSpPr/>
              <p:nvPr/>
            </p:nvGrpSpPr>
            <p:grpSpPr>
              <a:xfrm rot="893350">
                <a:off x="4508436" y="4587113"/>
                <a:ext cx="189754" cy="160615"/>
                <a:chOff x="2987933" y="4014109"/>
                <a:chExt cx="189754" cy="160615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 flipH="1" flipV="1">
                  <a:off x="3128157" y="4014704"/>
                  <a:ext cx="49530" cy="16002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flipV="1">
                  <a:off x="2987933" y="4014109"/>
                  <a:ext cx="137160" cy="5334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5" name="Straight Connector 84"/>
              <p:cNvCxnSpPr/>
              <p:nvPr/>
            </p:nvCxnSpPr>
            <p:spPr>
              <a:xfrm flipV="1">
                <a:off x="3990109" y="4133693"/>
                <a:ext cx="1050427" cy="133003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/>
            <p:cNvSpPr txBox="1"/>
            <p:nvPr/>
          </p:nvSpPr>
          <p:spPr>
            <a:xfrm>
              <a:off x="4716016" y="4293096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/>
                <a:t>b</a:t>
              </a:r>
              <a:endParaRPr lang="en-GB" sz="2800" b="1" dirty="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004048" y="2852936"/>
            <a:ext cx="1050427" cy="1330037"/>
            <a:chOff x="3990109" y="4133693"/>
            <a:chExt cx="1050427" cy="1330037"/>
          </a:xfrm>
        </p:grpSpPr>
        <p:grpSp>
          <p:nvGrpSpPr>
            <p:cNvPr id="89" name="Group 88"/>
            <p:cNvGrpSpPr/>
            <p:nvPr/>
          </p:nvGrpSpPr>
          <p:grpSpPr>
            <a:xfrm>
              <a:off x="3990109" y="4133693"/>
              <a:ext cx="1050427" cy="1330037"/>
              <a:chOff x="3990109" y="4133693"/>
              <a:chExt cx="1050427" cy="1330037"/>
            </a:xfrm>
          </p:grpSpPr>
          <p:grpSp>
            <p:nvGrpSpPr>
              <p:cNvPr id="91" name="Group 90"/>
              <p:cNvGrpSpPr/>
              <p:nvPr/>
            </p:nvGrpSpPr>
            <p:grpSpPr>
              <a:xfrm rot="893350">
                <a:off x="4508436" y="4587113"/>
                <a:ext cx="189754" cy="160615"/>
                <a:chOff x="2987933" y="4014109"/>
                <a:chExt cx="189754" cy="160615"/>
              </a:xfrm>
            </p:grpSpPr>
            <p:cxnSp>
              <p:nvCxnSpPr>
                <p:cNvPr id="93" name="Straight Connector 92"/>
                <p:cNvCxnSpPr/>
                <p:nvPr/>
              </p:nvCxnSpPr>
              <p:spPr>
                <a:xfrm flipH="1" flipV="1">
                  <a:off x="3128157" y="4014704"/>
                  <a:ext cx="49530" cy="16002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flipV="1">
                  <a:off x="2987933" y="4014109"/>
                  <a:ext cx="137160" cy="5334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2" name="Straight Connector 91"/>
              <p:cNvCxnSpPr/>
              <p:nvPr/>
            </p:nvCxnSpPr>
            <p:spPr>
              <a:xfrm flipV="1">
                <a:off x="3990109" y="4133693"/>
                <a:ext cx="1050427" cy="133003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0" name="TextBox 89"/>
            <p:cNvSpPr txBox="1"/>
            <p:nvPr/>
          </p:nvSpPr>
          <p:spPr>
            <a:xfrm>
              <a:off x="4716016" y="4293096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/>
                <a:t>b</a:t>
              </a:r>
              <a:endParaRPr lang="en-GB" sz="2800" b="1" dirty="0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507549" y="2379108"/>
            <a:ext cx="1577806" cy="531881"/>
            <a:chOff x="2389632" y="5013176"/>
            <a:chExt cx="1577806" cy="531881"/>
          </a:xfrm>
        </p:grpSpPr>
        <p:grpSp>
          <p:nvGrpSpPr>
            <p:cNvPr id="96" name="Group 95"/>
            <p:cNvGrpSpPr/>
            <p:nvPr/>
          </p:nvGrpSpPr>
          <p:grpSpPr>
            <a:xfrm>
              <a:off x="2389632" y="5373425"/>
              <a:ext cx="1577806" cy="171632"/>
              <a:chOff x="2389632" y="5373425"/>
              <a:chExt cx="1577806" cy="171632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 flipV="1">
                <a:off x="2389632" y="5471286"/>
                <a:ext cx="1577806" cy="292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99" name="Group 98"/>
              <p:cNvGrpSpPr/>
              <p:nvPr/>
            </p:nvGrpSpPr>
            <p:grpSpPr>
              <a:xfrm rot="3658692">
                <a:off x="2823500" y="5379231"/>
                <a:ext cx="171632" cy="160020"/>
                <a:chOff x="2902498" y="4262713"/>
                <a:chExt cx="171632" cy="160020"/>
              </a:xfrm>
            </p:grpSpPr>
            <p:cxnSp>
              <p:nvCxnSpPr>
                <p:cNvPr id="100" name="Straight Connector 99"/>
                <p:cNvCxnSpPr/>
                <p:nvPr/>
              </p:nvCxnSpPr>
              <p:spPr>
                <a:xfrm flipH="1" flipV="1">
                  <a:off x="3024600" y="4262713"/>
                  <a:ext cx="49530" cy="16002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flipV="1">
                  <a:off x="2902498" y="4271541"/>
                  <a:ext cx="137160" cy="5334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7" name="TextBox 96"/>
            <p:cNvSpPr txBox="1"/>
            <p:nvPr/>
          </p:nvSpPr>
          <p:spPr>
            <a:xfrm>
              <a:off x="3419872" y="5013176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/>
                <a:t>a</a:t>
              </a:r>
              <a:endParaRPr lang="en-GB" sz="2800" b="1" dirty="0"/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611560" y="544522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X</a:t>
            </a:r>
            <a:endParaRPr lang="en-GB" sz="2800" dirty="0"/>
          </a:p>
        </p:txBody>
      </p:sp>
      <p:sp>
        <p:nvSpPr>
          <p:cNvPr id="104" name="TextBox 103"/>
          <p:cNvSpPr txBox="1"/>
          <p:nvPr/>
        </p:nvSpPr>
        <p:spPr>
          <a:xfrm>
            <a:off x="3995936" y="544522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Z</a:t>
            </a:r>
            <a:endParaRPr lang="en-GB" sz="2800" dirty="0"/>
          </a:p>
        </p:txBody>
      </p:sp>
      <p:sp>
        <p:nvSpPr>
          <p:cNvPr id="105" name="TextBox 104"/>
          <p:cNvSpPr txBox="1"/>
          <p:nvPr/>
        </p:nvSpPr>
        <p:spPr>
          <a:xfrm>
            <a:off x="5076056" y="393305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Q</a:t>
            </a:r>
            <a:endParaRPr lang="en-GB" sz="28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868144" y="2276872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</a:t>
            </a:r>
            <a:endParaRPr lang="en-GB" sz="2800" dirty="0"/>
          </a:p>
        </p:txBody>
      </p:sp>
      <p:sp>
        <p:nvSpPr>
          <p:cNvPr id="107" name="TextBox 106"/>
          <p:cNvSpPr txBox="1"/>
          <p:nvPr/>
        </p:nvSpPr>
        <p:spPr>
          <a:xfrm>
            <a:off x="3419872" y="314096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</a:t>
            </a:r>
            <a:endParaRPr lang="en-GB" sz="2800" dirty="0"/>
          </a:p>
        </p:txBody>
      </p:sp>
      <p:sp>
        <p:nvSpPr>
          <p:cNvPr id="108" name="Oval 107"/>
          <p:cNvSpPr/>
          <p:nvPr/>
        </p:nvSpPr>
        <p:spPr>
          <a:xfrm>
            <a:off x="3874591" y="3451671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/>
          <p:cNvSpPr/>
          <p:nvPr/>
        </p:nvSpPr>
        <p:spPr>
          <a:xfrm>
            <a:off x="755576" y="5373216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/>
          <p:cNvSpPr/>
          <p:nvPr/>
        </p:nvSpPr>
        <p:spPr>
          <a:xfrm>
            <a:off x="3923928" y="5373216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/>
          <p:cNvSpPr/>
          <p:nvPr/>
        </p:nvSpPr>
        <p:spPr>
          <a:xfrm>
            <a:off x="6012160" y="2780928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/>
          <p:cNvSpPr/>
          <p:nvPr/>
        </p:nvSpPr>
        <p:spPr>
          <a:xfrm>
            <a:off x="3347864" y="4077072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/>
          <p:cNvSpPr/>
          <p:nvPr/>
        </p:nvSpPr>
        <p:spPr>
          <a:xfrm>
            <a:off x="4932040" y="4077072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TextBox 113"/>
          <p:cNvSpPr txBox="1"/>
          <p:nvPr/>
        </p:nvSpPr>
        <p:spPr>
          <a:xfrm>
            <a:off x="6372200" y="69269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Determine:</a:t>
            </a:r>
            <a:endParaRPr lang="en-GB" sz="2800" dirty="0"/>
          </a:p>
        </p:txBody>
      </p:sp>
      <p:sp>
        <p:nvSpPr>
          <p:cNvPr id="118" name="TextBox 117"/>
          <p:cNvSpPr txBox="1"/>
          <p:nvPr/>
        </p:nvSpPr>
        <p:spPr>
          <a:xfrm>
            <a:off x="2123728" y="764704"/>
            <a:ext cx="19442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XY =</a:t>
            </a:r>
            <a:endParaRPr lang="en-GB" sz="3200" dirty="0"/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2123728" y="83671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6516216" y="1268760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XZ = 2</a:t>
            </a:r>
            <a:r>
              <a:rPr lang="en-GB" sz="3200" b="1" dirty="0" smtClean="0"/>
              <a:t>a</a:t>
            </a:r>
            <a:endParaRPr lang="en-GB" sz="3200" dirty="0"/>
          </a:p>
        </p:txBody>
      </p:sp>
      <p:cxnSp>
        <p:nvCxnSpPr>
          <p:cNvPr id="124" name="Straight Arrow Connector 123"/>
          <p:cNvCxnSpPr/>
          <p:nvPr/>
        </p:nvCxnSpPr>
        <p:spPr>
          <a:xfrm>
            <a:off x="6516216" y="134076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6516216" y="198884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XR = 2</a:t>
            </a:r>
            <a:r>
              <a:rPr lang="en-GB" sz="3200" b="1" dirty="0" smtClean="0"/>
              <a:t>a</a:t>
            </a:r>
            <a:r>
              <a:rPr lang="en-GB" sz="3200" dirty="0" smtClean="0"/>
              <a:t> + 2</a:t>
            </a:r>
            <a:r>
              <a:rPr lang="en-GB" sz="3200" b="1" dirty="0" smtClean="0"/>
              <a:t>b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cxnSp>
        <p:nvCxnSpPr>
          <p:cNvPr id="126" name="Straight Arrow Connector 125"/>
          <p:cNvCxnSpPr/>
          <p:nvPr/>
        </p:nvCxnSpPr>
        <p:spPr>
          <a:xfrm>
            <a:off x="6516216" y="206084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6516216" y="270892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XQ = 2</a:t>
            </a:r>
            <a:r>
              <a:rPr lang="en-GB" sz="3200" b="1" dirty="0" smtClean="0"/>
              <a:t>a</a:t>
            </a:r>
            <a:r>
              <a:rPr lang="en-GB" sz="3200" dirty="0" smtClean="0"/>
              <a:t> + </a:t>
            </a:r>
            <a:r>
              <a:rPr lang="en-GB" sz="3200" b="1" dirty="0" smtClean="0"/>
              <a:t>b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cxnSp>
        <p:nvCxnSpPr>
          <p:cNvPr id="128" name="Straight Arrow Connector 127"/>
          <p:cNvCxnSpPr/>
          <p:nvPr/>
        </p:nvCxnSpPr>
        <p:spPr>
          <a:xfrm>
            <a:off x="6516216" y="278092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6372200" y="3356992"/>
            <a:ext cx="262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XM = </a:t>
            </a:r>
            <a:r>
              <a:rPr lang="en-GB" sz="3200" b="1" dirty="0" smtClean="0"/>
              <a:t>a</a:t>
            </a:r>
            <a:r>
              <a:rPr lang="en-GB" sz="3200" dirty="0" smtClean="0"/>
              <a:t> +    </a:t>
            </a:r>
            <a:r>
              <a:rPr lang="en-GB" sz="3200" b="1" dirty="0" smtClean="0"/>
              <a:t>b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cxnSp>
        <p:nvCxnSpPr>
          <p:cNvPr id="130" name="Straight Arrow Connector 129"/>
          <p:cNvCxnSpPr/>
          <p:nvPr/>
        </p:nvCxnSpPr>
        <p:spPr>
          <a:xfrm>
            <a:off x="6516216" y="342900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6516216" y="4077072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YZ = </a:t>
            </a:r>
            <a:r>
              <a:rPr lang="en-GB" sz="3200" b="1" dirty="0" smtClean="0"/>
              <a:t>a</a:t>
            </a:r>
            <a:r>
              <a:rPr lang="en-GB" sz="3200" dirty="0" smtClean="0"/>
              <a:t> – </a:t>
            </a:r>
            <a:r>
              <a:rPr lang="en-GB" sz="3200" b="1" dirty="0" smtClean="0"/>
              <a:t>b</a:t>
            </a:r>
            <a:r>
              <a:rPr lang="en-GB" sz="3200" dirty="0" smtClean="0"/>
              <a:t>  </a:t>
            </a:r>
            <a:endParaRPr lang="en-GB" sz="3200" dirty="0"/>
          </a:p>
        </p:txBody>
      </p:sp>
      <p:cxnSp>
        <p:nvCxnSpPr>
          <p:cNvPr id="132" name="Straight Arrow Connector 131"/>
          <p:cNvCxnSpPr/>
          <p:nvPr/>
        </p:nvCxnSpPr>
        <p:spPr>
          <a:xfrm>
            <a:off x="6516216" y="414908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3" name="Oval 132"/>
          <p:cNvSpPr/>
          <p:nvPr/>
        </p:nvSpPr>
        <p:spPr>
          <a:xfrm>
            <a:off x="2339752" y="5373216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TextBox 133"/>
          <p:cNvSpPr txBox="1"/>
          <p:nvPr/>
        </p:nvSpPr>
        <p:spPr>
          <a:xfrm>
            <a:off x="2411760" y="544522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</a:t>
            </a:r>
            <a:endParaRPr lang="en-GB" sz="2800" dirty="0"/>
          </a:p>
        </p:txBody>
      </p:sp>
      <p:sp>
        <p:nvSpPr>
          <p:cNvPr id="135" name="TextBox 134"/>
          <p:cNvSpPr txBox="1"/>
          <p:nvPr/>
        </p:nvSpPr>
        <p:spPr>
          <a:xfrm>
            <a:off x="7956376" y="3212976"/>
            <a:ext cx="288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/>
              <a:t>3</a:t>
            </a:r>
          </a:p>
          <a:p>
            <a:r>
              <a:rPr lang="en-GB" sz="2800" dirty="0"/>
              <a:t>2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6516216" y="472514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RS = -2</a:t>
            </a:r>
            <a:r>
              <a:rPr lang="en-GB" sz="3200" b="1" dirty="0"/>
              <a:t>b</a:t>
            </a:r>
            <a:r>
              <a:rPr lang="en-GB" sz="3200" dirty="0" smtClean="0"/>
              <a:t> – </a:t>
            </a:r>
            <a:r>
              <a:rPr lang="en-GB" sz="3200" b="1" dirty="0"/>
              <a:t>a</a:t>
            </a:r>
            <a:r>
              <a:rPr lang="en-GB" sz="3200" dirty="0" smtClean="0"/>
              <a:t>  </a:t>
            </a:r>
            <a:endParaRPr lang="en-GB" sz="3200" dirty="0"/>
          </a:p>
        </p:txBody>
      </p:sp>
      <p:cxnSp>
        <p:nvCxnSpPr>
          <p:cNvPr id="137" name="Straight Arrow Connector 136"/>
          <p:cNvCxnSpPr/>
          <p:nvPr/>
        </p:nvCxnSpPr>
        <p:spPr>
          <a:xfrm>
            <a:off x="6516216" y="479715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1691680" y="6021288"/>
            <a:ext cx="3456384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(M is the midpoint of the line YT) </a:t>
            </a:r>
            <a:endParaRPr lang="en-GB" dirty="0"/>
          </a:p>
        </p:txBody>
      </p:sp>
      <p:sp>
        <p:nvSpPr>
          <p:cNvPr id="139" name="Oval 138"/>
          <p:cNvSpPr/>
          <p:nvPr/>
        </p:nvSpPr>
        <p:spPr>
          <a:xfrm>
            <a:off x="4404932" y="2739657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TextBox 139"/>
          <p:cNvSpPr txBox="1"/>
          <p:nvPr/>
        </p:nvSpPr>
        <p:spPr>
          <a:xfrm>
            <a:off x="4427984" y="2276872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</a:t>
            </a:r>
            <a:endParaRPr lang="en-GB" sz="2800" dirty="0"/>
          </a:p>
        </p:txBody>
      </p:sp>
      <p:sp>
        <p:nvSpPr>
          <p:cNvPr id="141" name="TextBox 140"/>
          <p:cNvSpPr txBox="1"/>
          <p:nvPr/>
        </p:nvSpPr>
        <p:spPr>
          <a:xfrm>
            <a:off x="6372200" y="5517232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MQ = -   </a:t>
            </a:r>
            <a:r>
              <a:rPr lang="en-GB" sz="3200" b="1" dirty="0" smtClean="0"/>
              <a:t>b</a:t>
            </a:r>
            <a:r>
              <a:rPr lang="en-GB" sz="3200" dirty="0" smtClean="0"/>
              <a:t> </a:t>
            </a:r>
            <a:r>
              <a:rPr lang="en-GB" sz="3200" dirty="0"/>
              <a:t>+</a:t>
            </a:r>
            <a:r>
              <a:rPr lang="en-GB" sz="3200" dirty="0" smtClean="0"/>
              <a:t> </a:t>
            </a:r>
            <a:r>
              <a:rPr lang="en-GB" sz="3200" b="1" dirty="0"/>
              <a:t>a</a:t>
            </a:r>
            <a:r>
              <a:rPr lang="en-GB" sz="3200" dirty="0" smtClean="0"/>
              <a:t>  </a:t>
            </a:r>
            <a:endParaRPr lang="en-GB" sz="3200" dirty="0"/>
          </a:p>
        </p:txBody>
      </p:sp>
      <p:cxnSp>
        <p:nvCxnSpPr>
          <p:cNvPr id="142" name="Straight Arrow Connector 141"/>
          <p:cNvCxnSpPr/>
          <p:nvPr/>
        </p:nvCxnSpPr>
        <p:spPr>
          <a:xfrm>
            <a:off x="6516216" y="551723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7596336" y="5373216"/>
            <a:ext cx="288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/>
              <a:t>1</a:t>
            </a:r>
          </a:p>
          <a:p>
            <a:r>
              <a:rPr lang="en-GB" sz="2800" dirty="0"/>
              <a:t>2</a:t>
            </a:r>
          </a:p>
        </p:txBody>
      </p:sp>
      <p:pic>
        <p:nvPicPr>
          <p:cNvPr id="2051" name="Picture 3" descr="C:\Users\jamf\Pictures\hildapix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653136"/>
            <a:ext cx="648072" cy="939704"/>
          </a:xfrm>
          <a:prstGeom prst="rect">
            <a:avLst/>
          </a:prstGeom>
          <a:noFill/>
        </p:spPr>
      </p:pic>
      <p:sp>
        <p:nvSpPr>
          <p:cNvPr id="145" name="Rectangle 144"/>
          <p:cNvSpPr/>
          <p:nvPr/>
        </p:nvSpPr>
        <p:spPr>
          <a:xfrm>
            <a:off x="179512" y="2276872"/>
            <a:ext cx="1728192" cy="5760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Click to Start </a:t>
            </a:r>
            <a:r>
              <a:rPr lang="en-GB" dirty="0" err="1" smtClean="0"/>
              <a:t>Bromanimation</a:t>
            </a:r>
            <a:endParaRPr lang="en-GB" dirty="0"/>
          </a:p>
        </p:txBody>
      </p:sp>
      <p:sp>
        <p:nvSpPr>
          <p:cNvPr id="146" name="TextBox 145"/>
          <p:cNvSpPr txBox="1"/>
          <p:nvPr/>
        </p:nvSpPr>
        <p:spPr>
          <a:xfrm>
            <a:off x="2915816" y="76470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a</a:t>
            </a:r>
            <a:endParaRPr lang="en-GB" sz="3200" b="1" dirty="0"/>
          </a:p>
        </p:txBody>
      </p:sp>
      <p:sp>
        <p:nvSpPr>
          <p:cNvPr id="147" name="TextBox 146"/>
          <p:cNvSpPr txBox="1"/>
          <p:nvPr/>
        </p:nvSpPr>
        <p:spPr>
          <a:xfrm>
            <a:off x="3347864" y="76470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+ </a:t>
            </a:r>
            <a:r>
              <a:rPr lang="en-GB" sz="3200" b="1" dirty="0" smtClean="0"/>
              <a:t> b</a:t>
            </a:r>
            <a:endParaRPr lang="en-GB" sz="32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3203848" y="364502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Y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7380312" y="1196752"/>
            <a:ext cx="1440160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7380312" y="1916832"/>
            <a:ext cx="1440160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7380312" y="2708920"/>
            <a:ext cx="1440160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7380312" y="3356992"/>
            <a:ext cx="1440160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7380312" y="4149080"/>
            <a:ext cx="1440160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7380312" y="4797152"/>
            <a:ext cx="1440160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7380312" y="5445224"/>
            <a:ext cx="1440160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85747E-6 L 0.17396 -0.00116 L 0.28733 -0.19482 " pathEditMode="relative" ptsTypes="AAA">
                                      <p:cBhvr>
                                        <p:cTn id="19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</p:childTnLst>
        </p:cTn>
      </p:par>
    </p:tnLst>
    <p:bldLst>
      <p:bldP spid="146" grpId="0"/>
      <p:bldP spid="147" grpId="0"/>
      <p:bldP spid="120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Combining Portions of Vectors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>
            <a:off x="1259632" y="3093153"/>
            <a:ext cx="3600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909652" y="2973653"/>
            <a:ext cx="160020" cy="183396"/>
            <a:chOff x="1296876" y="5353995"/>
            <a:chExt cx="160020" cy="183396"/>
          </a:xfrm>
        </p:grpSpPr>
        <p:cxnSp>
          <p:nvCxnSpPr>
            <p:cNvPr id="7" name="Straight Connector 6"/>
            <p:cNvCxnSpPr/>
            <p:nvPr/>
          </p:nvCxnSpPr>
          <p:spPr>
            <a:xfrm rot="3658692" flipH="1" flipV="1">
              <a:off x="1352121" y="5432616"/>
              <a:ext cx="49530" cy="1600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3658692" flipV="1">
              <a:off x="1309249" y="5395905"/>
              <a:ext cx="137160" cy="533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 flipV="1">
            <a:off x="4860032" y="1268760"/>
            <a:ext cx="2016224" cy="182439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 rot="18635201">
            <a:off x="5733682" y="2095607"/>
            <a:ext cx="160020" cy="183396"/>
            <a:chOff x="1296876" y="5353995"/>
            <a:chExt cx="160020" cy="183396"/>
          </a:xfrm>
        </p:grpSpPr>
        <p:cxnSp>
          <p:nvCxnSpPr>
            <p:cNvPr id="15" name="Straight Connector 14"/>
            <p:cNvCxnSpPr/>
            <p:nvPr/>
          </p:nvCxnSpPr>
          <p:spPr>
            <a:xfrm rot="3658692" flipH="1" flipV="1">
              <a:off x="1352121" y="5432616"/>
              <a:ext cx="49530" cy="1600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3658692" flipV="1">
              <a:off x="1309249" y="5395905"/>
              <a:ext cx="137160" cy="533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flipV="1">
            <a:off x="1259632" y="1254850"/>
            <a:ext cx="5616624" cy="18602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749067" y="1877874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72000" y="1416208"/>
                <a:ext cx="3210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16208"/>
                <a:ext cx="321083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3774" r="-188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38498" y="2610147"/>
                <a:ext cx="3210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498" y="2610147"/>
                <a:ext cx="321083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3774" r="-226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826679" y="807094"/>
                <a:ext cx="3210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679" y="807094"/>
                <a:ext cx="321083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5660" r="-169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732541" y="3119976"/>
                <a:ext cx="3210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541" y="3119976"/>
                <a:ext cx="321083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3774" r="-245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7544" y="3756762"/>
                <a:ext cx="8424936" cy="1235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dirty="0" smtClean="0"/>
              </a:p>
              <a:p>
                <a:r>
                  <a:rPr lang="en-GB" dirty="0" smtClean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 be the midpoint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dirty="0" smtClean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 be a point 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GB" dirty="0" smtClean="0"/>
                  <a:t> such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𝑌𝐶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=1:3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 smtClean="0"/>
                  <a:t> be a point 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GB" dirty="0" smtClean="0"/>
                  <a:t> such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𝑃𝐶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=2:1</m:t>
                    </m:r>
                  </m:oMath>
                </a14:m>
                <a:endParaRPr lang="en-GB" dirty="0" smtClean="0"/>
              </a:p>
              <a:p>
                <a:r>
                  <a:rPr lang="en-GB" dirty="0" smtClean="0"/>
                  <a:t>Find:</a:t>
                </a:r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756762"/>
                <a:ext cx="8424936" cy="1235788"/>
              </a:xfrm>
              <a:prstGeom prst="rect">
                <a:avLst/>
              </a:prstGeom>
              <a:blipFill rotWithShape="0">
                <a:blip r:embed="rId6"/>
                <a:stretch>
                  <a:fillRect l="-651" b="-6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/>
          <p:nvPr/>
        </p:nvSpPr>
        <p:spPr>
          <a:xfrm>
            <a:off x="3148759" y="3021145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5148064" y="2700457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996366" y="3214097"/>
                <a:ext cx="3210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366" y="3214097"/>
                <a:ext cx="321083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5769" r="-2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292080" y="2727219"/>
                <a:ext cx="3210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727219"/>
                <a:ext cx="321083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3774" r="-188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788723" y="2607020"/>
                <a:ext cx="3210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723" y="2607020"/>
                <a:ext cx="321083" cy="461665"/>
              </a:xfrm>
              <a:prstGeom prst="rect">
                <a:avLst/>
              </a:prstGeom>
              <a:blipFill rotWithShape="0">
                <a:blip r:embed="rId9"/>
                <a:stretch>
                  <a:fillRect r="-5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67885" y="1950123"/>
                <a:ext cx="3210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885" y="1950123"/>
                <a:ext cx="321083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5769" r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619672" y="4834980"/>
                <a:ext cx="2147606" cy="1820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𝐴𝑋</m:t>
                          </m:r>
                        </m:e>
                      </m:ac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𝐴𝑌</m:t>
                          </m:r>
                        </m:e>
                      </m:ac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𝐶𝑌</m:t>
                          </m:r>
                        </m:e>
                      </m:ac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834980"/>
                <a:ext cx="2147606" cy="182088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50410" y="4857977"/>
                <a:ext cx="3666005" cy="1017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𝐴𝑃</m:t>
                          </m:r>
                        </m:e>
                      </m:ac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r>
                  <a:rPr lang="en-GB" sz="2000" b="1" dirty="0" smtClean="0"/>
                  <a:t/>
                </a:r>
                <a:br>
                  <a:rPr lang="en-GB" sz="2000" b="1" dirty="0" smtClean="0"/>
                </a:br>
                <a:endParaRPr lang="en-GB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410" y="4857977"/>
                <a:ext cx="3666005" cy="101777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2584465" y="4857977"/>
            <a:ext cx="1339463" cy="5808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584464" y="5438825"/>
            <a:ext cx="1339463" cy="5808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584464" y="6019673"/>
            <a:ext cx="1339463" cy="5808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894138" y="4658663"/>
            <a:ext cx="1339463" cy="5808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894138" y="5267209"/>
            <a:ext cx="2062238" cy="5808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0615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4" name="TextBox 3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Exercise 1 (on your sheet)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495" y="1015025"/>
            <a:ext cx="1534171" cy="963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11" y="3714056"/>
            <a:ext cx="1404981" cy="8640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40199" y="2268485"/>
                <a:ext cx="2286000" cy="1028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lvl="1" indent="-28575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𝐷𝐵</m:t>
                        </m:r>
                      </m:e>
                    </m:acc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15000"/>
                  </a:lnSpc>
                  <a:spcAft>
                    <a:spcPts val="1000"/>
                  </a:spcAft>
                  <a:buFont typeface="+mj-lt"/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99" y="2268485"/>
                <a:ext cx="2286000" cy="1028615"/>
              </a:xfrm>
              <a:prstGeom prst="rect">
                <a:avLst/>
              </a:prstGeom>
              <a:blipFill rotWithShape="1">
                <a:blip r:embed="rId4"/>
                <a:stretch>
                  <a:fillRect b="-35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39083" y="4804434"/>
                <a:ext cx="2088232" cy="1025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lvl="1" indent="-28575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𝑀𝐾</m:t>
                        </m:r>
                      </m:e>
                    </m:acc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𝑁𝐿</m:t>
                        </m:r>
                      </m:e>
                    </m:acc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𝑁𝐾</m:t>
                        </m:r>
                      </m:e>
                    </m:acc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15000"/>
                  </a:lnSpc>
                  <a:spcAft>
                    <a:spcPts val="1000"/>
                  </a:spcAft>
                  <a:buFont typeface="+mj-lt"/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𝐾𝑁</m:t>
                        </m:r>
                      </m:e>
                    </m:acc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=−2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83" y="4804434"/>
                <a:ext cx="2088232" cy="1025089"/>
              </a:xfrm>
              <a:prstGeom prst="rect">
                <a:avLst/>
              </a:prstGeom>
              <a:blipFill rotWithShape="1">
                <a:blip r:embed="rId5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8107" y="1019012"/>
            <a:ext cx="1386151" cy="10645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64353" y="2283511"/>
                <a:ext cx="1748955" cy="10451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𝑍𝑋</m:t>
                        </m:r>
                      </m:e>
                    </m:acc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𝑌𝑊</m:t>
                        </m:r>
                      </m:e>
                    </m:acc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𝑋𝑌</m:t>
                        </m:r>
                      </m:e>
                    </m:acc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+mj-lt"/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𝑋𝑍</m:t>
                        </m:r>
                      </m:e>
                    </m:acc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353" y="2283511"/>
                <a:ext cx="1748955" cy="1045158"/>
              </a:xfrm>
              <a:prstGeom prst="rect">
                <a:avLst/>
              </a:prstGeom>
              <a:blipFill rotWithShape="1">
                <a:blip r:embed="rId7"/>
                <a:stretch>
                  <a:fillRect l="-348" b="-1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2012" y="3581813"/>
            <a:ext cx="1372246" cy="12584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952945" y="5059224"/>
                <a:ext cx="2141984" cy="1157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lvl="1" indent="-28575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2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𝐹𝑂</m:t>
                        </m:r>
                      </m:e>
                    </m:acc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15000"/>
                  </a:lnSpc>
                  <a:spcAft>
                    <a:spcPts val="1000"/>
                  </a:spcAft>
                  <a:buFont typeface="+mj-lt"/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𝐴𝑂</m:t>
                        </m:r>
                      </m:e>
                    </m:acc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=−2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GB" sz="1200" i="1" dirty="0" smtClean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15000"/>
                  </a:lnSpc>
                  <a:spcAft>
                    <a:spcPts val="1000"/>
                  </a:spcAft>
                  <a:buFont typeface="+mj-lt"/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𝐹𝐷</m:t>
                        </m:r>
                      </m:e>
                    </m:acc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=−3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GB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GB" sz="1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945" y="5059224"/>
                <a:ext cx="2141984" cy="1157176"/>
              </a:xfrm>
              <a:prstGeom prst="rect">
                <a:avLst/>
              </a:prstGeom>
              <a:blipFill rotWithShape="1">
                <a:blip r:embed="rId9"/>
                <a:stretch>
                  <a:fillRect b="-31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39083" y="1015025"/>
            <a:ext cx="316633" cy="3038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439083" y="3604199"/>
            <a:ext cx="316633" cy="3038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4060057" y="1015025"/>
            <a:ext cx="316633" cy="3038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4025574" y="3581813"/>
            <a:ext cx="316633" cy="3038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1583993" y="2226067"/>
            <a:ext cx="503046" cy="2979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583398" y="2536717"/>
            <a:ext cx="503046" cy="2746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637401" y="2811708"/>
            <a:ext cx="503046" cy="2746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602744" y="3096241"/>
            <a:ext cx="503046" cy="2746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744595" y="4744341"/>
            <a:ext cx="503046" cy="2746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674921" y="5026080"/>
            <a:ext cx="503046" cy="2746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681222" y="5293284"/>
            <a:ext cx="503046" cy="2746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687522" y="5567979"/>
            <a:ext cx="556193" cy="2746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182850" y="2269601"/>
            <a:ext cx="556193" cy="2746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238830" y="2546408"/>
            <a:ext cx="556193" cy="2746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083611" y="2806090"/>
            <a:ext cx="556193" cy="2746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161220" y="3074247"/>
            <a:ext cx="556193" cy="2746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182850" y="5002094"/>
            <a:ext cx="556193" cy="2746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182850" y="5280320"/>
            <a:ext cx="556193" cy="2746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182850" y="5575881"/>
            <a:ext cx="556193" cy="2746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216250" y="5873823"/>
            <a:ext cx="598008" cy="2746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328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Quick fire ratio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2060848"/>
                <a:ext cx="7056784" cy="910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The vector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/>
                      </a:rPr>
                      <m:t>𝒛</m:t>
                    </m:r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b="0" i="1" smtClean="0">
                            <a:latin typeface="Cambria Math"/>
                          </a:rPr>
                          <m:t>𝐴𝐵</m:t>
                        </m:r>
                      </m:e>
                    </m:acc>
                  </m:oMath>
                </a14:m>
                <a:endParaRPr lang="en-GB" sz="2400" dirty="0" smtClean="0"/>
              </a:p>
              <a:p>
                <a:r>
                  <a:rPr lang="en-GB" sz="2400" dirty="0" smtClean="0"/>
                  <a:t>Find the following vectors given the specified ratios: </a:t>
                </a:r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060848"/>
                <a:ext cx="7056784" cy="910057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295" b="-107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1619672" y="1340768"/>
            <a:ext cx="51845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67644" y="755993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A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552220" y="755993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B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203848" y="722881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P</a:t>
            </a:r>
            <a:endParaRPr lang="en-GB" sz="3200" dirty="0"/>
          </a:p>
        </p:txBody>
      </p:sp>
      <p:sp>
        <p:nvSpPr>
          <p:cNvPr id="11" name="Oval 10"/>
          <p:cNvSpPr/>
          <p:nvPr/>
        </p:nvSpPr>
        <p:spPr>
          <a:xfrm>
            <a:off x="3383868" y="1268760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547664" y="1268760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6732240" y="1268760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51415" y="4005064"/>
                <a:ext cx="22322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/>
                        </a:rPr>
                        <m:t>𝐴𝑃</m:t>
                      </m:r>
                      <m:r>
                        <a:rPr lang="en-GB" sz="2400" i="1" dirty="0" smtClean="0">
                          <a:latin typeface="Cambria Math"/>
                        </a:rPr>
                        <m:t>:</m:t>
                      </m:r>
                      <m:r>
                        <a:rPr lang="en-GB" sz="2400" i="1" dirty="0" smtClean="0">
                          <a:latin typeface="Cambria Math"/>
                        </a:rPr>
                        <m:t>𝑃𝐵</m:t>
                      </m:r>
                      <m:r>
                        <a:rPr lang="en-GB" sz="2400" i="1" dirty="0" smtClean="0">
                          <a:latin typeface="Cambria Math"/>
                        </a:rPr>
                        <m:t> = 1:1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415" y="4005064"/>
                <a:ext cx="2232248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723372" y="1476073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z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45735" y="4887273"/>
                <a:ext cx="22322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/>
                        </a:rPr>
                        <m:t>𝐴𝑃</m:t>
                      </m:r>
                      <m:r>
                        <a:rPr lang="en-GB" sz="2400" i="1" dirty="0" smtClean="0">
                          <a:latin typeface="Cambria Math"/>
                        </a:rPr>
                        <m:t>:</m:t>
                      </m:r>
                      <m:r>
                        <a:rPr lang="en-GB" sz="2400" i="1" dirty="0" smtClean="0">
                          <a:latin typeface="Cambria Math"/>
                        </a:rPr>
                        <m:t>𝑃𝐵</m:t>
                      </m:r>
                      <m:r>
                        <a:rPr lang="en-GB" sz="2400" i="1" dirty="0" smtClean="0">
                          <a:latin typeface="Cambria Math"/>
                        </a:rPr>
                        <m:t> =1:2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35" y="4887273"/>
                <a:ext cx="2232248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45735" y="5918928"/>
                <a:ext cx="22322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/>
                        </a:rPr>
                        <m:t>𝐴𝑃</m:t>
                      </m:r>
                      <m:r>
                        <a:rPr lang="en-GB" sz="2400" i="1" dirty="0" smtClean="0">
                          <a:latin typeface="Cambria Math"/>
                        </a:rPr>
                        <m:t>:</m:t>
                      </m:r>
                      <m:r>
                        <a:rPr lang="en-GB" sz="2400" i="1" dirty="0" smtClean="0">
                          <a:latin typeface="Cambria Math"/>
                        </a:rPr>
                        <m:t>𝑃𝐵</m:t>
                      </m:r>
                      <m:r>
                        <a:rPr lang="en-GB" sz="2400" i="1" dirty="0" smtClean="0">
                          <a:latin typeface="Cambria Math"/>
                        </a:rPr>
                        <m:t> =3:4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35" y="5918928"/>
                <a:ext cx="2232248" cy="46166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785495" y="3284984"/>
                <a:ext cx="1026360" cy="508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>
                              <a:latin typeface="Cambria Math"/>
                            </a:rPr>
                            <m:t>𝐴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495" y="3284984"/>
                <a:ext cx="1026360" cy="50885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47959" y="3284984"/>
                <a:ext cx="1026360" cy="508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𝐵𝑃</m:t>
                          </m:r>
                        </m:e>
                      </m:ac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959" y="3284984"/>
                <a:ext cx="1026360" cy="50885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3975400" y="1124744"/>
            <a:ext cx="236560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990868" y="1340768"/>
            <a:ext cx="221092" cy="2116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14289" y="3784689"/>
                <a:ext cx="78702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dirty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2400" b="1" i="1" dirty="0" smtClean="0">
                          <a:latin typeface="Cambria Math"/>
                        </a:rPr>
                        <m:t>𝒛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289" y="3784689"/>
                <a:ext cx="787020" cy="783804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867629" y="3811202"/>
                <a:ext cx="90669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dirty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2400" b="1" i="1" dirty="0" smtClean="0">
                          <a:latin typeface="Cambria Math"/>
                        </a:rPr>
                        <m:t>𝒛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629" y="3811202"/>
                <a:ext cx="906690" cy="783804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905165" y="4640485"/>
                <a:ext cx="78702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dirty="0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GB" sz="2400" b="1" i="1" dirty="0" smtClean="0">
                          <a:latin typeface="Cambria Math"/>
                        </a:rPr>
                        <m:t>𝒛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165" y="4640485"/>
                <a:ext cx="787020" cy="783804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927464" y="4748236"/>
                <a:ext cx="787020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dirty="0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GB" sz="2400" b="1" i="1" dirty="0" smtClean="0">
                          <a:latin typeface="Cambria Math"/>
                        </a:rPr>
                        <m:t>𝒛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464" y="4748236"/>
                <a:ext cx="787020" cy="786177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910841" y="5757859"/>
                <a:ext cx="78702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dirty="0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GB" sz="2400" b="1" i="1" dirty="0" smtClean="0">
                          <a:latin typeface="Cambria Math"/>
                        </a:rPr>
                        <m:t>𝒛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841" y="5757859"/>
                <a:ext cx="787020" cy="783804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937692" y="5755486"/>
                <a:ext cx="787020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dirty="0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GB" sz="2400" b="1" i="1" dirty="0" smtClean="0">
                          <a:latin typeface="Cambria Math"/>
                        </a:rPr>
                        <m:t>𝒛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692" y="5755486"/>
                <a:ext cx="787020" cy="786177"/>
              </a:xfrm>
              <a:prstGeom prst="rect">
                <a:avLst/>
              </a:prstGeom>
              <a:blipFill rotWithShape="1"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>
          <a:xfrm>
            <a:off x="923423" y="3784689"/>
            <a:ext cx="7056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515711" y="3284984"/>
            <a:ext cx="0" cy="3256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851405" y="3833203"/>
            <a:ext cx="1680530" cy="7352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861044" y="4664742"/>
            <a:ext cx="1680530" cy="8696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851920" y="5755486"/>
            <a:ext cx="1680530" cy="7352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884447" y="3833203"/>
            <a:ext cx="1680530" cy="7352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884447" y="4664741"/>
            <a:ext cx="1680530" cy="8696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867629" y="5755486"/>
            <a:ext cx="1680530" cy="7352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7132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57609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4" name="TextBox 3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More Complex Paths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>
            <a:off x="5940152" y="6669360"/>
            <a:ext cx="2088232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36096" y="4358216"/>
                <a:ext cx="2592288" cy="681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/>
                            </a:rPr>
                            <m:t>𝐴𝐵</m:t>
                          </m:r>
                        </m:e>
                      </m:acc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/>
                            </a:rPr>
                            <m:t>𝐴𝑂</m:t>
                          </m:r>
                        </m:e>
                      </m:acc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/>
                            </a:rPr>
                            <m:t>𝑂𝐵</m:t>
                          </m:r>
                        </m:e>
                      </m:acc>
                    </m:oMath>
                  </m:oMathPara>
                </a14:m>
                <a:endParaRPr lang="en-GB" b="0" dirty="0" smtClean="0"/>
              </a:p>
              <a:p>
                <a:r>
                  <a:rPr lang="en-GB" dirty="0" smtClean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=−</m:t>
                    </m:r>
                    <m:r>
                      <a:rPr lang="en-GB" b="1" i="1" smtClean="0">
                        <a:latin typeface="Cambria Math"/>
                      </a:rPr>
                      <m:t>𝒂</m:t>
                    </m:r>
                    <m:r>
                      <a:rPr lang="en-GB" b="0" i="1" smtClean="0">
                        <a:latin typeface="Cambria Math"/>
                      </a:rPr>
                      <m:t>+</m:t>
                    </m:r>
                    <m:r>
                      <a:rPr lang="en-GB" b="1" i="1" smtClean="0">
                        <a:latin typeface="Cambria Math"/>
                      </a:rPr>
                      <m:t>𝒃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4358216"/>
                <a:ext cx="2592288" cy="68179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012160" y="4430282"/>
            <a:ext cx="1800200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38436" y="5279508"/>
                <a:ext cx="2520280" cy="1394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/>
                            </a:rPr>
                            <m:t>𝑂𝑃</m:t>
                          </m:r>
                        </m:e>
                      </m:acc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𝒂</m:t>
                      </m:r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/>
                            </a:rPr>
                            <m:t>𝐴𝐵</m:t>
                          </m:r>
                        </m:e>
                      </m:acc>
                    </m:oMath>
                  </m:oMathPara>
                </a14:m>
                <a:endParaRPr lang="en-GB" b="0" dirty="0" smtClean="0"/>
              </a:p>
              <a:p>
                <a:r>
                  <a:rPr lang="en-GB" dirty="0" smtClean="0"/>
                  <a:t>      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/>
                      </a:rPr>
                      <m:t>  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1" i="1" smtClean="0">
                        <a:latin typeface="Cambria Math"/>
                      </a:rPr>
                      <m:t>𝒂</m:t>
                    </m:r>
                    <m:r>
                      <a:rPr lang="en-GB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r>
                          <a:rPr lang="en-GB" b="1" i="1" smtClean="0">
                            <a:latin typeface="Cambria Math"/>
                          </a:rPr>
                          <m:t>𝒂</m:t>
                        </m:r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r>
                          <a:rPr lang="en-GB" b="1" i="1" smtClean="0"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endParaRPr lang="en-GB" dirty="0" smtClean="0"/>
              </a:p>
              <a:p>
                <a:r>
                  <a:rPr lang="en-GB" dirty="0"/>
                  <a:t> </a:t>
                </a:r>
                <a:r>
                  <a:rPr lang="en-GB" dirty="0" smtClean="0"/>
                  <a:t> 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GB" b="1" i="1" smtClean="0">
                        <a:latin typeface="Cambria Math"/>
                      </a:rPr>
                      <m:t>𝒂</m:t>
                    </m:r>
                    <m:r>
                      <a:rPr lang="en-GB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GB" b="1" i="1" smtClean="0">
                        <a:latin typeface="Cambria Math"/>
                      </a:rPr>
                      <m:t>𝒃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436" y="5279508"/>
                <a:ext cx="2520280" cy="13943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891696" y="5279508"/>
            <a:ext cx="2020564" cy="13898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9844" y="2636912"/>
            <a:ext cx="2232248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b="1" dirty="0" smtClean="0"/>
              <a:t>Bro Tip</a:t>
            </a:r>
            <a:r>
              <a:rPr lang="en-GB" sz="1600" dirty="0" smtClean="0"/>
              <a:t>: GCSE vectors questions will almost always be in two parts: Part (b) will use your answer from part (a).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449374" y="5589240"/>
            <a:ext cx="1371098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You MUST expand and simplify.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2962</TotalTime>
  <Words>930</Words>
  <Application>Microsoft Office PowerPoint</Application>
  <PresentationFormat>On-screen Show (4:3)</PresentationFormat>
  <Paragraphs>496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GCSE: Vectors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Oxford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jamf</dc:creator>
  <cp:lastModifiedBy>Jamie Frost</cp:lastModifiedBy>
  <cp:revision>74</cp:revision>
  <dcterms:created xsi:type="dcterms:W3CDTF">2013-06-30T07:20:09Z</dcterms:created>
  <dcterms:modified xsi:type="dcterms:W3CDTF">2015-08-31T08:03:57Z</dcterms:modified>
</cp:coreProperties>
</file>