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6" r:id="rId4"/>
    <p:sldId id="270" r:id="rId5"/>
    <p:sldId id="271" r:id="rId6"/>
    <p:sldId id="272" r:id="rId7"/>
    <p:sldId id="273" r:id="rId8"/>
    <p:sldId id="274" r:id="rId9"/>
    <p:sldId id="258" r:id="rId10"/>
    <p:sldId id="259" r:id="rId11"/>
    <p:sldId id="260" r:id="rId12"/>
    <p:sldId id="276" r:id="rId13"/>
    <p:sldId id="264" r:id="rId14"/>
    <p:sldId id="277" r:id="rId15"/>
    <p:sldId id="278" r:id="rId16"/>
    <p:sldId id="275" r:id="rId17"/>
    <p:sldId id="261" r:id="rId18"/>
    <p:sldId id="263" r:id="rId19"/>
    <p:sldId id="281" r:id="rId20"/>
    <p:sldId id="282" r:id="rId21"/>
    <p:sldId id="283" r:id="rId22"/>
    <p:sldId id="265" r:id="rId23"/>
    <p:sldId id="267" r:id="rId24"/>
    <p:sldId id="266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60"/>
  </p:normalViewPr>
  <p:slideViewPr>
    <p:cSldViewPr>
      <p:cViewPr varScale="1">
        <p:scale>
          <a:sx n="63" d="100"/>
          <a:sy n="63" d="100"/>
        </p:scale>
        <p:origin x="72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71DFA-6AA9-404A-A853-4FAFD18D1D4B}" type="datetimeFigureOut">
              <a:rPr lang="en-GB" smtClean="0"/>
              <a:pPr/>
              <a:t>31/08/2015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00474-C089-4D3B-824D-A7CAB097E7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11.png"/><Relationship Id="rId21" Type="http://schemas.openxmlformats.org/officeDocument/2006/relationships/image" Target="../media/image128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0.png"/><Relationship Id="rId16" Type="http://schemas.openxmlformats.org/officeDocument/2006/relationships/image" Target="../media/image76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1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0.png"/><Relationship Id="rId10" Type="http://schemas.openxmlformats.org/officeDocument/2006/relationships/image" Target="../media/image118.png"/><Relationship Id="rId19" Type="http://schemas.openxmlformats.org/officeDocument/2006/relationships/image" Target="../media/image126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2D050"/>
                </a:solidFill>
              </a:rPr>
              <a:t>GCSE: </a:t>
            </a:r>
            <a:r>
              <a:rPr lang="en-GB" dirty="0" smtClean="0"/>
              <a:t>Volumes and Surface Area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Dr J Frost (jfrost@tiffin.kingston.sch.uk</a:t>
            </a:r>
            <a:r>
              <a:rPr lang="en-GB" sz="2800" dirty="0" smtClean="0"/>
              <a:t>)</a:t>
            </a:r>
          </a:p>
          <a:p>
            <a:r>
              <a:rPr lang="en-GB" sz="2800" b="1" dirty="0" smtClean="0"/>
              <a:t>www.drfrostmaths.com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Last modified: </a:t>
            </a:r>
            <a:r>
              <a:rPr lang="en-GB" dirty="0" smtClean="0"/>
              <a:t>31</a:t>
            </a:r>
            <a:r>
              <a:rPr lang="en-GB" baseline="30000" dirty="0" smtClean="0"/>
              <a:t>st</a:t>
            </a:r>
            <a:r>
              <a:rPr lang="en-GB" dirty="0" smtClean="0"/>
              <a:t> August 2015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65982" y="4647783"/>
            <a:ext cx="661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GCSE Revision Pack Reference: 132, 133, 134, 135, 136i, 136ii, 138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1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39552" y="1196752"/>
            <a:ext cx="3312368" cy="3168352"/>
            <a:chOff x="539552" y="1700808"/>
            <a:chExt cx="3312368" cy="3168352"/>
          </a:xfrm>
        </p:grpSpPr>
        <p:sp>
          <p:nvSpPr>
            <p:cNvPr id="6" name="Arc 5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8" name="Arc 7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c 8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 flipV="1">
            <a:off x="539552" y="2708920"/>
            <a:ext cx="3311533" cy="68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7704" y="24208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10m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147012" cy="163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4572000" y="1196752"/>
            <a:ext cx="3312368" cy="3168352"/>
            <a:chOff x="539552" y="1700808"/>
            <a:chExt cx="3312368" cy="3168352"/>
          </a:xfrm>
        </p:grpSpPr>
        <p:sp>
          <p:nvSpPr>
            <p:cNvPr id="17" name="Arc 16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Arc 19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21" name="Straight Arrow Connector 20"/>
          <p:cNvCxnSpPr/>
          <p:nvPr/>
        </p:nvCxnSpPr>
        <p:spPr>
          <a:xfrm flipH="1" flipV="1">
            <a:off x="6228184" y="1196752"/>
            <a:ext cx="1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8184" y="18448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2m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456384" cy="12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300192" y="3645024"/>
            <a:ext cx="122413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4288" y="4365104"/>
            <a:ext cx="115212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1720" y="3501008"/>
            <a:ext cx="122413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71800" y="4509120"/>
            <a:ext cx="108012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283968" y="1196752"/>
            <a:ext cx="0" cy="566124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620688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Leave your answers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 smtClean="0"/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424847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48"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67544" y="1556792"/>
            <a:ext cx="2016224" cy="1800200"/>
            <a:chOff x="539552" y="1700808"/>
            <a:chExt cx="3312368" cy="3168352"/>
          </a:xfrm>
        </p:grpSpPr>
        <p:sp>
          <p:nvSpPr>
            <p:cNvPr id="6" name="Arc 5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8" name="Arc 7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c 8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692696"/>
                <a:ext cx="7992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Give your answers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 smtClean="0"/>
                  <a:t> unless where specified.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2696"/>
                <a:ext cx="799288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1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1475656" y="2420153"/>
            <a:ext cx="1007529" cy="7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63688" y="21328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6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0800000">
            <a:off x="467544" y="3356992"/>
            <a:ext cx="2016224" cy="1800200"/>
          </a:xfrm>
          <a:prstGeom prst="arc">
            <a:avLst>
              <a:gd name="adj1" fmla="val 10992890"/>
              <a:gd name="adj2" fmla="val 2142373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67544" y="4077072"/>
            <a:ext cx="2016224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53552" y="4172312"/>
            <a:ext cx="1440160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972612" y="4224888"/>
            <a:ext cx="50800" cy="193040"/>
          </a:xfrm>
          <a:custGeom>
            <a:avLst/>
            <a:gdLst>
              <a:gd name="connsiteX0" fmla="*/ 0 w 50800"/>
              <a:gd name="connsiteY0" fmla="*/ 0 h 193040"/>
              <a:gd name="connsiteX1" fmla="*/ 10160 w 50800"/>
              <a:gd name="connsiteY1" fmla="*/ 73660 h 193040"/>
              <a:gd name="connsiteX2" fmla="*/ 35560 w 50800"/>
              <a:gd name="connsiteY2" fmla="*/ 167640 h 193040"/>
              <a:gd name="connsiteX3" fmla="*/ 50800 w 50800"/>
              <a:gd name="connsiteY3" fmla="*/ 193040 h 19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" h="193040">
                <a:moveTo>
                  <a:pt x="0" y="0"/>
                </a:moveTo>
                <a:cubicBezTo>
                  <a:pt x="2116" y="22860"/>
                  <a:pt x="4233" y="45720"/>
                  <a:pt x="10160" y="73660"/>
                </a:cubicBezTo>
                <a:cubicBezTo>
                  <a:pt x="16087" y="101600"/>
                  <a:pt x="28787" y="147743"/>
                  <a:pt x="35560" y="167640"/>
                </a:cubicBezTo>
                <a:cubicBezTo>
                  <a:pt x="42333" y="187537"/>
                  <a:pt x="46566" y="190288"/>
                  <a:pt x="50800" y="193040"/>
                </a:cubicBezTo>
              </a:path>
            </a:pathLst>
          </a:cu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1208832" y="4189328"/>
            <a:ext cx="35560" cy="259080"/>
          </a:xfrm>
          <a:custGeom>
            <a:avLst/>
            <a:gdLst>
              <a:gd name="connsiteX0" fmla="*/ 0 w 35560"/>
              <a:gd name="connsiteY0" fmla="*/ 0 h 259080"/>
              <a:gd name="connsiteX1" fmla="*/ 17780 w 35560"/>
              <a:gd name="connsiteY1" fmla="*/ 177800 h 259080"/>
              <a:gd name="connsiteX2" fmla="*/ 35560 w 35560"/>
              <a:gd name="connsiteY2" fmla="*/ 25908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" h="259080">
                <a:moveTo>
                  <a:pt x="0" y="0"/>
                </a:moveTo>
                <a:cubicBezTo>
                  <a:pt x="5926" y="67310"/>
                  <a:pt x="11853" y="134620"/>
                  <a:pt x="17780" y="177800"/>
                </a:cubicBezTo>
                <a:cubicBezTo>
                  <a:pt x="23707" y="220980"/>
                  <a:pt x="29633" y="240030"/>
                  <a:pt x="35560" y="259080"/>
                </a:cubicBezTo>
              </a:path>
            </a:pathLst>
          </a:cu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1737152" y="4181708"/>
            <a:ext cx="10160" cy="269240"/>
          </a:xfrm>
          <a:custGeom>
            <a:avLst/>
            <a:gdLst>
              <a:gd name="connsiteX0" fmla="*/ 10160 w 10160"/>
              <a:gd name="connsiteY0" fmla="*/ 0 h 269240"/>
              <a:gd name="connsiteX1" fmla="*/ 7620 w 10160"/>
              <a:gd name="connsiteY1" fmla="*/ 129540 h 269240"/>
              <a:gd name="connsiteX2" fmla="*/ 0 w 10160"/>
              <a:gd name="connsiteY2" fmla="*/ 269240 h 2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" h="269240">
                <a:moveTo>
                  <a:pt x="10160" y="0"/>
                </a:moveTo>
                <a:cubicBezTo>
                  <a:pt x="9736" y="42333"/>
                  <a:pt x="9313" y="84667"/>
                  <a:pt x="7620" y="129540"/>
                </a:cubicBezTo>
                <a:cubicBezTo>
                  <a:pt x="5927" y="174413"/>
                  <a:pt x="2963" y="221826"/>
                  <a:pt x="0" y="269240"/>
                </a:cubicBezTo>
              </a:path>
            </a:pathLst>
          </a:cu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2011472" y="4232508"/>
            <a:ext cx="20320" cy="180340"/>
          </a:xfrm>
          <a:custGeom>
            <a:avLst/>
            <a:gdLst>
              <a:gd name="connsiteX0" fmla="*/ 20320 w 20320"/>
              <a:gd name="connsiteY0" fmla="*/ 0 h 180340"/>
              <a:gd name="connsiteX1" fmla="*/ 12700 w 20320"/>
              <a:gd name="connsiteY1" fmla="*/ 119380 h 180340"/>
              <a:gd name="connsiteX2" fmla="*/ 0 w 20320"/>
              <a:gd name="connsiteY2" fmla="*/ 180340 h 18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" h="180340">
                <a:moveTo>
                  <a:pt x="20320" y="0"/>
                </a:moveTo>
                <a:cubicBezTo>
                  <a:pt x="18203" y="44661"/>
                  <a:pt x="16087" y="89323"/>
                  <a:pt x="12700" y="119380"/>
                </a:cubicBezTo>
                <a:cubicBezTo>
                  <a:pt x="9313" y="149437"/>
                  <a:pt x="4656" y="164888"/>
                  <a:pt x="0" y="180340"/>
                </a:cubicBezTo>
              </a:path>
            </a:pathLst>
          </a:cu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1470452" y="4176628"/>
            <a:ext cx="10160" cy="281940"/>
          </a:xfrm>
          <a:custGeom>
            <a:avLst/>
            <a:gdLst>
              <a:gd name="connsiteX0" fmla="*/ 0 w 10160"/>
              <a:gd name="connsiteY0" fmla="*/ 0 h 281940"/>
              <a:gd name="connsiteX1" fmla="*/ 5080 w 10160"/>
              <a:gd name="connsiteY1" fmla="*/ 213360 h 281940"/>
              <a:gd name="connsiteX2" fmla="*/ 10160 w 10160"/>
              <a:gd name="connsiteY2" fmla="*/ 28194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" h="281940">
                <a:moveTo>
                  <a:pt x="0" y="0"/>
                </a:moveTo>
                <a:cubicBezTo>
                  <a:pt x="1693" y="83185"/>
                  <a:pt x="3387" y="166370"/>
                  <a:pt x="5080" y="213360"/>
                </a:cubicBezTo>
                <a:cubicBezTo>
                  <a:pt x="6773" y="260350"/>
                  <a:pt x="8466" y="271145"/>
                  <a:pt x="10160" y="281940"/>
                </a:cubicBezTo>
              </a:path>
            </a:pathLst>
          </a:cu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190656" y="4315956"/>
            <a:ext cx="303500" cy="22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80154" y="4310628"/>
            <a:ext cx="1010702" cy="99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1560" y="386104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18cm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95736" y="3933056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6cm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9792" y="3933056"/>
            <a:ext cx="22322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hemispherical bowl with radius 18cm, with a rim of width 6cm. </a:t>
            </a:r>
          </a:p>
          <a:p>
            <a:endParaRPr lang="en-GB" sz="1600" dirty="0"/>
          </a:p>
          <a:p>
            <a:r>
              <a:rPr lang="en-GB" sz="1600" b="1" dirty="0" smtClean="0"/>
              <a:t>Volume  </a:t>
            </a:r>
          </a:p>
          <a:p>
            <a:r>
              <a:rPr lang="en-GB" sz="1600" b="1" dirty="0"/>
              <a:t> </a:t>
            </a:r>
            <a:r>
              <a:rPr lang="en-GB" sz="1600" b="1" dirty="0" smtClean="0"/>
              <a:t>  = 3888</a:t>
            </a:r>
            <a:r>
              <a:rPr lang="en-GB" sz="1600" b="1" dirty="0" smtClean="0">
                <a:sym typeface="Symbol"/>
              </a:rPr>
              <a:t></a:t>
            </a:r>
            <a:r>
              <a:rPr lang="en-GB" sz="1600" b="1" dirty="0" smtClean="0"/>
              <a:t> – 1152</a:t>
            </a:r>
            <a:r>
              <a:rPr lang="en-GB" sz="1600" b="1" dirty="0" smtClean="0">
                <a:sym typeface="Symbol"/>
              </a:rPr>
              <a:t></a:t>
            </a:r>
            <a:r>
              <a:rPr lang="en-GB" sz="1600" b="1" dirty="0" smtClean="0"/>
              <a:t> </a:t>
            </a:r>
          </a:p>
          <a:p>
            <a:r>
              <a:rPr lang="en-GB" sz="1600" b="1" dirty="0"/>
              <a:t> </a:t>
            </a:r>
            <a:r>
              <a:rPr lang="en-GB" sz="1600" b="1" dirty="0" smtClean="0"/>
              <a:t>  = 2736</a:t>
            </a:r>
            <a:r>
              <a:rPr lang="en-GB" sz="1600" b="1" dirty="0" smtClean="0">
                <a:sym typeface="Symbol"/>
              </a:rPr>
              <a:t></a:t>
            </a:r>
          </a:p>
          <a:p>
            <a:endParaRPr lang="en-GB" sz="1600" b="1" dirty="0">
              <a:sym typeface="Symbol"/>
            </a:endParaRPr>
          </a:p>
          <a:p>
            <a:r>
              <a:rPr lang="en-GB" sz="1600" b="1" dirty="0" smtClean="0">
                <a:sym typeface="Symbol"/>
              </a:rPr>
              <a:t>Surface Area </a:t>
            </a:r>
          </a:p>
          <a:p>
            <a:r>
              <a:rPr lang="en-GB" sz="1600" b="1" dirty="0">
                <a:sym typeface="Symbol"/>
              </a:rPr>
              <a:t> </a:t>
            </a:r>
            <a:r>
              <a:rPr lang="en-GB" sz="1600" b="1" dirty="0" smtClean="0">
                <a:sym typeface="Symbol"/>
              </a:rPr>
              <a:t>  = 1296 + 324 – 144</a:t>
            </a:r>
          </a:p>
          <a:p>
            <a:r>
              <a:rPr lang="en-GB" sz="1600" b="1" dirty="0">
                <a:sym typeface="Symbol"/>
              </a:rPr>
              <a:t> </a:t>
            </a:r>
            <a:r>
              <a:rPr lang="en-GB" sz="1600" b="1" dirty="0" smtClean="0">
                <a:sym typeface="Symbol"/>
              </a:rPr>
              <a:t>  = 1476 </a:t>
            </a:r>
            <a:endParaRPr lang="en-GB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23528" y="27089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Volume = 144</a:t>
            </a:r>
            <a:r>
              <a:rPr lang="en-GB" b="1" dirty="0" smtClean="0">
                <a:sym typeface="Symbol"/>
              </a:rPr>
              <a:t></a:t>
            </a:r>
          </a:p>
          <a:p>
            <a:pPr algn="ctr"/>
            <a:r>
              <a:rPr lang="en-GB" b="1" dirty="0" smtClean="0">
                <a:sym typeface="Symbol"/>
              </a:rPr>
              <a:t>Surface Area = 108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275856" y="1412776"/>
            <a:ext cx="29523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Mr </a:t>
            </a:r>
            <a:r>
              <a:rPr lang="en-GB" sz="1600" dirty="0" err="1" smtClean="0"/>
              <a:t>Wutang</a:t>
            </a:r>
            <a:r>
              <a:rPr lang="en-GB" sz="1600" dirty="0" smtClean="0"/>
              <a:t> and his clan eat from a full (thin) hemispherical bowl of rice, a bowl with diameter 18cm. He eats 400g. What is the density of the rice to 3sf? (in g/cm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) </a:t>
            </a:r>
          </a:p>
          <a:p>
            <a:endParaRPr lang="en-GB" sz="1600" dirty="0"/>
          </a:p>
          <a:p>
            <a:r>
              <a:rPr lang="en-GB" sz="1400" b="1" dirty="0" smtClean="0"/>
              <a:t>Volume  = 486</a:t>
            </a:r>
            <a:r>
              <a:rPr lang="en-GB" sz="1400" b="1" dirty="0" smtClean="0">
                <a:sym typeface="Symbol"/>
              </a:rPr>
              <a:t></a:t>
            </a:r>
          </a:p>
          <a:p>
            <a:r>
              <a:rPr lang="en-GB" sz="1400" b="1" dirty="0" smtClean="0">
                <a:sym typeface="Symbol"/>
              </a:rPr>
              <a:t>Density = 400 / 486 </a:t>
            </a:r>
          </a:p>
          <a:p>
            <a:r>
              <a:rPr lang="en-GB" sz="1400" b="1" dirty="0">
                <a:sym typeface="Symbol"/>
              </a:rPr>
              <a:t> </a:t>
            </a:r>
            <a:r>
              <a:rPr lang="en-GB" sz="1400" b="1" dirty="0" smtClean="0">
                <a:sym typeface="Symbol"/>
              </a:rPr>
              <a:t>                   = 0.262g/cm</a:t>
            </a:r>
            <a:r>
              <a:rPr lang="en-GB" sz="1400" b="1" baseline="30000" dirty="0" smtClean="0">
                <a:sym typeface="Symbol"/>
              </a:rPr>
              <a:t>3</a:t>
            </a:r>
            <a:endParaRPr lang="en-GB" sz="1400" b="1" baseline="30000" dirty="0">
              <a:sym typeface="Symbo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520" y="1340768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2987824" y="1412776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3528" y="3645024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sz="1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6660232" y="1484784"/>
            <a:ext cx="2016224" cy="1800200"/>
            <a:chOff x="539552" y="1700808"/>
            <a:chExt cx="3312368" cy="3168352"/>
          </a:xfrm>
        </p:grpSpPr>
        <p:sp>
          <p:nvSpPr>
            <p:cNvPr id="50" name="Arc 49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52" name="Arc 51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Arc 52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7452320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42m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55" name="Straight Arrow Connector 54"/>
          <p:cNvCxnSpPr>
            <a:stCxn id="52" idx="2"/>
          </p:cNvCxnSpPr>
          <p:nvPr/>
        </p:nvCxnSpPr>
        <p:spPr>
          <a:xfrm flipH="1">
            <a:off x="6732242" y="2348145"/>
            <a:ext cx="1943631" cy="14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444208" y="25649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Volume = 6174</a:t>
            </a:r>
            <a:r>
              <a:rPr lang="en-GB" b="1" dirty="0" smtClean="0">
                <a:sym typeface="Symbol"/>
              </a:rPr>
              <a:t> m</a:t>
            </a:r>
            <a:r>
              <a:rPr lang="en-GB" b="1" baseline="30000" dirty="0" smtClean="0">
                <a:sym typeface="Symbol"/>
              </a:rPr>
              <a:t>3</a:t>
            </a:r>
          </a:p>
          <a:p>
            <a:pPr algn="ctr"/>
            <a:r>
              <a:rPr lang="en-GB" b="1" dirty="0" smtClean="0">
                <a:sym typeface="Symbol"/>
              </a:rPr>
              <a:t>Surface Area = 1764 m</a:t>
            </a:r>
            <a:r>
              <a:rPr lang="en-GB" b="1" baseline="30000" dirty="0" smtClean="0">
                <a:sym typeface="Symbol"/>
              </a:rPr>
              <a:t>2</a:t>
            </a:r>
            <a:endParaRPr lang="en-GB" b="1" baseline="30000" dirty="0"/>
          </a:p>
        </p:txBody>
      </p:sp>
      <p:sp>
        <p:nvSpPr>
          <p:cNvPr id="59" name="TextBox 58"/>
          <p:cNvSpPr txBox="1"/>
          <p:nvPr/>
        </p:nvSpPr>
        <p:spPr>
          <a:xfrm>
            <a:off x="6372200" y="1412776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5796136" y="3861048"/>
            <a:ext cx="25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What radius is needed for a hemisphere so that the volume is 18</a:t>
            </a:r>
            <a:r>
              <a:rPr lang="en-GB" sz="1600" dirty="0" smtClean="0">
                <a:sym typeface="Symbol"/>
              </a:rPr>
              <a:t></a:t>
            </a:r>
            <a:r>
              <a:rPr lang="en-GB" sz="1600" b="1" dirty="0" smtClean="0">
                <a:sym typeface="Symbol"/>
              </a:rPr>
              <a:t> </a:t>
            </a:r>
            <a:r>
              <a:rPr lang="en-GB" sz="1600" dirty="0" smtClean="0"/>
              <a:t>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36096" y="3861048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25144"/>
            <a:ext cx="1656184" cy="140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1802346" y="2734080"/>
            <a:ext cx="108012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979712" y="2996952"/>
            <a:ext cx="86409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373512" y="2744924"/>
            <a:ext cx="252028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740352" y="2560320"/>
            <a:ext cx="938828" cy="292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956376" y="2852936"/>
            <a:ext cx="938828" cy="2926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059832" y="5229200"/>
            <a:ext cx="129614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059832" y="6165304"/>
            <a:ext cx="18002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372200" y="4797152"/>
            <a:ext cx="1800200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0" y="357301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220072" y="3573016"/>
            <a:ext cx="0" cy="3284984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87824" y="1916832"/>
            <a:ext cx="0" cy="170080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72200" y="1844824"/>
            <a:ext cx="0" cy="1700808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#4</a:t>
              </a:r>
              <a:r>
                <a:rPr lang="en-GB" sz="3200" dirty="0" smtClean="0"/>
                <a:t>: Volumes of Pyramids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827584" y="3000887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75656" y="2352815"/>
            <a:ext cx="158417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27584" y="2352815"/>
            <a:ext cx="648072" cy="6480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11760" y="2352815"/>
            <a:ext cx="648072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23728" y="1200687"/>
            <a:ext cx="936104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23728" y="1200687"/>
            <a:ext cx="288032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27584" y="1200687"/>
            <a:ext cx="1296144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75656" y="1200687"/>
            <a:ext cx="648072" cy="115212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23728" y="1200687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8111" y="1659157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GB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111" y="1659157"/>
                <a:ext cx="288032" cy="523220"/>
              </a:xfrm>
              <a:prstGeom prst="rect">
                <a:avLst/>
              </a:prstGeom>
              <a:blipFill rotWithShape="0">
                <a:blip r:embed="rId2"/>
                <a:stretch>
                  <a:fillRect r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05460" y="1196790"/>
                <a:ext cx="5183212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In general:</a:t>
                </a:r>
              </a:p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𝑉𝑜𝑙𝑢𝑚𝑒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h𝑒𝑖𝑔h𝑡</m:t>
                    </m:r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460" y="1196790"/>
                <a:ext cx="5183212" cy="892745"/>
              </a:xfrm>
              <a:prstGeom prst="rect">
                <a:avLst/>
              </a:prstGeom>
              <a:blipFill rotWithShape="0">
                <a:blip r:embed="rId3"/>
                <a:stretch>
                  <a:fillRect l="-941" t="-3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8100" y="2418971"/>
                <a:ext cx="4680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00" y="2418971"/>
                <a:ext cx="46805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71239" y="2449673"/>
            <a:ext cx="38884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Bro Exam Tip</a:t>
            </a:r>
            <a:r>
              <a:rPr lang="en-GB" dirty="0" smtClean="0"/>
              <a:t>: This one is not given in the formula booklet!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076056" y="1405459"/>
            <a:ext cx="3168352" cy="684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568" y="36074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Quickfire</a:t>
            </a:r>
            <a:r>
              <a:rPr lang="en-GB" sz="2400" dirty="0" smtClean="0"/>
              <a:t> examples:</a:t>
            </a:r>
            <a:endParaRPr lang="en-GB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8776" y="6029602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6848" y="5381530"/>
            <a:ext cx="158417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58776" y="5381530"/>
            <a:ext cx="648072" cy="6480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342952" y="5381530"/>
            <a:ext cx="648072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054920" y="4229402"/>
            <a:ext cx="936104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2054920" y="4229402"/>
            <a:ext cx="288032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8776" y="4229402"/>
            <a:ext cx="1296144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406848" y="4229402"/>
            <a:ext cx="648072" cy="115212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54920" y="4229402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85491" y="4863862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91" y="4863862"/>
                <a:ext cx="100368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17827" y="6029601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27" y="6029601"/>
                <a:ext cx="1003689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13462" y="5609134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62" y="5609134"/>
                <a:ext cx="100368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11760" y="4234506"/>
                <a:ext cx="295232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234506"/>
                <a:ext cx="2952328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058609" y="4198834"/>
            <a:ext cx="2161463" cy="684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5077999" y="5834878"/>
            <a:ext cx="1800199" cy="5001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878198" y="5048267"/>
            <a:ext cx="39278" cy="1286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77999" y="5048267"/>
            <a:ext cx="1795916" cy="78661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076775" y="4286985"/>
            <a:ext cx="901323" cy="15478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975651" y="4286983"/>
            <a:ext cx="898264" cy="20480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5984035" y="4300510"/>
            <a:ext cx="939677" cy="7604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306920" y="6084943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920" y="6084943"/>
                <a:ext cx="1003689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369696" y="4945254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696" y="4945254"/>
                <a:ext cx="1003689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 flipH="1">
            <a:off x="5915455" y="5950239"/>
            <a:ext cx="114299" cy="238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791754" y="5569239"/>
            <a:ext cx="266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78986" y="5379872"/>
            <a:ext cx="103118" cy="2750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002738" y="4369526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153330" y="3564070"/>
                <a:ext cx="2952328" cy="92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r>
                  <a:rPr lang="en-GB" sz="1600" b="1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 smtClean="0">
                    <a:latin typeface="Cambria Math" panose="02040503050406030204" pitchFamily="18" charset="0"/>
                  </a:rPr>
                </a:br>
                <a:r>
                  <a:rPr lang="en-GB" sz="1600" b="1" i="1" dirty="0" smtClean="0"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330" y="3564070"/>
                <a:ext cx="2952328" cy="9208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6643246" y="3560326"/>
            <a:ext cx="2415029" cy="9735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8" grpId="0" animBg="1"/>
      <p:bldP spid="34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13701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A* Question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flipH="1">
            <a:off x="3131840" y="2564904"/>
            <a:ext cx="2376264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39952" y="1700808"/>
            <a:ext cx="0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0032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r>
              <a:rPr lang="en-GB" dirty="0" smtClean="0">
                <a:latin typeface="Cambria Math"/>
                <a:ea typeface="Cambria Math"/>
              </a:rPr>
              <a:t>√</a:t>
            </a:r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211960" y="2636912"/>
            <a:ext cx="129614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39952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 Math"/>
                <a:ea typeface="Cambria Math"/>
              </a:rPr>
              <a:t>√</a:t>
            </a:r>
            <a:r>
              <a:rPr lang="en-GB" dirty="0" smtClean="0"/>
              <a:t>50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03648" y="5517232"/>
                <a:ext cx="6552728" cy="10947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Length of bottom diagonal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dirty="0" smtClean="0"/>
                  <a:t> (by Pythagoras)</a:t>
                </a:r>
              </a:p>
              <a:p>
                <a:r>
                  <a:rPr lang="en-GB" dirty="0" smtClean="0"/>
                  <a:t>Height of pyramid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GB" dirty="0" smtClean="0"/>
                  <a:t> (again by Pythagoras)</a:t>
                </a:r>
              </a:p>
              <a:p>
                <a:r>
                  <a:rPr lang="en-GB" dirty="0" smtClean="0"/>
                  <a:t>Volume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=236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baseline="30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7232"/>
                <a:ext cx="6552728" cy="1094723"/>
              </a:xfrm>
              <a:prstGeom prst="rect">
                <a:avLst/>
              </a:prstGeom>
              <a:blipFill rotWithShape="0">
                <a:blip r:embed="rId3"/>
                <a:stretch>
                  <a:fillRect l="-556" b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403648" y="5517232"/>
            <a:ext cx="6552728" cy="365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3648" y="5882640"/>
            <a:ext cx="6552728" cy="297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03648" y="6179820"/>
            <a:ext cx="6552728" cy="4321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1600" y="3789040"/>
                <a:ext cx="6840760" cy="2409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 the volume of a pyramid with a rectangular base of width 6cm and length 8cm, and a slant height of 13cm (your answer should turn out to be a whole number).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𝑩𝒂𝒔𝒆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𝒅𝒊𝒂𝒈𝒐𝒏𝒂𝒍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𝑯𝒂𝒍𝒇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𝒃𝒂𝒔𝒆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𝒅𝒊𝒂𝒈𝒐𝒏𝒂𝒍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𝑯𝒆𝒊𝒈𝒉𝒕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𝑽𝒐𝒍𝒖𝒎𝒆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𝟏𝟗𝟐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9040"/>
                <a:ext cx="6840760" cy="2409249"/>
              </a:xfrm>
              <a:prstGeom prst="rect">
                <a:avLst/>
              </a:prstGeom>
              <a:blipFill rotWithShape="0">
                <a:blip r:embed="rId2"/>
                <a:stretch>
                  <a:fillRect l="-712" t="-1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39552" y="3861048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002205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sz="1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66044" y="2894129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14116" y="2246057"/>
            <a:ext cx="158417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6044" y="2246057"/>
            <a:ext cx="648072" cy="6480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50220" y="2246057"/>
            <a:ext cx="648072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262188" y="1093929"/>
            <a:ext cx="936104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262188" y="1093929"/>
            <a:ext cx="288032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66044" y="1093929"/>
            <a:ext cx="1296144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14116" y="1093929"/>
            <a:ext cx="648072" cy="115212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25095" y="2894128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95" y="2894128"/>
                <a:ext cx="100368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3236" y="2403821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236" y="2403821"/>
                <a:ext cx="1003689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3244" y="1282600"/>
                <a:ext cx="10036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20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0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44" y="1282600"/>
                <a:ext cx="100368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93712" y="1163442"/>
                <a:ext cx="4838727" cy="1832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𝑩𝒂𝒔𝒆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𝒅𝒊𝒂𝒈𝒐𝒏𝒂𝒍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𝑯𝒂𝒍𝒇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𝒃𝒂𝒔𝒆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𝒅𝒊𝒂𝒈𝒐𝒏𝒂𝒍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𝑯𝒆𝒊𝒈𝒉𝒕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𝑽𝒐𝒍𝒖𝒎𝒆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712" y="1163442"/>
                <a:ext cx="4838727" cy="18326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846364" y="1057185"/>
            <a:ext cx="4686075" cy="19389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Volume ?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2228390" y="4658881"/>
            <a:ext cx="4719874" cy="1722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88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3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55576" y="908720"/>
            <a:ext cx="1589732" cy="1337337"/>
            <a:chOff x="966044" y="1093929"/>
            <a:chExt cx="2232248" cy="18002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66044" y="2894129"/>
              <a:ext cx="15841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14116" y="2246057"/>
              <a:ext cx="1584176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66044" y="2246057"/>
              <a:ext cx="648072" cy="64807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50220" y="2246057"/>
              <a:ext cx="648072" cy="648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262188" y="1093929"/>
              <a:ext cx="936104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2262188" y="1093929"/>
              <a:ext cx="288032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66044" y="1093929"/>
              <a:ext cx="1296144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14116" y="1093929"/>
              <a:ext cx="648072" cy="115212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02592" y="1471867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92" y="1471867"/>
                <a:ext cx="528824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665392" y="923960"/>
            <a:ext cx="0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0791" y="2261084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91" y="2261084"/>
                <a:ext cx="528824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73660" y="1903476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60" y="1903476"/>
                <a:ext cx="528824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260" y="2624538"/>
                <a:ext cx="2016224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0" y="2624538"/>
                <a:ext cx="2016224" cy="344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3635896" y="2057364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23928" y="2057365"/>
            <a:ext cx="288032" cy="357607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23928" y="241497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495605" y="2057365"/>
            <a:ext cx="288032" cy="35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3637" y="2057364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45329" y="1707075"/>
            <a:ext cx="288032" cy="35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71669" y="1707075"/>
            <a:ext cx="5760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078572" y="1349468"/>
            <a:ext cx="288032" cy="357607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3637" y="1349468"/>
            <a:ext cx="5760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502508" y="1345809"/>
            <a:ext cx="288032" cy="357607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26444" y="1703416"/>
            <a:ext cx="5760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635733" y="1707075"/>
            <a:ext cx="288032" cy="35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923765" y="805758"/>
            <a:ext cx="700204" cy="897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85740" y="854803"/>
            <a:ext cx="0" cy="1080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42919" y="802099"/>
            <a:ext cx="996702" cy="12479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190522" y="813334"/>
            <a:ext cx="428678" cy="1236713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935113" y="813333"/>
            <a:ext cx="673205" cy="15743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505854" y="820651"/>
            <a:ext cx="138154" cy="15743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635153" y="820651"/>
            <a:ext cx="163649" cy="12211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627199" y="820651"/>
            <a:ext cx="731094" cy="12564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635151" y="820651"/>
            <a:ext cx="1003126" cy="8904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619200" y="820651"/>
            <a:ext cx="459109" cy="87910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4635152" y="820651"/>
            <a:ext cx="715647" cy="554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4635154" y="820651"/>
            <a:ext cx="131796" cy="53738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500833" y="805468"/>
            <a:ext cx="121450" cy="89645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56056" y="2402647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6" y="2402647"/>
                <a:ext cx="52882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535353" y="2144745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353" y="2144745"/>
                <a:ext cx="52882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795166" y="2010582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66" y="2010582"/>
                <a:ext cx="528824" cy="307777"/>
              </a:xfrm>
              <a:prstGeom prst="rect">
                <a:avLst/>
              </a:prstGeom>
              <a:blipFill rotWithShape="0">
                <a:blip r:embed="rId7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559763" y="2004080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63" y="2004080"/>
                <a:ext cx="52882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48889" y="1836968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889" y="1836968"/>
                <a:ext cx="52882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192980" y="1394863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80" y="1394863"/>
                <a:ext cx="52882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88933" y="1235600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33" y="1235600"/>
                <a:ext cx="528824" cy="307777"/>
              </a:xfrm>
              <a:prstGeom prst="rect">
                <a:avLst/>
              </a:prstGeom>
              <a:blipFill rotWithShape="1">
                <a:blip r:embed="rId8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307766" y="2631375"/>
                <a:ext cx="2016224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766" y="2631375"/>
                <a:ext cx="2016224" cy="344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 flipV="1">
            <a:off x="7379009" y="1496494"/>
            <a:ext cx="576064" cy="64925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379009" y="2140529"/>
            <a:ext cx="937407" cy="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955073" y="1496494"/>
            <a:ext cx="371220" cy="6614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388886" y="1107317"/>
            <a:ext cx="0" cy="10344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88886" y="1107317"/>
            <a:ext cx="932936" cy="1050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88885" y="1102398"/>
            <a:ext cx="566188" cy="39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7589924" y="2009287"/>
            <a:ext cx="123825" cy="133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7523249" y="2014049"/>
            <a:ext cx="195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501599" y="2140826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599" y="2140826"/>
                <a:ext cx="528824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359778" y="1667230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778" y="1667230"/>
                <a:ext cx="528824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933117" y="1513341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17" y="1513341"/>
                <a:ext cx="528824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677562" y="2487578"/>
                <a:ext cx="2016224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62" y="2487578"/>
                <a:ext cx="2016224" cy="55496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251527" y="792425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885242" y="770061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696294" y="785967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708071" y="2978028"/>
            <a:ext cx="21241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The implication is that if we chop a cube across its face diagonals, we have something 6 times as small.</a:t>
            </a:r>
            <a:endParaRPr lang="en-GB" sz="1050" dirty="0"/>
          </a:p>
        </p:txBody>
      </p:sp>
      <p:sp>
        <p:nvSpPr>
          <p:cNvPr id="111" name="TextBox 110"/>
          <p:cNvSpPr txBox="1"/>
          <p:nvPr/>
        </p:nvSpPr>
        <p:spPr>
          <a:xfrm>
            <a:off x="180325" y="3266568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sz="14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753359" y="3376377"/>
            <a:ext cx="1589732" cy="1337337"/>
            <a:chOff x="966044" y="1093929"/>
            <a:chExt cx="2232248" cy="180020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966044" y="2894129"/>
              <a:ext cx="15841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614116" y="2246057"/>
              <a:ext cx="1584176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966044" y="2246057"/>
              <a:ext cx="648072" cy="64807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2550220" y="2246057"/>
              <a:ext cx="648072" cy="648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2262188" y="1093929"/>
              <a:ext cx="936104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262188" y="1093929"/>
              <a:ext cx="288032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966044" y="1093929"/>
              <a:ext cx="1296144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614116" y="1093929"/>
              <a:ext cx="648072" cy="115212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2051684" y="3482011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684" y="3482011"/>
                <a:ext cx="528824" cy="307777"/>
              </a:xfrm>
              <a:prstGeom prst="rect">
                <a:avLst/>
              </a:prstGeom>
              <a:blipFill rotWithShape="0">
                <a:blip r:embed="rId13"/>
                <a:stretch>
                  <a:fillRect r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>
            <a:off x="1763688" y="3341572"/>
            <a:ext cx="720080" cy="8950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73660" y="4378479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60" y="4378479"/>
                <a:ext cx="528824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147605" y="4686256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05" y="4686256"/>
                <a:ext cx="528824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34008" y="5033583"/>
                <a:ext cx="2282660" cy="613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𝟖𝟐</m:t>
                          </m:r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8" y="5033583"/>
                <a:ext cx="2282660" cy="61382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/>
          <p:cNvSpPr txBox="1"/>
          <p:nvPr/>
        </p:nvSpPr>
        <p:spPr>
          <a:xfrm>
            <a:off x="2954064" y="3247862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sz="14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3501489" y="3332322"/>
            <a:ext cx="1589732" cy="1337337"/>
            <a:chOff x="966044" y="1093929"/>
            <a:chExt cx="2232248" cy="180020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966044" y="2894129"/>
              <a:ext cx="15841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614116" y="2246057"/>
              <a:ext cx="1584176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966044" y="2246057"/>
              <a:ext cx="648072" cy="64807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2550220" y="2246057"/>
              <a:ext cx="648072" cy="648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262188" y="1093929"/>
              <a:ext cx="936104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2262188" y="1093929"/>
              <a:ext cx="288032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966044" y="1093929"/>
              <a:ext cx="1296144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1614116" y="1093929"/>
              <a:ext cx="648072" cy="115212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4799814" y="3437956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14" y="3437956"/>
                <a:ext cx="528824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/>
          <p:nvPr/>
        </p:nvCxnSpPr>
        <p:spPr>
          <a:xfrm>
            <a:off x="4511818" y="3297517"/>
            <a:ext cx="720080" cy="8950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4821790" y="4334424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790" y="4334424"/>
                <a:ext cx="528824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3895735" y="4642201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35" y="4642201"/>
                <a:ext cx="528824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182138" y="4989528"/>
                <a:ext cx="2282660" cy="1126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r>
                  <a:rPr lang="en-GB" sz="1600" b="1" dirty="0"/>
                  <a:t/>
                </a:r>
                <a:br>
                  <a:rPr lang="en-GB" sz="1600" b="1" dirty="0"/>
                </a:br>
                <a:endParaRPr lang="en-GB" sz="1600" b="1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138" y="4989528"/>
                <a:ext cx="2282660" cy="112691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5862029" y="3639282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sz="1400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6409454" y="3723742"/>
            <a:ext cx="1589732" cy="1337337"/>
            <a:chOff x="966044" y="1093929"/>
            <a:chExt cx="2232248" cy="18002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966044" y="2894129"/>
              <a:ext cx="15841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614116" y="2246057"/>
              <a:ext cx="1584176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966044" y="2246057"/>
              <a:ext cx="648072" cy="64807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2550220" y="2246057"/>
              <a:ext cx="648072" cy="648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2262188" y="1093929"/>
              <a:ext cx="936104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 flipV="1">
              <a:off x="2262188" y="1093929"/>
              <a:ext cx="288032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966044" y="1093929"/>
              <a:ext cx="1296144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V="1">
              <a:off x="1614116" y="1093929"/>
              <a:ext cx="648072" cy="115212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7707779" y="3829376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779" y="3829376"/>
                <a:ext cx="528824" cy="307777"/>
              </a:xfrm>
              <a:prstGeom prst="rect">
                <a:avLst/>
              </a:prstGeom>
              <a:blipFill rotWithShape="0">
                <a:blip r:embed="rId20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Straight Arrow Connector 153"/>
          <p:cNvCxnSpPr/>
          <p:nvPr/>
        </p:nvCxnSpPr>
        <p:spPr>
          <a:xfrm>
            <a:off x="7419783" y="3688937"/>
            <a:ext cx="720080" cy="8950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7729754" y="4725844"/>
                <a:ext cx="661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754" y="4725844"/>
                <a:ext cx="661609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6803700" y="5033621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00" y="5033621"/>
                <a:ext cx="528824" cy="307777"/>
              </a:xfrm>
              <a:prstGeom prst="rect">
                <a:avLst/>
              </a:prstGeom>
              <a:blipFill rotWithShape="0">
                <a:blip r:embed="rId22"/>
                <a:stretch>
                  <a:fillRect r="-16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6191194" y="5307888"/>
                <a:ext cx="2282660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𝟔𝟕𝟐𝟎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r>
                  <a:rPr lang="en-GB" sz="1600" dirty="0"/>
                  <a:t/>
                </a:r>
                <a:br>
                  <a:rPr lang="en-GB" sz="1600" dirty="0"/>
                </a:br>
                <a:endParaRPr lang="en-GB" sz="16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194" y="5307888"/>
                <a:ext cx="2282660" cy="83106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/>
              <p:cNvSpPr txBox="1"/>
              <p:nvPr/>
            </p:nvSpPr>
            <p:spPr>
              <a:xfrm>
                <a:off x="6053345" y="4957500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8" name="TextBox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345" y="4957500"/>
                <a:ext cx="528824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7058631" y="3463305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31" y="3463305"/>
                <a:ext cx="528824" cy="30777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7867689" y="4519728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89" y="4519728"/>
                <a:ext cx="528824" cy="307777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Rectangle 160"/>
          <p:cNvSpPr/>
          <p:nvPr/>
        </p:nvSpPr>
        <p:spPr>
          <a:xfrm>
            <a:off x="1735850" y="2487578"/>
            <a:ext cx="980818" cy="502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492511" y="2594758"/>
            <a:ext cx="980818" cy="502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7900954" y="2473236"/>
            <a:ext cx="980818" cy="5023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445661" y="4961965"/>
            <a:ext cx="1203410" cy="4106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445661" y="5372591"/>
            <a:ext cx="1203410" cy="4106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346452" y="5025578"/>
            <a:ext cx="1113054" cy="541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4346452" y="5577904"/>
            <a:ext cx="1113054" cy="5415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7278308" y="5305425"/>
            <a:ext cx="1418017" cy="29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299232" y="5592194"/>
            <a:ext cx="1418017" cy="29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7138703" y="5895675"/>
            <a:ext cx="1418017" cy="29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10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10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#4</a:t>
              </a:r>
              <a:r>
                <a:rPr lang="en-GB" sz="3200" dirty="0" smtClean="0"/>
                <a:t>: Cones and Frustums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7" idx="0"/>
          </p:cNvCxnSpPr>
          <p:nvPr/>
        </p:nvCxnSpPr>
        <p:spPr>
          <a:xfrm flipV="1">
            <a:off x="827593" y="929356"/>
            <a:ext cx="1008103" cy="2520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7" idx="2"/>
          </p:cNvCxnSpPr>
          <p:nvPr/>
        </p:nvCxnSpPr>
        <p:spPr>
          <a:xfrm flipH="1" flipV="1">
            <a:off x="1835697" y="929356"/>
            <a:ext cx="1079648" cy="2524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827584" y="3305620"/>
            <a:ext cx="2088232" cy="288032"/>
          </a:xfrm>
          <a:prstGeom prst="arc">
            <a:avLst>
              <a:gd name="adj1" fmla="val 10798001"/>
              <a:gd name="adj2" fmla="val 14244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rot="10800000">
            <a:off x="827584" y="3305620"/>
            <a:ext cx="2088232" cy="288032"/>
          </a:xfrm>
          <a:prstGeom prst="arc">
            <a:avLst>
              <a:gd name="adj1" fmla="val 10798001"/>
              <a:gd name="adj2" fmla="val 142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1505" y="302056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05" y="3020563"/>
                <a:ext cx="28803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7665" y="215349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5" y="2153492"/>
                <a:ext cx="28803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>
            <a:off x="1835697" y="3449030"/>
            <a:ext cx="1080110" cy="6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5697" y="1073372"/>
            <a:ext cx="0" cy="2376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8024" y="3777703"/>
                <a:ext cx="3600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(where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000" dirty="0" smtClean="0"/>
                  <a:t> is the slant height)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777703"/>
                <a:ext cx="360087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692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1669498"/>
                <a:ext cx="446449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669498"/>
                <a:ext cx="4464496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23458" y="9685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Noting that a cone is just a circular-based pyramid: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79712" y="968580"/>
            <a:ext cx="1008112" cy="23370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1410" y="186058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10" y="1860588"/>
                <a:ext cx="2880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9952" y="2833534"/>
                <a:ext cx="4464496" cy="94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𝑐𝑢𝑟𝑣𝑒𝑑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𝑠𝑢𝑟𝑓𝑎𝑐𝑒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833534"/>
                <a:ext cx="4464496" cy="9441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095778" y="1626479"/>
            <a:ext cx="1428550" cy="9448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8024" y="3289153"/>
            <a:ext cx="1440160" cy="488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35596" y="4606184"/>
            <a:ext cx="1548172" cy="1701481"/>
            <a:chOff x="1043607" y="1268760"/>
            <a:chExt cx="2088232" cy="2664296"/>
          </a:xfrm>
        </p:grpSpPr>
        <p:cxnSp>
          <p:nvCxnSpPr>
            <p:cNvPr id="25" name="Straight Connector 24"/>
            <p:cNvCxnSpPr>
              <a:stCxn id="27" idx="0"/>
            </p:cNvCxnSpPr>
            <p:nvPr/>
          </p:nvCxnSpPr>
          <p:spPr>
            <a:xfrm flipV="1">
              <a:off x="1043616" y="1268760"/>
              <a:ext cx="1008103" cy="2520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2"/>
            </p:cNvCxnSpPr>
            <p:nvPr/>
          </p:nvCxnSpPr>
          <p:spPr>
            <a:xfrm flipH="1" flipV="1">
              <a:off x="2051720" y="1268760"/>
              <a:ext cx="1079648" cy="2524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>
              <a:off x="1043607" y="3645024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rot="10800000">
              <a:off x="1043607" y="3645024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11760" y="34290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3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63688" y="24928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4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28" idx="0"/>
            </p:cNvCxnSpPr>
            <p:nvPr/>
          </p:nvCxnSpPr>
          <p:spPr>
            <a:xfrm flipH="1">
              <a:off x="2051720" y="3788434"/>
              <a:ext cx="1080110" cy="6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051720" y="1412776"/>
              <a:ext cx="0" cy="23762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08685" y="4884664"/>
                <a:ext cx="5780209" cy="92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𝑆𝑢𝑟𝑓𝑎𝑐𝑒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5" y="4884664"/>
                <a:ext cx="5780209" cy="925382"/>
              </a:xfrm>
              <a:prstGeom prst="rect">
                <a:avLst/>
              </a:prstGeom>
              <a:blipFill rotWithShape="0">
                <a:blip r:embed="rId8"/>
                <a:stretch>
                  <a:fillRect b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-1144" y="44371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23458" y="4916690"/>
            <a:ext cx="2451942" cy="53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49428" y="5445672"/>
            <a:ext cx="3094979" cy="53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30141" y="4539271"/>
            <a:ext cx="100047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0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55976" y="2060848"/>
                <a:ext cx="4608512" cy="106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Volume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  <m:r>
                          <a:rPr lang="en-GB" b="0" i="1" smtClean="0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×12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  <m:r>
                          <a:rPr lang="en-GB" b="0" i="1" smtClean="0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×3</m:t>
                        </m:r>
                      </m:e>
                    </m:d>
                  </m:oMath>
                </a14:m>
                <a:endParaRPr lang="en-GB" b="0" dirty="0" smtClean="0"/>
              </a:p>
              <a:p>
                <a:r>
                  <a:rPr lang="en-GB" dirty="0" smtClean="0"/>
                  <a:t>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=64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</a:rPr>
                      <m:t>    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r>
                  <a:rPr lang="en-GB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=63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060848"/>
                <a:ext cx="4608512" cy="1060868"/>
              </a:xfrm>
              <a:prstGeom prst="rect">
                <a:avLst/>
              </a:prstGeom>
              <a:blipFill rotWithShape="1"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Frustum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flipV="1">
            <a:off x="3635896" y="1196752"/>
            <a:ext cx="0" cy="24482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15616" y="2132856"/>
            <a:ext cx="0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9592" y="213285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87824" y="119675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5896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5576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283968" y="980728"/>
            <a:ext cx="396044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Wingdings" panose="05000000000000000000" pitchFamily="2" charset="2"/>
              </a:rPr>
              <a:t>!</a:t>
            </a:r>
            <a:r>
              <a:rPr lang="en-GB" dirty="0" smtClean="0"/>
              <a:t> A </a:t>
            </a:r>
            <a:r>
              <a:rPr lang="en-GB" b="1" dirty="0" smtClean="0"/>
              <a:t>frustum</a:t>
            </a:r>
            <a:r>
              <a:rPr lang="en-GB" dirty="0" smtClean="0"/>
              <a:t> is a cone with part of the top chopped off.</a:t>
            </a:r>
            <a:endParaRPr lang="en-GB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45224"/>
            <a:ext cx="2016224" cy="713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539552" y="5085184"/>
            <a:ext cx="20162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 a Cone: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1259623" y="1196752"/>
            <a:ext cx="2088232" cy="2592288"/>
            <a:chOff x="1259623" y="1196752"/>
            <a:chExt cx="2088232" cy="2592288"/>
          </a:xfrm>
        </p:grpSpPr>
        <p:cxnSp>
          <p:nvCxnSpPr>
            <p:cNvPr id="5" name="Straight Connector 4"/>
            <p:cNvCxnSpPr>
              <a:stCxn id="7" idx="0"/>
              <a:endCxn id="14" idx="2"/>
            </p:cNvCxnSpPr>
            <p:nvPr/>
          </p:nvCxnSpPr>
          <p:spPr>
            <a:xfrm flipV="1">
              <a:off x="1259632" y="2168860"/>
              <a:ext cx="576064" cy="1476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7" idx="2"/>
            </p:cNvCxnSpPr>
            <p:nvPr/>
          </p:nvCxnSpPr>
          <p:spPr>
            <a:xfrm flipH="1" flipV="1">
              <a:off x="2699792" y="2132856"/>
              <a:ext cx="647592" cy="1516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259623" y="3501008"/>
              <a:ext cx="2088232" cy="288032"/>
              <a:chOff x="755567" y="3356992"/>
              <a:chExt cx="2088232" cy="288032"/>
            </a:xfrm>
          </p:grpSpPr>
          <p:sp>
            <p:nvSpPr>
              <p:cNvPr id="7" name="Arc 6"/>
              <p:cNvSpPr/>
              <p:nvPr/>
            </p:nvSpPr>
            <p:spPr>
              <a:xfrm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Arc 7"/>
              <p:cNvSpPr/>
              <p:nvPr/>
            </p:nvSpPr>
            <p:spPr>
              <a:xfrm rot="10800000"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1835696" y="2060848"/>
              <a:ext cx="864096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2267744" y="1196752"/>
              <a:ext cx="431568" cy="94042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2"/>
            </p:cNvCxnSpPr>
            <p:nvPr/>
          </p:nvCxnSpPr>
          <p:spPr>
            <a:xfrm flipV="1">
              <a:off x="1835696" y="1196752"/>
              <a:ext cx="432048" cy="97210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267744" y="3645024"/>
              <a:ext cx="1007529" cy="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55776" y="328498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  <p:cxnSp>
          <p:nvCxnSpPr>
            <p:cNvPr id="54" name="Straight Arrow Connector 53"/>
            <p:cNvCxnSpPr>
              <a:stCxn id="14" idx="6"/>
            </p:cNvCxnSpPr>
            <p:nvPr/>
          </p:nvCxnSpPr>
          <p:spPr>
            <a:xfrm flipH="1" flipV="1">
              <a:off x="2270989" y="2167905"/>
              <a:ext cx="428803" cy="9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39460" y="176784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5392746" y="2092260"/>
            <a:ext cx="3355717" cy="913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156176" y="3933056"/>
            <a:ext cx="2592288" cy="2592288"/>
            <a:chOff x="1259623" y="1196752"/>
            <a:chExt cx="2592288" cy="2592288"/>
          </a:xfrm>
        </p:grpSpPr>
        <p:cxnSp>
          <p:nvCxnSpPr>
            <p:cNvPr id="43" name="Straight Connector 42"/>
            <p:cNvCxnSpPr>
              <a:stCxn id="51" idx="0"/>
              <a:endCxn id="46" idx="2"/>
            </p:cNvCxnSpPr>
            <p:nvPr/>
          </p:nvCxnSpPr>
          <p:spPr>
            <a:xfrm flipV="1">
              <a:off x="1259632" y="2168860"/>
              <a:ext cx="576064" cy="1476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1" idx="2"/>
            </p:cNvCxnSpPr>
            <p:nvPr/>
          </p:nvCxnSpPr>
          <p:spPr>
            <a:xfrm flipH="1" flipV="1">
              <a:off x="2699792" y="2132856"/>
              <a:ext cx="647592" cy="1516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259623" y="3501008"/>
              <a:ext cx="2088232" cy="288032"/>
              <a:chOff x="755567" y="3356992"/>
              <a:chExt cx="2088232" cy="288032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Arc 51"/>
              <p:cNvSpPr/>
              <p:nvPr/>
            </p:nvSpPr>
            <p:spPr>
              <a:xfrm rot="10800000"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1835696" y="2060848"/>
              <a:ext cx="864096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2267744" y="1196752"/>
              <a:ext cx="431568" cy="94042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6" idx="2"/>
            </p:cNvCxnSpPr>
            <p:nvPr/>
          </p:nvCxnSpPr>
          <p:spPr>
            <a:xfrm flipV="1">
              <a:off x="1835696" y="1196752"/>
              <a:ext cx="432048" cy="97210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2267744" y="3645024"/>
              <a:ext cx="1007529" cy="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55776" y="328498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12</a:t>
              </a:r>
              <a:endParaRPr lang="en-GB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71791" y="141277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19863" y="227687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</a:t>
              </a:r>
              <a:endParaRPr lang="en-GB" dirty="0"/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7956376" y="3933056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8316416" y="3933056"/>
            <a:ext cx="0" cy="24482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655527" y="4033938"/>
                <a:ext cx="25087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=384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</a:rPr>
                      <m:t>−6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r>
                  <a:rPr lang="en-GB" b="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=378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27" y="4033938"/>
                <a:ext cx="250876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190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 flipV="1">
            <a:off x="4355976" y="3356992"/>
            <a:ext cx="0" cy="350100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55976" y="3356992"/>
            <a:ext cx="478802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Your Go...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>
          <a:xfrm>
            <a:off x="5728051" y="4059070"/>
            <a:ext cx="1097292" cy="5129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6016" y="4873484"/>
            <a:ext cx="1440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(Hint: you’ll need to work out the radius of the top circle, perhaps by similar triangles?)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4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05990" y="17090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12</a:t>
            </a:r>
            <a:endParaRPr lang="en-GB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87023" y="827420"/>
            <a:ext cx="1656185" cy="2016224"/>
            <a:chOff x="683567" y="1124744"/>
            <a:chExt cx="2088232" cy="2664296"/>
          </a:xfrm>
        </p:grpSpPr>
        <p:cxnSp>
          <p:nvCxnSpPr>
            <p:cNvPr id="5" name="Straight Connector 4"/>
            <p:cNvCxnSpPr>
              <a:stCxn id="7" idx="0"/>
            </p:cNvCxnSpPr>
            <p:nvPr/>
          </p:nvCxnSpPr>
          <p:spPr>
            <a:xfrm flipV="1">
              <a:off x="683576" y="1124744"/>
              <a:ext cx="1008103" cy="2520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7" idx="2"/>
            </p:cNvCxnSpPr>
            <p:nvPr/>
          </p:nvCxnSpPr>
          <p:spPr>
            <a:xfrm flipH="1" flipV="1">
              <a:off x="1691680" y="1124744"/>
              <a:ext cx="1079648" cy="2524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1" y="3284984"/>
              <a:ext cx="288032" cy="48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5</a:t>
              </a:r>
              <a:endParaRPr lang="en-GB" b="1" dirty="0"/>
            </a:p>
          </p:txBody>
        </p:sp>
        <p:cxnSp>
          <p:nvCxnSpPr>
            <p:cNvPr id="17" name="Straight Arrow Connector 16"/>
            <p:cNvCxnSpPr>
              <a:stCxn id="8" idx="0"/>
            </p:cNvCxnSpPr>
            <p:nvPr/>
          </p:nvCxnSpPr>
          <p:spPr>
            <a:xfrm flipH="1">
              <a:off x="1691680" y="3644418"/>
              <a:ext cx="1080110" cy="6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1079111" y="971436"/>
            <a:ext cx="0" cy="1800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1024" y="2878434"/>
                <a:ext cx="24906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Volume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GB" b="1" dirty="0" smtClean="0"/>
              </a:p>
              <a:p>
                <a:r>
                  <a:rPr lang="en-GB" dirty="0" smtClean="0"/>
                  <a:t>Surface Area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4" y="2878434"/>
                <a:ext cx="2490611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20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669218" y="914077"/>
            <a:ext cx="1656185" cy="2457564"/>
            <a:chOff x="683567" y="1124744"/>
            <a:chExt cx="2088232" cy="3247495"/>
          </a:xfrm>
        </p:grpSpPr>
        <p:cxnSp>
          <p:nvCxnSpPr>
            <p:cNvPr id="29" name="Straight Connector 28"/>
            <p:cNvCxnSpPr>
              <a:stCxn id="31" idx="0"/>
            </p:cNvCxnSpPr>
            <p:nvPr/>
          </p:nvCxnSpPr>
          <p:spPr>
            <a:xfrm flipV="1">
              <a:off x="683576" y="1124744"/>
              <a:ext cx="1008103" cy="2520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1" idx="2"/>
            </p:cNvCxnSpPr>
            <p:nvPr/>
          </p:nvCxnSpPr>
          <p:spPr>
            <a:xfrm flipH="1" flipV="1">
              <a:off x="1691680" y="1124744"/>
              <a:ext cx="1079648" cy="2524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rc 30"/>
            <p:cNvSpPr/>
            <p:nvPr/>
          </p:nvSpPr>
          <p:spPr>
            <a:xfrm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rot="10800000"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00701" y="3884193"/>
              <a:ext cx="657466" cy="48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12</a:t>
              </a:r>
              <a:endParaRPr lang="en-GB" b="1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683567" y="3979347"/>
              <a:ext cx="2088212" cy="12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4427984" y="944724"/>
            <a:ext cx="0" cy="1944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30178" y="158815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8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42771" y="332627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Volume = 96</a:t>
            </a:r>
            <a:r>
              <a:rPr lang="en-GB" dirty="0" smtClean="0">
                <a:sym typeface="Symbol"/>
              </a:rPr>
              <a:t></a:t>
            </a:r>
            <a:endParaRPr lang="en-GB" dirty="0" smtClean="0"/>
          </a:p>
          <a:p>
            <a:r>
              <a:rPr lang="en-GB" dirty="0" smtClean="0"/>
              <a:t>Surface Area = 96</a:t>
            </a:r>
            <a:r>
              <a:rPr lang="en-GB" dirty="0" smtClean="0">
                <a:sym typeface="Symbol"/>
              </a:rPr>
              <a:t>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3765176" y="3367638"/>
            <a:ext cx="648072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32720" y="3655670"/>
            <a:ext cx="648072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453016" y="1062458"/>
            <a:ext cx="1584185" cy="1728192"/>
            <a:chOff x="1259623" y="1196752"/>
            <a:chExt cx="2088232" cy="2592288"/>
          </a:xfrm>
        </p:grpSpPr>
        <p:cxnSp>
          <p:nvCxnSpPr>
            <p:cNvPr id="45" name="Straight Connector 44"/>
            <p:cNvCxnSpPr>
              <a:endCxn id="48" idx="2"/>
            </p:cNvCxnSpPr>
            <p:nvPr/>
          </p:nvCxnSpPr>
          <p:spPr>
            <a:xfrm flipV="1">
              <a:off x="1259632" y="2168860"/>
              <a:ext cx="576064" cy="1476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2699792" y="2132856"/>
              <a:ext cx="647592" cy="1516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9"/>
            <p:cNvGrpSpPr/>
            <p:nvPr/>
          </p:nvGrpSpPr>
          <p:grpSpPr>
            <a:xfrm>
              <a:off x="1259623" y="3501008"/>
              <a:ext cx="2088232" cy="288032"/>
              <a:chOff x="755567" y="3356992"/>
              <a:chExt cx="2088232" cy="288032"/>
            </a:xfrm>
          </p:grpSpPr>
          <p:sp>
            <p:nvSpPr>
              <p:cNvPr id="53" name="Arc 6"/>
              <p:cNvSpPr/>
              <p:nvPr/>
            </p:nvSpPr>
            <p:spPr>
              <a:xfrm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Arc 53"/>
              <p:cNvSpPr/>
              <p:nvPr/>
            </p:nvSpPr>
            <p:spPr>
              <a:xfrm rot="10800000"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1835696" y="2060848"/>
              <a:ext cx="864096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 flipV="1">
              <a:off x="2267744" y="1196752"/>
              <a:ext cx="431568" cy="94042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2"/>
            </p:cNvCxnSpPr>
            <p:nvPr/>
          </p:nvCxnSpPr>
          <p:spPr>
            <a:xfrm flipV="1">
              <a:off x="1835696" y="1196752"/>
              <a:ext cx="432048" cy="97210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267744" y="3645024"/>
              <a:ext cx="1007529" cy="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557405" y="3055023"/>
              <a:ext cx="432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V="1">
            <a:off x="7253225" y="1062459"/>
            <a:ext cx="0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05153" y="1062459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53225" y="163852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5813065" y="1062459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525033" y="113446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251527" y="792425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885242" y="770061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020977" y="990451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sz="1400" dirty="0"/>
          </a:p>
        </p:txBody>
      </p:sp>
      <p:sp>
        <p:nvSpPr>
          <p:cNvPr id="55" name="Rectangle 54"/>
          <p:cNvSpPr/>
          <p:nvPr/>
        </p:nvSpPr>
        <p:spPr>
          <a:xfrm>
            <a:off x="1327478" y="2882900"/>
            <a:ext cx="920421" cy="330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59526" y="3212976"/>
            <a:ext cx="729673" cy="444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53016" y="3047938"/>
                <a:ext cx="1872217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016" y="3047938"/>
                <a:ext cx="1872217" cy="3693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6893176" y="3994675"/>
            <a:ext cx="1584185" cy="1728192"/>
            <a:chOff x="1259623" y="1196752"/>
            <a:chExt cx="2088232" cy="2592288"/>
          </a:xfrm>
        </p:grpSpPr>
        <p:cxnSp>
          <p:nvCxnSpPr>
            <p:cNvPr id="61" name="Straight Connector 60"/>
            <p:cNvCxnSpPr>
              <a:endCxn id="71" idx="2"/>
            </p:cNvCxnSpPr>
            <p:nvPr/>
          </p:nvCxnSpPr>
          <p:spPr>
            <a:xfrm flipV="1">
              <a:off x="1259632" y="2168860"/>
              <a:ext cx="576064" cy="1476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2699792" y="2132856"/>
              <a:ext cx="647592" cy="1516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9"/>
            <p:cNvGrpSpPr/>
            <p:nvPr/>
          </p:nvGrpSpPr>
          <p:grpSpPr>
            <a:xfrm>
              <a:off x="1259623" y="3501008"/>
              <a:ext cx="2088232" cy="288032"/>
              <a:chOff x="755567" y="3356992"/>
              <a:chExt cx="2088232" cy="288032"/>
            </a:xfrm>
          </p:grpSpPr>
          <p:sp>
            <p:nvSpPr>
              <p:cNvPr id="76" name="Arc 6"/>
              <p:cNvSpPr/>
              <p:nvPr/>
            </p:nvSpPr>
            <p:spPr>
              <a:xfrm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Arc 76"/>
              <p:cNvSpPr/>
              <p:nvPr/>
            </p:nvSpPr>
            <p:spPr>
              <a:xfrm rot="10800000"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1835696" y="2060848"/>
              <a:ext cx="864096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2267744" y="1196752"/>
              <a:ext cx="431568" cy="94042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2"/>
            </p:cNvCxnSpPr>
            <p:nvPr/>
          </p:nvCxnSpPr>
          <p:spPr>
            <a:xfrm flipV="1">
              <a:off x="1835696" y="1196752"/>
              <a:ext cx="432048" cy="97210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>
              <a:off x="2267744" y="3645024"/>
              <a:ext cx="1007529" cy="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557405" y="3055023"/>
              <a:ext cx="432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 flipV="1">
            <a:off x="8693385" y="3994676"/>
            <a:ext cx="0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045313" y="3994676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693385" y="45707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</a:t>
            </a:r>
            <a:endParaRPr lang="en-GB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7253225" y="3994676"/>
            <a:ext cx="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965193" y="40666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6821177" y="3583070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605154" y="5980155"/>
                <a:ext cx="2160240" cy="67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𝑆𝑢𝑟𝑓𝑎𝑐𝑒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154" y="5980155"/>
                <a:ext cx="2160240" cy="6789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7035627" y="6289210"/>
            <a:ext cx="1856853" cy="494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8417" y="5135003"/>
            <a:ext cx="1509130" cy="1530250"/>
            <a:chOff x="444120" y="4228781"/>
            <a:chExt cx="1656185" cy="2016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170727" y="4565962"/>
                  <a:ext cx="432048" cy="4866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0727" y="4565962"/>
                  <a:ext cx="432048" cy="48662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984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3" name="Group 92"/>
            <p:cNvGrpSpPr/>
            <p:nvPr/>
          </p:nvGrpSpPr>
          <p:grpSpPr>
            <a:xfrm rot="10800000">
              <a:off x="444120" y="4228781"/>
              <a:ext cx="1656185" cy="2016224"/>
              <a:chOff x="683567" y="1124744"/>
              <a:chExt cx="2088232" cy="2664296"/>
            </a:xfrm>
          </p:grpSpPr>
          <p:cxnSp>
            <p:nvCxnSpPr>
              <p:cNvPr id="94" name="Straight Connector 93"/>
              <p:cNvCxnSpPr>
                <a:stCxn id="96" idx="0"/>
              </p:cNvCxnSpPr>
              <p:nvPr/>
            </p:nvCxnSpPr>
            <p:spPr>
              <a:xfrm flipV="1">
                <a:off x="683576" y="1124744"/>
                <a:ext cx="1008103" cy="25208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6" idx="2"/>
              </p:cNvCxnSpPr>
              <p:nvPr/>
            </p:nvCxnSpPr>
            <p:spPr>
              <a:xfrm flipH="1" flipV="1">
                <a:off x="1691680" y="1124744"/>
                <a:ext cx="1079648" cy="25246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Arc 95"/>
              <p:cNvSpPr/>
              <p:nvPr/>
            </p:nvSpPr>
            <p:spPr>
              <a:xfrm>
                <a:off x="683567" y="3501008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Arc 96"/>
              <p:cNvSpPr/>
              <p:nvPr/>
            </p:nvSpPr>
            <p:spPr>
              <a:xfrm rot="10800000">
                <a:off x="683567" y="3501008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 rot="10800000">
                    <a:off x="2205969" y="3021960"/>
                    <a:ext cx="525970" cy="6430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oMath>
                      </m:oMathPara>
                    </a14:m>
                    <a:endParaRPr lang="en-GB" b="1" dirty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2205969" y="3021960"/>
                    <a:ext cx="525970" cy="64303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693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9" name="Straight Arrow Connector 98"/>
              <p:cNvCxnSpPr>
                <a:stCxn id="97" idx="0"/>
              </p:cNvCxnSpPr>
              <p:nvPr/>
            </p:nvCxnSpPr>
            <p:spPr>
              <a:xfrm flipH="1">
                <a:off x="1691680" y="3644418"/>
                <a:ext cx="1080110" cy="60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Arrow Connector 99"/>
            <p:cNvCxnSpPr/>
            <p:nvPr/>
          </p:nvCxnSpPr>
          <p:spPr>
            <a:xfrm>
              <a:off x="1236208" y="4372797"/>
              <a:ext cx="0" cy="1800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76648" y="4049793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0700" y="4356779"/>
                <a:ext cx="2458591" cy="181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The density of ice cream is 1.09g/cm</a:t>
                </a:r>
                <a:r>
                  <a:rPr lang="en-GB" sz="1400" baseline="30000" dirty="0" smtClean="0"/>
                  <a:t>3</a:t>
                </a:r>
                <a:r>
                  <a:rPr lang="en-GB" sz="1400" dirty="0" smtClean="0"/>
                  <a:t>. I fill a cone with ice cream plus a hemispherical piece on top. What is the mass of the ice cream?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𝑽𝒐𝒍𝒖𝒎𝒆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𝟐𝟔𝟒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𝑴𝒂𝒔𝒔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𝟗𝟎𝟒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00" y="4356779"/>
                <a:ext cx="2458591" cy="1810945"/>
              </a:xfrm>
              <a:prstGeom prst="rect">
                <a:avLst/>
              </a:prstGeom>
              <a:blipFill rotWithShape="0">
                <a:blip r:embed="rId7"/>
                <a:stretch>
                  <a:fillRect l="-744" t="-673" r="-248" b="-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361950" y="4400550"/>
            <a:ext cx="1495474" cy="1622886"/>
          </a:xfrm>
          <a:prstGeom prst="arc">
            <a:avLst>
              <a:gd name="adj1" fmla="val 10668650"/>
              <a:gd name="adj2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2043064" y="5472213"/>
            <a:ext cx="2090340" cy="626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4701711" y="3847386"/>
            <a:ext cx="1584185" cy="1728192"/>
            <a:chOff x="1259623" y="1196752"/>
            <a:chExt cx="2088232" cy="2592288"/>
          </a:xfrm>
        </p:grpSpPr>
        <p:cxnSp>
          <p:nvCxnSpPr>
            <p:cNvPr id="108" name="Straight Connector 107"/>
            <p:cNvCxnSpPr>
              <a:endCxn id="111" idx="2"/>
            </p:cNvCxnSpPr>
            <p:nvPr/>
          </p:nvCxnSpPr>
          <p:spPr>
            <a:xfrm flipV="1">
              <a:off x="1259632" y="2168860"/>
              <a:ext cx="576064" cy="14767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2699792" y="2132856"/>
              <a:ext cx="647592" cy="1516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9"/>
            <p:cNvGrpSpPr/>
            <p:nvPr/>
          </p:nvGrpSpPr>
          <p:grpSpPr>
            <a:xfrm>
              <a:off x="1259623" y="3501008"/>
              <a:ext cx="2088232" cy="288032"/>
              <a:chOff x="755567" y="3356992"/>
              <a:chExt cx="2088232" cy="288032"/>
            </a:xfrm>
          </p:grpSpPr>
          <p:sp>
            <p:nvSpPr>
              <p:cNvPr id="116" name="Arc 6"/>
              <p:cNvSpPr/>
              <p:nvPr/>
            </p:nvSpPr>
            <p:spPr>
              <a:xfrm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Arc 116"/>
              <p:cNvSpPr/>
              <p:nvPr/>
            </p:nvSpPr>
            <p:spPr>
              <a:xfrm rot="10800000">
                <a:off x="755567" y="3356992"/>
                <a:ext cx="2088232" cy="288032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1" name="Oval 110"/>
            <p:cNvSpPr/>
            <p:nvPr/>
          </p:nvSpPr>
          <p:spPr>
            <a:xfrm>
              <a:off x="1835696" y="2060848"/>
              <a:ext cx="864096" cy="21602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H="1" flipV="1">
              <a:off x="2267744" y="1196752"/>
              <a:ext cx="431568" cy="94042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1" idx="2"/>
            </p:cNvCxnSpPr>
            <p:nvPr/>
          </p:nvCxnSpPr>
          <p:spPr>
            <a:xfrm flipV="1">
              <a:off x="1835696" y="1196752"/>
              <a:ext cx="432048" cy="972108"/>
            </a:xfrm>
            <a:prstGeom prst="line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2267744" y="3645024"/>
              <a:ext cx="1007529" cy="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562327" y="3011779"/>
              <a:ext cx="5338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</p:grpSp>
      <p:cxnSp>
        <p:nvCxnSpPr>
          <p:cNvPr id="118" name="Straight Arrow Connector 117"/>
          <p:cNvCxnSpPr/>
          <p:nvPr/>
        </p:nvCxnSpPr>
        <p:spPr>
          <a:xfrm flipV="1">
            <a:off x="6501920" y="3847387"/>
            <a:ext cx="0" cy="16561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853848" y="3847387"/>
            <a:ext cx="7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74157" y="436579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cxnSp>
        <p:nvCxnSpPr>
          <p:cNvPr id="121" name="Straight Arrow Connector 120"/>
          <p:cNvCxnSpPr>
            <a:endCxn id="111" idx="4"/>
          </p:cNvCxnSpPr>
          <p:nvPr/>
        </p:nvCxnSpPr>
        <p:spPr>
          <a:xfrm flipV="1">
            <a:off x="5422407" y="4567466"/>
            <a:ext cx="44090" cy="8934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142455" y="471883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371765" y="4372337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341671" y="5620281"/>
                <a:ext cx="1872217" cy="12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𝟐𝟐𝟐𝟑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r>
                  <a:rPr lang="en-GB" b="0" dirty="0" smtClean="0"/>
                  <a:t/>
                </a:r>
                <a:br>
                  <a:rPr lang="en-GB" b="0" dirty="0" smtClean="0"/>
                </a:br>
                <a:endParaRPr lang="en-GB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71" y="5620281"/>
                <a:ext cx="1872217" cy="12582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4501655" y="5920997"/>
            <a:ext cx="1856853" cy="9575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765308" y="2955663"/>
            <a:ext cx="847167" cy="4926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5" grpId="0" animBg="1"/>
      <p:bldP spid="56" grpId="0" animBg="1"/>
      <p:bldP spid="69" grpId="0" animBg="1"/>
      <p:bldP spid="106" grpId="0" animBg="1"/>
      <p:bldP spid="125" grpId="0" animBg="1"/>
      <p:bldP spid="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#5</a:t>
              </a:r>
              <a:r>
                <a:rPr lang="en-GB" sz="3200" dirty="0" smtClean="0"/>
                <a:t>: Finding values of variables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0948" y="75999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Sometimes the volume and surface area is already given, and you need to find the value of some variable, e.g. radius or height.</a:t>
            </a:r>
            <a:endParaRPr lang="en-GB" sz="2400" dirty="0"/>
          </a:p>
        </p:txBody>
      </p:sp>
      <p:sp>
        <p:nvSpPr>
          <p:cNvPr id="8" name="Can 7"/>
          <p:cNvSpPr/>
          <p:nvPr/>
        </p:nvSpPr>
        <p:spPr>
          <a:xfrm>
            <a:off x="971600" y="3068960"/>
            <a:ext cx="1480253" cy="134534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42664" y="3249161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43802" y="3234210"/>
            <a:ext cx="1401" cy="10566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31815" y="279168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15" y="2791689"/>
                <a:ext cx="64807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75576" y="3518786"/>
                <a:ext cx="336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576" y="3518786"/>
                <a:ext cx="336977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8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7944" y="2628213"/>
                <a:ext cx="3384376" cy="253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 cylinder has a height of 10m and a volume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 smtClean="0"/>
                  <a:t>. What is its radius?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28213"/>
                <a:ext cx="3384376" cy="2539157"/>
              </a:xfrm>
              <a:prstGeom prst="rect">
                <a:avLst/>
              </a:prstGeom>
              <a:blipFill rotWithShape="0">
                <a:blip r:embed="rId4"/>
                <a:stretch>
                  <a:fillRect l="-1441" t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296409" y="3531719"/>
            <a:ext cx="2867879" cy="1635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125161"/>
            <a:ext cx="1152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0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GCSE Specification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95536" y="908720"/>
            <a:ext cx="85721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132. Know and use formulae to calculate the surface areas and volumes of </a:t>
            </a:r>
            <a:r>
              <a:rPr lang="en-GB" sz="2400" b="1" u="sng" dirty="0"/>
              <a:t>cuboids and right-prisms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133. Find the volume of a </a:t>
            </a:r>
            <a:r>
              <a:rPr lang="en-GB" sz="2400" b="1" u="sng" dirty="0" smtClean="0"/>
              <a:t>cylinder</a:t>
            </a:r>
            <a:r>
              <a:rPr lang="en-GB" sz="2400" dirty="0" smtClean="0"/>
              <a:t> </a:t>
            </a:r>
            <a:r>
              <a:rPr lang="en-GB" sz="2400" dirty="0"/>
              <a:t>and surface area of a cylinder.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134. Find the surface area and volume of </a:t>
            </a:r>
            <a:r>
              <a:rPr lang="en-GB" sz="2400" b="1" u="sng" dirty="0"/>
              <a:t>cones, spheres and hemispheres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135. Find the volume of a </a:t>
            </a:r>
            <a:r>
              <a:rPr lang="en-GB" sz="2400" b="1" u="sng" dirty="0"/>
              <a:t>pyramid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136i. Solve a </a:t>
            </a:r>
            <a:r>
              <a:rPr lang="en-GB" sz="2400" b="1" u="sng" dirty="0"/>
              <a:t>range of problems involving surface area and volume</a:t>
            </a:r>
            <a:r>
              <a:rPr lang="en-GB" sz="2400" dirty="0"/>
              <a:t>, </a:t>
            </a:r>
            <a:r>
              <a:rPr lang="en-GB" sz="2400" dirty="0" smtClean="0"/>
              <a:t>e.g. </a:t>
            </a:r>
            <a:r>
              <a:rPr lang="en-GB" sz="2400" dirty="0"/>
              <a:t>given the volume and length of a cylinder find the radius.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136ii. Solve problems in which the </a:t>
            </a:r>
            <a:r>
              <a:rPr lang="en-GB" sz="2400" b="1" u="sng" dirty="0"/>
              <a:t>surface area or volume of two shapes is equated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138. Solve problems involving more complex shapes and solids, including (segments of circles and) </a:t>
            </a:r>
            <a:r>
              <a:rPr lang="en-GB" sz="2400" b="1" u="sng" dirty="0"/>
              <a:t>frustums</a:t>
            </a:r>
            <a:r>
              <a:rPr lang="en-GB" sz="2400" b="1" dirty="0"/>
              <a:t> </a:t>
            </a:r>
            <a:r>
              <a:rPr lang="en-GB" sz="2400" dirty="0"/>
              <a:t>of cones.</a:t>
            </a:r>
          </a:p>
        </p:txBody>
      </p:sp>
    </p:spTree>
    <p:extLst>
      <p:ext uri="{BB962C8B-B14F-4D97-AF65-F5344CB8AC3E}">
        <p14:creationId xmlns:p14="http://schemas.microsoft.com/office/powerpoint/2010/main" val="40568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Check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9" y="942302"/>
            <a:ext cx="3096344" cy="2113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4813" y="908720"/>
                <a:ext cx="3888432" cy="2600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[Edexcel] A dog tin is cylindrical in shape with the indicated lengths. The manufacturer wants to make a new tin with the same volume but a radius of 5.8cm. What height should they make the tin?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13" y="908720"/>
                <a:ext cx="3888432" cy="2600455"/>
              </a:xfrm>
              <a:prstGeom prst="rect">
                <a:avLst/>
              </a:prstGeom>
              <a:blipFill rotWithShape="0">
                <a:blip r:embed="rId3"/>
                <a:stretch>
                  <a:fillRect l="-1411" t="-1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075739" y="4138299"/>
            <a:ext cx="21602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079684" y="4898187"/>
            <a:ext cx="2160240" cy="576065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74773" y="4142654"/>
                <a:ext cx="4573016" cy="224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The Earth has a volume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1.08×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What is the radius of the Earth?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𝟎𝟖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𝟔𝟑𝟔𝟓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773" y="4142654"/>
                <a:ext cx="4573016" cy="2243306"/>
              </a:xfrm>
              <a:prstGeom prst="rect">
                <a:avLst/>
              </a:prstGeom>
              <a:blipFill rotWithShape="0">
                <a:blip r:embed="rId4"/>
                <a:stretch>
                  <a:fillRect l="-1200" t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6361" y="908720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2326" y="4138299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4571646" y="2687315"/>
            <a:ext cx="3600754" cy="1101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1646" y="4760686"/>
            <a:ext cx="3600754" cy="162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7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5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an 4"/>
          <p:cNvSpPr/>
          <p:nvPr/>
        </p:nvSpPr>
        <p:spPr>
          <a:xfrm>
            <a:off x="2987824" y="1412776"/>
            <a:ext cx="1480253" cy="134534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8888" y="1592977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60026" y="1578026"/>
            <a:ext cx="1401" cy="10566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26071" y="129815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71" y="1298154"/>
                <a:ext cx="64807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1800" y="1862602"/>
                <a:ext cx="336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00" y="1862602"/>
                <a:ext cx="336977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4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9832" y="2011853"/>
                <a:ext cx="1336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011853"/>
                <a:ext cx="133627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234430" y="1335423"/>
            <a:ext cx="1408029" cy="1501387"/>
            <a:chOff x="1075739" y="4138299"/>
            <a:chExt cx="2164185" cy="2160240"/>
          </a:xfrm>
        </p:grpSpPr>
        <p:grpSp>
          <p:nvGrpSpPr>
            <p:cNvPr id="13" name="Group 12"/>
            <p:cNvGrpSpPr/>
            <p:nvPr/>
          </p:nvGrpSpPr>
          <p:grpSpPr>
            <a:xfrm>
              <a:off x="1075739" y="4138299"/>
              <a:ext cx="2164185" cy="2160240"/>
              <a:chOff x="1075739" y="4138299"/>
              <a:chExt cx="2164185" cy="216024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075739" y="4138299"/>
                <a:ext cx="2160240" cy="21602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79684" y="4898187"/>
                <a:ext cx="2160240" cy="576065"/>
              </a:xfrm>
              <a:prstGeom prst="ellips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4" name="Straight Arrow Connector 13"/>
            <p:cNvCxnSpPr>
              <a:endCxn id="11" idx="6"/>
            </p:cNvCxnSpPr>
            <p:nvPr/>
          </p:nvCxnSpPr>
          <p:spPr>
            <a:xfrm>
              <a:off x="2232212" y="5217459"/>
              <a:ext cx="1003767" cy="96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10059" y="475925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59" y="4759252"/>
                  <a:ext cx="648072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88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18697" y="2283680"/>
                <a:ext cx="13362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697" y="2283680"/>
                <a:ext cx="133627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27959" y="2992330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959" y="2992330"/>
                <a:ext cx="13681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71740" y="3034373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40" y="3034373"/>
                <a:ext cx="136815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an 21"/>
          <p:cNvSpPr/>
          <p:nvPr/>
        </p:nvSpPr>
        <p:spPr>
          <a:xfrm>
            <a:off x="863383" y="1391893"/>
            <a:ext cx="1480253" cy="134534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34447" y="1572094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81516" y="1557142"/>
            <a:ext cx="1401" cy="10566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32540" y="107348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540" y="1073489"/>
                <a:ext cx="64807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1882" y="1827187"/>
                <a:ext cx="336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82" y="1827187"/>
                <a:ext cx="33697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4402" y="1990970"/>
                <a:ext cx="1464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=1520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2" y="1990970"/>
                <a:ext cx="146484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3518" y="2971447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8" y="2971447"/>
                <a:ext cx="136815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164288" y="1337242"/>
            <a:ext cx="1408029" cy="1501387"/>
            <a:chOff x="1075739" y="4138299"/>
            <a:chExt cx="2164185" cy="2160240"/>
          </a:xfrm>
        </p:grpSpPr>
        <p:grpSp>
          <p:nvGrpSpPr>
            <p:cNvPr id="30" name="Group 29"/>
            <p:cNvGrpSpPr/>
            <p:nvPr/>
          </p:nvGrpSpPr>
          <p:grpSpPr>
            <a:xfrm>
              <a:off x="1075739" y="4138299"/>
              <a:ext cx="2164185" cy="2160240"/>
              <a:chOff x="1075739" y="4138299"/>
              <a:chExt cx="2164185" cy="216024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75739" y="4138299"/>
                <a:ext cx="2160240" cy="216024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79684" y="4898187"/>
                <a:ext cx="2160240" cy="576065"/>
              </a:xfrm>
              <a:prstGeom prst="ellipse">
                <a:avLst/>
              </a:prstGeom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1" name="Straight Arrow Connector 30"/>
            <p:cNvCxnSpPr>
              <a:endCxn id="33" idx="6"/>
            </p:cNvCxnSpPr>
            <p:nvPr/>
          </p:nvCxnSpPr>
          <p:spPr>
            <a:xfrm>
              <a:off x="2232212" y="5217459"/>
              <a:ext cx="1003767" cy="96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410059" y="4759252"/>
                  <a:ext cx="648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059" y="4759252"/>
                  <a:ext cx="648072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2830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14084" y="2231711"/>
                <a:ext cx="1571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84" y="2231711"/>
                <a:ext cx="157191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01598" y="303619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98" y="3036192"/>
                <a:ext cx="136815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50344" y="1216812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962728" y="3952076"/>
            <a:ext cx="1589732" cy="1337337"/>
            <a:chOff x="966044" y="1093929"/>
            <a:chExt cx="2232248" cy="1800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966044" y="2894129"/>
              <a:ext cx="15841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14116" y="2246057"/>
              <a:ext cx="1584176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966044" y="2246057"/>
              <a:ext cx="648072" cy="648072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550220" y="2246057"/>
              <a:ext cx="648072" cy="6480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262188" y="1093929"/>
              <a:ext cx="936104" cy="11521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262188" y="1093929"/>
              <a:ext cx="288032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966044" y="1093929"/>
              <a:ext cx="1296144" cy="1800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614116" y="1093929"/>
              <a:ext cx="648072" cy="115212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51774" y="4562588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74" y="4562588"/>
                <a:ext cx="528824" cy="307777"/>
              </a:xfrm>
              <a:prstGeom prst="rect">
                <a:avLst/>
              </a:prstGeom>
              <a:blipFill rotWithShape="0">
                <a:blip r:embed="rId16"/>
                <a:stretch>
                  <a:fillRect r="-160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 flipH="1">
            <a:off x="1838325" y="4086225"/>
            <a:ext cx="28575" cy="9620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228763" y="4954178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63" y="4954178"/>
                <a:ext cx="528824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356974" y="5261955"/>
                <a:ext cx="5288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974" y="5261955"/>
                <a:ext cx="528824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25164" y="3889709"/>
                <a:ext cx="1464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=720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64" y="3889709"/>
                <a:ext cx="1464846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44433" y="5681003"/>
                <a:ext cx="2213154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3" y="5681003"/>
                <a:ext cx="2213154" cy="40197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610310" y="1164105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4884761" y="1175489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811962" y="1150757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41906" y="3889709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sz="1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743335" y="3889709"/>
            <a:ext cx="1785285" cy="2365352"/>
            <a:chOff x="683567" y="1056289"/>
            <a:chExt cx="2251010" cy="3125643"/>
          </a:xfrm>
        </p:grpSpPr>
        <p:cxnSp>
          <p:nvCxnSpPr>
            <p:cNvPr id="60" name="Straight Connector 59"/>
            <p:cNvCxnSpPr>
              <a:stCxn id="62" idx="0"/>
            </p:cNvCxnSpPr>
            <p:nvPr/>
          </p:nvCxnSpPr>
          <p:spPr>
            <a:xfrm flipV="1">
              <a:off x="683576" y="1124744"/>
              <a:ext cx="1008103" cy="2520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2" idx="2"/>
            </p:cNvCxnSpPr>
            <p:nvPr/>
          </p:nvCxnSpPr>
          <p:spPr>
            <a:xfrm flipH="1" flipV="1">
              <a:off x="1691680" y="1124744"/>
              <a:ext cx="1079648" cy="2524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Arc 61"/>
            <p:cNvSpPr/>
            <p:nvPr/>
          </p:nvSpPr>
          <p:spPr>
            <a:xfrm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Arc 62"/>
            <p:cNvSpPr/>
            <p:nvPr/>
          </p:nvSpPr>
          <p:spPr>
            <a:xfrm rot="10800000"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954664" y="3693886"/>
                  <a:ext cx="657466" cy="488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664" y="3693886"/>
                  <a:ext cx="657466" cy="488046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/>
            <p:nvPr/>
          </p:nvCxnSpPr>
          <p:spPr>
            <a:xfrm flipH="1">
              <a:off x="1679933" y="3621623"/>
              <a:ext cx="1044327" cy="105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277111" y="1896990"/>
                  <a:ext cx="657466" cy="488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7111" y="1896990"/>
                  <a:ext cx="657466" cy="488046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/>
            <p:cNvCxnSpPr/>
            <p:nvPr/>
          </p:nvCxnSpPr>
          <p:spPr>
            <a:xfrm flipH="1" flipV="1">
              <a:off x="1879457" y="1056289"/>
              <a:ext cx="1055120" cy="25207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3742968" y="3787083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816946" y="5140131"/>
                <a:ext cx="1571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46" y="5140131"/>
                <a:ext cx="1571917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950551" y="6353983"/>
                <a:ext cx="1368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51" y="6353983"/>
                <a:ext cx="1368146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6186626" y="4338743"/>
            <a:ext cx="2016224" cy="1800200"/>
            <a:chOff x="539552" y="1700808"/>
            <a:chExt cx="3312368" cy="3168352"/>
          </a:xfrm>
        </p:grpSpPr>
        <p:sp>
          <p:nvSpPr>
            <p:cNvPr id="74" name="Arc 73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76" name="Arc 75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Arc 76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78" name="Straight Arrow Connector 77"/>
          <p:cNvCxnSpPr/>
          <p:nvPr/>
        </p:nvCxnSpPr>
        <p:spPr>
          <a:xfrm flipH="1">
            <a:off x="7266746" y="5165975"/>
            <a:ext cx="828260" cy="79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433472" y="4796643"/>
                <a:ext cx="521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472" y="4796643"/>
                <a:ext cx="521439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837041" y="3763810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7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524184" y="3816957"/>
                <a:ext cx="1571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84" y="3816957"/>
                <a:ext cx="1571917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517525" y="5569732"/>
                <a:ext cx="1368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5" y="5569732"/>
                <a:ext cx="1368146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1424811" y="2859863"/>
            <a:ext cx="855802" cy="610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565199" y="2870943"/>
            <a:ext cx="855802" cy="610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758724" y="2870943"/>
            <a:ext cx="855802" cy="610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715412" y="2909697"/>
            <a:ext cx="855802" cy="610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088284" y="5576601"/>
            <a:ext cx="1659485" cy="610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303213" y="6255061"/>
            <a:ext cx="777173" cy="543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317833" y="5559499"/>
            <a:ext cx="777173" cy="543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975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#6</a:t>
              </a:r>
              <a:r>
                <a:rPr lang="en-GB" sz="3200" dirty="0" smtClean="0"/>
                <a:t>: Preserved volume or surface area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/>
          <p:cNvSpPr/>
          <p:nvPr/>
        </p:nvSpPr>
        <p:spPr>
          <a:xfrm>
            <a:off x="2339752" y="1070555"/>
            <a:ext cx="2160240" cy="208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39752" y="1934651"/>
            <a:ext cx="2160240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19872" y="1070555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800" y="150260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3km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88024" y="1862643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be 9"/>
          <p:cNvSpPr/>
          <p:nvPr/>
        </p:nvSpPr>
        <p:spPr>
          <a:xfrm>
            <a:off x="6084168" y="1142563"/>
            <a:ext cx="2016224" cy="1872208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1600" y="3548915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Darth Vader decides he doesn’t like the shape of his Death Star, so melts it down and rebuilds it using the same amount of material to form a </a:t>
            </a:r>
            <a:r>
              <a:rPr lang="en-GB" b="1" dirty="0" smtClean="0"/>
              <a:t>Death Cube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is the side length </a:t>
            </a:r>
            <a:r>
              <a:rPr lang="en-GB" i="1" dirty="0" smtClean="0"/>
              <a:t>x</a:t>
            </a:r>
            <a:r>
              <a:rPr lang="en-GB" dirty="0" smtClean="0"/>
              <a:t> of his Death Cube?</a:t>
            </a:r>
            <a:endParaRPr lang="en-GB" dirty="0"/>
          </a:p>
        </p:txBody>
      </p:sp>
      <p:pic>
        <p:nvPicPr>
          <p:cNvPr id="12" name="Picture 2" descr="http://1.bp.blogspot.com/--c5rhuEQ2o4/UqDZ1FnU2cI/AAAAAAAAIFo/7_qpHbYEvro/s1600/Star-Wars-Darth-Vader-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59166"/>
            <a:ext cx="1917944" cy="26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2805" y="6075476"/>
            <a:ext cx="352839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Bro Tip</a:t>
            </a:r>
            <a:r>
              <a:rPr lang="en-GB" dirty="0" smtClean="0"/>
              <a:t>: Find the volume of each, equate them, then simplify.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25588" y="4771136"/>
                <a:ext cx="3650608" cy="15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88" y="4771136"/>
                <a:ext cx="3650608" cy="15670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771800" y="4812432"/>
            <a:ext cx="2376264" cy="1547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33864" y="179932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“That </a:t>
            </a:r>
            <a:r>
              <a:rPr lang="en-GB" dirty="0" err="1" smtClean="0"/>
              <a:t>ain’t</a:t>
            </a:r>
            <a:r>
              <a:rPr lang="en-GB" dirty="0" smtClean="0"/>
              <a:t> no moon </a:t>
            </a:r>
            <a:r>
              <a:rPr lang="en-GB" dirty="0" err="1" smtClean="0"/>
              <a:t>Chewie</a:t>
            </a:r>
            <a:r>
              <a:rPr lang="en-GB" dirty="0" smtClean="0"/>
              <a:t>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803707" cy="47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132856"/>
            <a:ext cx="2358590" cy="215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300192" y="2132856"/>
            <a:ext cx="2376264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Check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1259632" y="836712"/>
            <a:ext cx="2160240" cy="208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259632" y="1700808"/>
            <a:ext cx="2160240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339752" y="836712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07704" y="12687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268760"/>
                <a:ext cx="432048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Arrow 21"/>
          <p:cNvSpPr/>
          <p:nvPr/>
        </p:nvSpPr>
        <p:spPr>
          <a:xfrm>
            <a:off x="3707904" y="1556792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5220072" y="692696"/>
            <a:ext cx="1656185" cy="2313548"/>
            <a:chOff x="683567" y="1124744"/>
            <a:chExt cx="2088232" cy="3057188"/>
          </a:xfrm>
        </p:grpSpPr>
        <p:cxnSp>
          <p:nvCxnSpPr>
            <p:cNvPr id="25" name="Straight Connector 24"/>
            <p:cNvCxnSpPr>
              <a:stCxn id="27" idx="0"/>
            </p:cNvCxnSpPr>
            <p:nvPr/>
          </p:nvCxnSpPr>
          <p:spPr>
            <a:xfrm flipV="1">
              <a:off x="683576" y="1124744"/>
              <a:ext cx="1008103" cy="25208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7" idx="2"/>
            </p:cNvCxnSpPr>
            <p:nvPr/>
          </p:nvCxnSpPr>
          <p:spPr>
            <a:xfrm flipH="1" flipV="1">
              <a:off x="1691680" y="1124744"/>
              <a:ext cx="1079648" cy="25246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/>
            <p:cNvSpPr/>
            <p:nvPr/>
          </p:nvSpPr>
          <p:spPr>
            <a:xfrm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c 27"/>
            <p:cNvSpPr/>
            <p:nvPr/>
          </p:nvSpPr>
          <p:spPr>
            <a:xfrm rot="10800000">
              <a:off x="683567" y="3501008"/>
              <a:ext cx="2088232" cy="288032"/>
            </a:xfrm>
            <a:prstGeom prst="arc">
              <a:avLst>
                <a:gd name="adj1" fmla="val 10798001"/>
                <a:gd name="adj2" fmla="val 1424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954664" y="3693886"/>
                  <a:ext cx="657466" cy="488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664" y="3693886"/>
                  <a:ext cx="657466" cy="48804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/>
            <p:nvPr/>
          </p:nvCxnSpPr>
          <p:spPr>
            <a:xfrm flipH="1">
              <a:off x="1679933" y="3621623"/>
              <a:ext cx="1044327" cy="105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24179" y="2349460"/>
                  <a:ext cx="657466" cy="4880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179" y="2349460"/>
                  <a:ext cx="657466" cy="4880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 flipV="1">
              <a:off x="1689960" y="1236516"/>
              <a:ext cx="20049" cy="23535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1600" y="2969764"/>
                <a:ext cx="6768752" cy="88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Sphere melted to form cone. Express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→  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→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69764"/>
                <a:ext cx="6768752" cy="888705"/>
              </a:xfrm>
              <a:prstGeom prst="rect">
                <a:avLst/>
              </a:prstGeom>
              <a:blipFill rotWithShape="0">
                <a:blip r:embed="rId5"/>
                <a:stretch>
                  <a:fillRect l="-720" t="-3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55576" y="5331989"/>
                <a:ext cx="7776864" cy="1623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solid hemisphere with radius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has the same surface area as a cylinder with radius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height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GB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Determine the height of the cylinder in terms of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𝒙𝒉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→      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𝒙𝒉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GB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𝒉</m:t>
                      </m:r>
                    </m:oMath>
                  </m:oMathPara>
                </a14:m>
                <a:endParaRPr lang="en-GB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31989"/>
                <a:ext cx="7776864" cy="1623008"/>
              </a:xfrm>
              <a:prstGeom prst="rect">
                <a:avLst/>
              </a:prstGeom>
              <a:blipFill rotWithShape="0">
                <a:blip r:embed="rId6"/>
                <a:stretch>
                  <a:fillRect l="-705" t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259632" y="4012161"/>
            <a:ext cx="2016224" cy="1800200"/>
            <a:chOff x="539552" y="1700808"/>
            <a:chExt cx="3312368" cy="3168352"/>
          </a:xfrm>
        </p:grpSpPr>
        <p:sp>
          <p:nvSpPr>
            <p:cNvPr id="37" name="Arc 36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39" name="Arc 38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Arc 39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41" name="Straight Arrow Connector 40"/>
          <p:cNvCxnSpPr/>
          <p:nvPr/>
        </p:nvCxnSpPr>
        <p:spPr>
          <a:xfrm flipH="1">
            <a:off x="2339752" y="4839393"/>
            <a:ext cx="828260" cy="79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06478" y="4470061"/>
                <a:ext cx="521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478" y="4470061"/>
                <a:ext cx="52143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n 42"/>
          <p:cNvSpPr/>
          <p:nvPr/>
        </p:nvSpPr>
        <p:spPr>
          <a:xfrm>
            <a:off x="5051327" y="4043679"/>
            <a:ext cx="1480253" cy="1345345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722391" y="4223880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723529" y="4208929"/>
            <a:ext cx="1401" cy="10566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811542" y="376640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42" y="3766408"/>
                <a:ext cx="6480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55303" y="4493505"/>
                <a:ext cx="336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303" y="4493505"/>
                <a:ext cx="33697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219829" y="3951074"/>
            <a:ext cx="183033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This time the surface areas are the same (and should be equated before simplifying)</a:t>
            </a:r>
            <a:endParaRPr lang="en-GB" sz="1600" dirty="0"/>
          </a:p>
        </p:txBody>
      </p:sp>
      <p:sp>
        <p:nvSpPr>
          <p:cNvPr id="36" name="Rectangle 35"/>
          <p:cNvSpPr/>
          <p:nvPr/>
        </p:nvSpPr>
        <p:spPr>
          <a:xfrm>
            <a:off x="1808138" y="3276336"/>
            <a:ext cx="5788197" cy="556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96256" y="5988516"/>
            <a:ext cx="5700080" cy="869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82919"/>
              </p:ext>
            </p:extLst>
          </p:nvPr>
        </p:nvGraphicFramePr>
        <p:xfrm>
          <a:off x="5124690" y="5391903"/>
          <a:ext cx="3119718" cy="1466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Bitmap Image" r:id="rId3" imgW="3228571" imgH="1514686" progId="Paint.Picture">
                  <p:embed/>
                </p:oleObj>
              </mc:Choice>
              <mc:Fallback>
                <p:oleObj name="Bitmap Image" r:id="rId3" imgW="3228571" imgH="15146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90" y="5391903"/>
                        <a:ext cx="3119718" cy="1466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6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764704"/>
                <a:ext cx="3744416" cy="585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A sphere with radius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 smtClean="0"/>
                  <a:t> is melted to form a cylinder of radius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 smtClean="0"/>
                  <a:t> and height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. Determine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GB" sz="1600" b="1" dirty="0" smtClean="0"/>
              </a:p>
              <a:p>
                <a:endParaRPr lang="en-GB" sz="1600" dirty="0"/>
              </a:p>
              <a:p>
                <a:r>
                  <a:rPr lang="en-GB" sz="1600" dirty="0" smtClean="0"/>
                  <a:t>A squared-based pyramid with base of side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 and height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 is melted to form a cube of side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. Determine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 smtClean="0"/>
              </a:p>
              <a:p>
                <a:endParaRPr lang="en-GB" sz="1600" dirty="0"/>
              </a:p>
              <a:p>
                <a:r>
                  <a:rPr lang="en-GB" sz="1600" dirty="0" smtClean="0"/>
                  <a:t>A hemisphere of radius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 is melted to form a cone of radius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 and height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. Determine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3744416" cy="5850769"/>
              </a:xfrm>
              <a:prstGeom prst="rect">
                <a:avLst/>
              </a:prstGeom>
              <a:blipFill rotWithShape="1">
                <a:blip r:embed="rId5"/>
                <a:stretch>
                  <a:fillRect l="-977" t="-313" r="-1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24690" y="2492896"/>
                <a:ext cx="3744416" cy="3065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[Edexcel] </a:t>
                </a:r>
                <a:r>
                  <a:rPr lang="en-GB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Pictured </a:t>
                </a:r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a solid cone and a solid hemisphere. The surface area of the cone is equal to the surface area of the hemisphere. Express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GB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terms </a:t>
                </a:r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.” (Hint: you’ll need </a:t>
                </a:r>
                <a:r>
                  <a:rPr lang="en-GB" sz="1600" dirty="0" err="1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Pythag</a:t>
                </a:r>
                <a:r>
                  <a:rPr lang="en-GB" sz="16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find slant height)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GB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r>
                  <a:rPr lang="en-GB" sz="1600" b="1" dirty="0" smtClean="0"/>
                  <a:t/>
                </a:r>
                <a:br>
                  <a:rPr lang="en-GB" sz="1600" b="1" dirty="0" smtClean="0"/>
                </a:br>
                <a:endParaRPr lang="en-GB" sz="16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90" y="2492896"/>
                <a:ext cx="3744416" cy="3065070"/>
              </a:xfrm>
              <a:prstGeom prst="rect">
                <a:avLst/>
              </a:prstGeom>
              <a:blipFill rotWithShape="0">
                <a:blip r:embed="rId6"/>
                <a:stretch>
                  <a:fillRect l="-977" t="-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80" y="764704"/>
                <a:ext cx="3798132" cy="158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A sphere with radius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 has the same surface area as a cylinder with radius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 and height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. Find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600" dirty="0" smtClean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𝒙𝒉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𝒙𝒉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764704"/>
                <a:ext cx="3798132" cy="1586396"/>
              </a:xfrm>
              <a:prstGeom prst="rect">
                <a:avLst/>
              </a:prstGeom>
              <a:blipFill rotWithShape="0">
                <a:blip r:embed="rId7"/>
                <a:stretch>
                  <a:fillRect l="-803" t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37178" y="1537555"/>
            <a:ext cx="1814551" cy="1024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7330" y="3461321"/>
            <a:ext cx="2084399" cy="734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4866" y="5091901"/>
            <a:ext cx="2209325" cy="1523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4128" y="1540552"/>
            <a:ext cx="3003013" cy="7588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4007110"/>
            <a:ext cx="3408167" cy="14389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806157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9555" y="2626183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2135" y="4363918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8391" y="764704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48391" y="2617219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42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GCSE Specification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95536" y="908720"/>
            <a:ext cx="85721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132. Know and use formulae to calculate the surface areas and volumes of </a:t>
            </a:r>
            <a:r>
              <a:rPr lang="en-GB" sz="2400" b="1" u="sng" dirty="0"/>
              <a:t>cuboids and right-prisms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133. Find the volume of a </a:t>
            </a:r>
            <a:r>
              <a:rPr lang="en-GB" sz="2400" b="1" u="sng" dirty="0" smtClean="0"/>
              <a:t>cylinder</a:t>
            </a:r>
            <a:r>
              <a:rPr lang="en-GB" sz="2400" dirty="0" smtClean="0"/>
              <a:t> </a:t>
            </a:r>
            <a:r>
              <a:rPr lang="en-GB" sz="2400" dirty="0"/>
              <a:t>and surface area of a cylinder.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134. Find the surface area and volume of </a:t>
            </a:r>
            <a:r>
              <a:rPr lang="en-GB" sz="2400" b="1" u="sng" dirty="0"/>
              <a:t>cones, spheres and hemispheres</a:t>
            </a:r>
            <a:r>
              <a:rPr lang="en-GB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135. Find the volume of a </a:t>
            </a:r>
            <a:r>
              <a:rPr lang="en-GB" sz="2400" b="1" u="sng" dirty="0"/>
              <a:t>pyramid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136i. Solve a </a:t>
            </a:r>
            <a:r>
              <a:rPr lang="en-GB" sz="2400" b="1" u="sng" dirty="0"/>
              <a:t>range of problems involving surface area and volume</a:t>
            </a:r>
            <a:r>
              <a:rPr lang="en-GB" sz="2400" dirty="0"/>
              <a:t>, </a:t>
            </a:r>
            <a:r>
              <a:rPr lang="en-GB" sz="2400" dirty="0" smtClean="0"/>
              <a:t>e.g. </a:t>
            </a:r>
            <a:r>
              <a:rPr lang="en-GB" sz="2400" dirty="0"/>
              <a:t>given the volume and length of a cylinder find the radius.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136ii. Solve problems in which the </a:t>
            </a:r>
            <a:r>
              <a:rPr lang="en-GB" sz="2400" b="1" u="sng" dirty="0"/>
              <a:t>surface area or volume of two shapes is equated</a:t>
            </a:r>
            <a:r>
              <a:rPr lang="en-GB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138. Solve problems involving more complex shapes and solids, including (segments of circles and) </a:t>
            </a:r>
            <a:r>
              <a:rPr lang="en-GB" sz="2400" b="1" u="sng" dirty="0"/>
              <a:t>frustums</a:t>
            </a:r>
            <a:r>
              <a:rPr lang="en-GB" sz="2400" b="1" dirty="0"/>
              <a:t> </a:t>
            </a:r>
            <a:r>
              <a:rPr lang="en-GB" sz="2400" dirty="0"/>
              <a:t>of cones.</a:t>
            </a:r>
          </a:p>
        </p:txBody>
      </p:sp>
    </p:spTree>
    <p:extLst>
      <p:ext uri="{BB962C8B-B14F-4D97-AF65-F5344CB8AC3E}">
        <p14:creationId xmlns:p14="http://schemas.microsoft.com/office/powerpoint/2010/main" val="6910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5" y="3501008"/>
            <a:ext cx="2016224" cy="7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2592288" cy="105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All the GCSE formulae for 3D shapes</a:t>
              </a:r>
              <a:endParaRPr lang="en-GB" sz="32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51520" y="6926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(The * indicates ones that </a:t>
            </a:r>
            <a:r>
              <a:rPr lang="en-GB" b="1" u="sng" dirty="0" smtClean="0"/>
              <a:t>won’t</a:t>
            </a:r>
            <a:r>
              <a:rPr lang="en-GB" dirty="0" smtClean="0"/>
              <a:t> be in your formula booklet)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27584" y="1268760"/>
            <a:ext cx="2160240" cy="208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27584" y="2132856"/>
            <a:ext cx="2160240" cy="288032"/>
          </a:xfrm>
          <a:prstGeom prst="ellipse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6" idx="0"/>
          </p:cNvCxnSpPr>
          <p:nvPr/>
        </p:nvCxnSpPr>
        <p:spPr>
          <a:xfrm flipV="1">
            <a:off x="6516224" y="836712"/>
            <a:ext cx="1008103" cy="25208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6" idx="2"/>
          </p:cNvCxnSpPr>
          <p:nvPr/>
        </p:nvCxnSpPr>
        <p:spPr>
          <a:xfrm flipH="1" flipV="1">
            <a:off x="7524328" y="836712"/>
            <a:ext cx="1079648" cy="25246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6516215" y="3212976"/>
            <a:ext cx="2088232" cy="288032"/>
          </a:xfrm>
          <a:prstGeom prst="arc">
            <a:avLst>
              <a:gd name="adj1" fmla="val 10798001"/>
              <a:gd name="adj2" fmla="val 14244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 rot="10800000">
            <a:off x="6516215" y="3212976"/>
            <a:ext cx="2088232" cy="288032"/>
          </a:xfrm>
          <a:prstGeom prst="arc">
            <a:avLst>
              <a:gd name="adj1" fmla="val 10798001"/>
              <a:gd name="adj2" fmla="val 142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n 25"/>
          <p:cNvSpPr/>
          <p:nvPr/>
        </p:nvSpPr>
        <p:spPr>
          <a:xfrm>
            <a:off x="3923928" y="1124744"/>
            <a:ext cx="1800200" cy="266429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861048"/>
            <a:ext cx="2880320" cy="6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467544" y="6525344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5616" y="5877272"/>
            <a:ext cx="1584176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7544" y="5877272"/>
            <a:ext cx="648072" cy="648072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051720" y="5877272"/>
            <a:ext cx="648072" cy="6480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63688" y="4725144"/>
            <a:ext cx="936104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763688" y="4725144"/>
            <a:ext cx="288032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67544" y="4725144"/>
            <a:ext cx="1296144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115616" y="4725144"/>
            <a:ext cx="648072" cy="115212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763688" y="4725144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75656" y="55172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h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229200"/>
            <a:ext cx="3384376" cy="63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419872" y="5949280"/>
            <a:ext cx="223224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Bro Tip: The same formula applies to the cone.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995936" y="4581128"/>
            <a:ext cx="302433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Bro Tip: ‘Roll out’ the cylinder to work out the area of the curved surface.</a:t>
            </a:r>
            <a:endParaRPr lang="en-GB" sz="14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0" y="4509120"/>
            <a:ext cx="3059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059832" y="450912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59832" y="5229200"/>
            <a:ext cx="6084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555776" y="3356992"/>
            <a:ext cx="648072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555776" y="3933056"/>
            <a:ext cx="64807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572000" y="3861048"/>
            <a:ext cx="57606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76056" y="4221088"/>
            <a:ext cx="129614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740352" y="3573016"/>
            <a:ext cx="86409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67944" y="5301208"/>
            <a:ext cx="2376264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72200" y="4221088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6516216" y="5373216"/>
            <a:ext cx="28803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907704" y="1268760"/>
            <a:ext cx="0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619672" y="17008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4788024" y="1340768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04048" y="10527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7524328" y="3356992"/>
            <a:ext cx="10801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884368" y="29969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7524328" y="908720"/>
            <a:ext cx="0" cy="24482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236296" y="22048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h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72400" y="19168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l</a:t>
            </a:r>
            <a:endParaRPr lang="en-GB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236296" y="4415348"/>
                <a:ext cx="176470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Area of curved surface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  <m:r>
                      <a:rPr lang="en-GB" b="0" i="1" smtClean="0">
                        <a:latin typeface="Cambria Math"/>
                      </a:rPr>
                      <m:t>𝑟𝑙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415348"/>
                <a:ext cx="1764704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8243936" y="4738513"/>
            <a:ext cx="720080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0272" y="0"/>
            <a:ext cx="194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Wingdings" panose="05000000000000000000" pitchFamily="2" charset="2"/>
              </a:rPr>
              <a:t>!</a:t>
            </a:r>
            <a:r>
              <a:rPr lang="en-GB" sz="1600" dirty="0" smtClean="0">
                <a:solidFill>
                  <a:schemeClr val="bg1"/>
                </a:solidFill>
              </a:rPr>
              <a:t> Don’t write these down yet.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#1</a:t>
              </a:r>
              <a:r>
                <a:rPr lang="en-GB" sz="3200" dirty="0" smtClean="0"/>
                <a:t>: Volumes of Prisms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467544" y="2852936"/>
            <a:ext cx="2522862" cy="2214390"/>
          </a:xfrm>
          <a:custGeom>
            <a:avLst/>
            <a:gdLst>
              <a:gd name="connsiteX0" fmla="*/ 550843 w 2522862"/>
              <a:gd name="connsiteY0" fmla="*/ 0 h 2214390"/>
              <a:gd name="connsiteX1" fmla="*/ 253388 w 2522862"/>
              <a:gd name="connsiteY1" fmla="*/ 176269 h 2214390"/>
              <a:gd name="connsiteX2" fmla="*/ 0 w 2522862"/>
              <a:gd name="connsiteY2" fmla="*/ 1178804 h 2214390"/>
              <a:gd name="connsiteX3" fmla="*/ 429658 w 2522862"/>
              <a:gd name="connsiteY3" fmla="*/ 2181339 h 2214390"/>
              <a:gd name="connsiteX4" fmla="*/ 1266940 w 2522862"/>
              <a:gd name="connsiteY4" fmla="*/ 1575412 h 2214390"/>
              <a:gd name="connsiteX5" fmla="*/ 1938968 w 2522862"/>
              <a:gd name="connsiteY5" fmla="*/ 2214390 h 2214390"/>
              <a:gd name="connsiteX6" fmla="*/ 2522862 w 2522862"/>
              <a:gd name="connsiteY6" fmla="*/ 1090669 h 2214390"/>
              <a:gd name="connsiteX7" fmla="*/ 1729648 w 2522862"/>
              <a:gd name="connsiteY7" fmla="*/ 154236 h 2214390"/>
              <a:gd name="connsiteX8" fmla="*/ 550843 w 2522862"/>
              <a:gd name="connsiteY8" fmla="*/ 0 h 22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62" h="2214390">
                <a:moveTo>
                  <a:pt x="550843" y="0"/>
                </a:moveTo>
                <a:lnTo>
                  <a:pt x="253388" y="176269"/>
                </a:lnTo>
                <a:lnTo>
                  <a:pt x="0" y="1178804"/>
                </a:lnTo>
                <a:lnTo>
                  <a:pt x="429658" y="2181339"/>
                </a:lnTo>
                <a:lnTo>
                  <a:pt x="1266940" y="1575412"/>
                </a:lnTo>
                <a:lnTo>
                  <a:pt x="1938968" y="2214390"/>
                </a:lnTo>
                <a:lnTo>
                  <a:pt x="2522862" y="1090669"/>
                </a:lnTo>
                <a:lnTo>
                  <a:pt x="1729648" y="154236"/>
                </a:lnTo>
                <a:lnTo>
                  <a:pt x="55084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411760" y="1186905"/>
            <a:ext cx="2522862" cy="2214390"/>
          </a:xfrm>
          <a:custGeom>
            <a:avLst/>
            <a:gdLst>
              <a:gd name="connsiteX0" fmla="*/ 550843 w 2522862"/>
              <a:gd name="connsiteY0" fmla="*/ 0 h 2214390"/>
              <a:gd name="connsiteX1" fmla="*/ 253388 w 2522862"/>
              <a:gd name="connsiteY1" fmla="*/ 176269 h 2214390"/>
              <a:gd name="connsiteX2" fmla="*/ 0 w 2522862"/>
              <a:gd name="connsiteY2" fmla="*/ 1178804 h 2214390"/>
              <a:gd name="connsiteX3" fmla="*/ 429658 w 2522862"/>
              <a:gd name="connsiteY3" fmla="*/ 2181339 h 2214390"/>
              <a:gd name="connsiteX4" fmla="*/ 1266940 w 2522862"/>
              <a:gd name="connsiteY4" fmla="*/ 1575412 h 2214390"/>
              <a:gd name="connsiteX5" fmla="*/ 1938968 w 2522862"/>
              <a:gd name="connsiteY5" fmla="*/ 2214390 h 2214390"/>
              <a:gd name="connsiteX6" fmla="*/ 2522862 w 2522862"/>
              <a:gd name="connsiteY6" fmla="*/ 1090669 h 2214390"/>
              <a:gd name="connsiteX7" fmla="*/ 1729648 w 2522862"/>
              <a:gd name="connsiteY7" fmla="*/ 154236 h 2214390"/>
              <a:gd name="connsiteX8" fmla="*/ 550843 w 2522862"/>
              <a:gd name="connsiteY8" fmla="*/ 0 h 221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862" h="2214390">
                <a:moveTo>
                  <a:pt x="550843" y="0"/>
                </a:moveTo>
                <a:lnTo>
                  <a:pt x="253388" y="176269"/>
                </a:lnTo>
                <a:lnTo>
                  <a:pt x="0" y="1178804"/>
                </a:lnTo>
                <a:lnTo>
                  <a:pt x="429658" y="2181339"/>
                </a:lnTo>
                <a:lnTo>
                  <a:pt x="1266940" y="1575412"/>
                </a:lnTo>
                <a:lnTo>
                  <a:pt x="1938968" y="2214390"/>
                </a:lnTo>
                <a:lnTo>
                  <a:pt x="2522862" y="1090669"/>
                </a:lnTo>
                <a:lnTo>
                  <a:pt x="1729648" y="154236"/>
                </a:lnTo>
                <a:lnTo>
                  <a:pt x="55084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0"/>
            <a:endCxn id="6" idx="1"/>
          </p:cNvCxnSpPr>
          <p:nvPr/>
        </p:nvCxnSpPr>
        <p:spPr>
          <a:xfrm flipH="1">
            <a:off x="2665148" y="1186905"/>
            <a:ext cx="297455" cy="176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7"/>
            <a:endCxn id="6" idx="0"/>
          </p:cNvCxnSpPr>
          <p:nvPr/>
        </p:nvCxnSpPr>
        <p:spPr>
          <a:xfrm flipH="1" flipV="1">
            <a:off x="2962603" y="1186905"/>
            <a:ext cx="1178805" cy="1542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6"/>
            <a:endCxn id="6" idx="7"/>
          </p:cNvCxnSpPr>
          <p:nvPr/>
        </p:nvCxnSpPr>
        <p:spPr>
          <a:xfrm flipH="1" flipV="1">
            <a:off x="4141408" y="1341141"/>
            <a:ext cx="793214" cy="9364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1"/>
            <a:endCxn id="6" idx="1"/>
          </p:cNvCxnSpPr>
          <p:nvPr/>
        </p:nvCxnSpPr>
        <p:spPr>
          <a:xfrm flipV="1">
            <a:off x="720932" y="1363174"/>
            <a:ext cx="1944216" cy="1666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018387" y="1194638"/>
            <a:ext cx="1944216" cy="1666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97192" y="1363173"/>
            <a:ext cx="1944216" cy="1666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78194" y="2297124"/>
            <a:ext cx="1944216" cy="1666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410825" y="3401295"/>
            <a:ext cx="1944216" cy="1666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6954" y="2354860"/>
            <a:ext cx="1944216" cy="166603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74365" y="3358745"/>
            <a:ext cx="1944216" cy="166603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32018" y="2783967"/>
            <a:ext cx="1944216" cy="166603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6586" y="3381974"/>
                <a:ext cx="730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86" y="3381974"/>
                <a:ext cx="730863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73614" y="3877270"/>
                <a:ext cx="730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14" y="3877270"/>
                <a:ext cx="730863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05429" y="2804059"/>
                <a:ext cx="3455258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latin typeface="Wingdings" panose="05000000000000000000" pitchFamily="2" charset="2"/>
                  </a:rPr>
                  <a:t>!</a:t>
                </a:r>
                <a:r>
                  <a:rPr lang="en-GB" sz="2000" dirty="0" smtClean="0"/>
                  <a:t> Volume of prism = </a:t>
                </a:r>
              </a:p>
              <a:p>
                <a:r>
                  <a:rPr lang="en-GB" sz="2000" dirty="0" smtClean="0"/>
                  <a:t>Area of cross section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 smtClean="0"/>
                  <a:t> length</a:t>
                </a:r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29" y="2804059"/>
                <a:ext cx="3455258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401" t="-4167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305429" y="3190385"/>
            <a:ext cx="3455258" cy="321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0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56" y="723434"/>
            <a:ext cx="6022761" cy="23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076" y="1820204"/>
            <a:ext cx="3744416" cy="123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80072" y="1820204"/>
            <a:ext cx="3816424" cy="1235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94614"/>
            <a:ext cx="5004048" cy="231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6880" y="4829502"/>
            <a:ext cx="4961168" cy="182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166880" y="4829501"/>
            <a:ext cx="4975976" cy="1989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9792" y="3068960"/>
                <a:ext cx="6120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And what is the surface area? (Hint: you’ll need Pythagoras)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𝑺𝑨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068960"/>
                <a:ext cx="612068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896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484064" y="3363263"/>
            <a:ext cx="5329736" cy="357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52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#2</a:t>
              </a:r>
              <a:r>
                <a:rPr lang="en-GB" sz="3200" dirty="0" smtClean="0"/>
                <a:t>: Volumes of Cylinders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an 4"/>
          <p:cNvSpPr/>
          <p:nvPr/>
        </p:nvSpPr>
        <p:spPr>
          <a:xfrm>
            <a:off x="971600" y="1052736"/>
            <a:ext cx="1800200" cy="2664296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35696" y="1268760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1720" y="9807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980728"/>
                <a:ext cx="28803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2915816" y="1088740"/>
            <a:ext cx="0" cy="24482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85480" y="2428435"/>
                <a:ext cx="43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80" y="2428435"/>
                <a:ext cx="43130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51920" y="1088740"/>
                <a:ext cx="468052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Noting that a cylinder is just a ‘circular prism’: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𝑉𝑜𝑙𝑢𝑚𝑒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088740"/>
                <a:ext cx="4680520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172" t="-3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5936" y="2613101"/>
                <a:ext cx="468052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By making a vertical slit and folding out the curved surface of the cylinder so that it is rectangular: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𝐶𝑢𝑟𝑣𝑒𝑑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𝑆𝑢𝑟𝑓𝑎𝑐𝑒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𝑟h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𝑆𝑢𝑟𝑓𝑎𝑐𝑒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𝑟h</m:t>
                      </m:r>
                    </m:oMath>
                  </m:oMathPara>
                </a14:m>
                <a:endParaRPr lang="en-GB" sz="2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613101"/>
                <a:ext cx="4680520" cy="2585323"/>
              </a:xfrm>
              <a:prstGeom prst="rect">
                <a:avLst/>
              </a:prstGeom>
              <a:blipFill rotWithShape="0">
                <a:blip r:embed="rId5"/>
                <a:stretch>
                  <a:fillRect l="-1173" t="-1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88224" y="1624250"/>
            <a:ext cx="1368152" cy="6526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96336" y="3496850"/>
            <a:ext cx="1368152" cy="6526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09728" y="4545802"/>
            <a:ext cx="1882552" cy="6526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67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an 4"/>
          <p:cNvSpPr/>
          <p:nvPr/>
        </p:nvSpPr>
        <p:spPr>
          <a:xfrm>
            <a:off x="1043608" y="1175489"/>
            <a:ext cx="1584176" cy="2016224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1340768"/>
            <a:ext cx="7920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71800" y="1367713"/>
            <a:ext cx="0" cy="1631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90872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908720"/>
                <a:ext cx="64807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53173" y="181426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173" y="1814269"/>
                <a:ext cx="64807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67944" y="1278052"/>
                <a:ext cx="3960440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Volume </a:t>
                </a:r>
                <a:r>
                  <a:rPr lang="en-GB" b="1" dirty="0" smtClean="0"/>
                  <a:t>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𝟐𝟖𝟐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b="1" dirty="0" smtClean="0"/>
              </a:p>
              <a:p>
                <a:r>
                  <a:rPr lang="en-GB" dirty="0" smtClean="0"/>
                  <a:t>Surface Area </a:t>
                </a:r>
                <a:r>
                  <a:rPr lang="en-GB" b="1" dirty="0" smtClean="0"/>
                  <a:t>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𝟕𝟖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𝟐𝟒𝟓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278052"/>
                <a:ext cx="3960440" cy="658770"/>
              </a:xfrm>
              <a:prstGeom prst="rect">
                <a:avLst/>
              </a:prstGeom>
              <a:blipFill rotWithShape="0">
                <a:blip r:embed="rId4"/>
                <a:stretch>
                  <a:fillRect l="-1231" t="-4630" b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n 12"/>
          <p:cNvSpPr/>
          <p:nvPr/>
        </p:nvSpPr>
        <p:spPr>
          <a:xfrm>
            <a:off x="1013545" y="3707739"/>
            <a:ext cx="1584176" cy="2016224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43608" y="3873018"/>
            <a:ext cx="1554113" cy="269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1737" y="3899963"/>
            <a:ext cx="0" cy="1631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11660" y="3506131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60" y="3506131"/>
                <a:ext cx="6480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23110" y="4346519"/>
                <a:ext cx="524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10" y="4346519"/>
                <a:ext cx="52475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19128" y="4071569"/>
                <a:ext cx="4464496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Give your answers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r>
                  <a:rPr lang="en-GB" dirty="0" smtClean="0"/>
                  <a:t>Volume </a:t>
                </a:r>
                <a:r>
                  <a:rPr lang="en-GB" b="1" dirty="0" smtClean="0"/>
                  <a:t>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b="1" dirty="0" smtClean="0"/>
              </a:p>
              <a:p>
                <a:r>
                  <a:rPr lang="en-GB" dirty="0" smtClean="0"/>
                  <a:t>Surface Area </a:t>
                </a:r>
                <a:r>
                  <a:rPr lang="en-GB" b="1" dirty="0" smtClean="0"/>
                  <a:t>=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28" y="4071569"/>
                <a:ext cx="4464496" cy="935769"/>
              </a:xfrm>
              <a:prstGeom prst="rect">
                <a:avLst/>
              </a:prstGeom>
              <a:blipFill rotWithShape="0">
                <a:blip r:embed="rId7"/>
                <a:stretch>
                  <a:fillRect l="-1091" t="-3922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5086722" y="1186871"/>
            <a:ext cx="2797646" cy="386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2600" y="1567485"/>
            <a:ext cx="2321768" cy="386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23767" y="4346519"/>
            <a:ext cx="3261792" cy="3289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31296" y="4675493"/>
            <a:ext cx="2754263" cy="3289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71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smtClean="0"/>
                <a:t>Exercise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2088232" cy="108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864775"/>
                <a:ext cx="1836204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𝟓𝟐𝟎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64775"/>
                <a:ext cx="1836204" cy="6587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3528" y="887457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31" y="704171"/>
            <a:ext cx="1692589" cy="11411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8819" y="881846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4387" y="1905861"/>
                <a:ext cx="21557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/>
                  <a:t>i) The prism is made of metal of density 6.6g/cm</a:t>
                </a:r>
                <a:r>
                  <a:rPr lang="en-GB" sz="1400" baseline="30000" dirty="0" smtClean="0"/>
                  <a:t>3</a:t>
                </a:r>
                <a:r>
                  <a:rPr lang="en-GB" sz="1400" dirty="0" smtClean="0"/>
                  <a:t>. Find its mass.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𝟐𝟗𝟕𝟎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1400" b="1" dirty="0" smtClean="0"/>
              </a:p>
              <a:p>
                <a:r>
                  <a:rPr lang="en-GB" sz="1400" dirty="0" smtClean="0"/>
                  <a:t>ii) Surface Area?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𝟓𝟏𝟎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387" y="1905861"/>
                <a:ext cx="2155762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847" t="-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179196" y="1061318"/>
            <a:ext cx="1440561" cy="914929"/>
            <a:chOff x="5507703" y="990932"/>
            <a:chExt cx="2160641" cy="14066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08104" y="1427475"/>
              <a:ext cx="0" cy="9701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508104" y="2397613"/>
              <a:ext cx="136815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508104" y="1435487"/>
              <a:ext cx="7920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00192" y="1424105"/>
              <a:ext cx="0" cy="314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300192" y="1738189"/>
              <a:ext cx="5760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76256" y="1738189"/>
              <a:ext cx="0" cy="6594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300192" y="1002314"/>
              <a:ext cx="7920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092280" y="990932"/>
              <a:ext cx="0" cy="3140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092280" y="1305016"/>
              <a:ext cx="5760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668344" y="1305016"/>
              <a:ext cx="0" cy="6594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876256" y="1964440"/>
              <a:ext cx="792088" cy="433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876255" y="1305015"/>
              <a:ext cx="792088" cy="433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300191" y="1305015"/>
              <a:ext cx="792088" cy="433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300190" y="1002313"/>
              <a:ext cx="792088" cy="433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507703" y="1010807"/>
              <a:ext cx="792088" cy="4331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9420" y="1518817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20" y="1518817"/>
                <a:ext cx="720080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75516" y="1914443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516" y="1914443"/>
                <a:ext cx="720080" cy="276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53577" y="1596697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77" y="1596697"/>
                <a:ext cx="72008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39570" y="1405340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70" y="1405340"/>
                <a:ext cx="720080" cy="276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33071" y="1755570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071" y="1755570"/>
                <a:ext cx="720080" cy="276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09460" y="2276872"/>
                <a:ext cx="1578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=272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60" y="2276872"/>
                <a:ext cx="157876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901448" y="843430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48264" y="837483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49" name="Can 48"/>
          <p:cNvSpPr/>
          <p:nvPr/>
        </p:nvSpPr>
        <p:spPr>
          <a:xfrm rot="16200000">
            <a:off x="7741359" y="844013"/>
            <a:ext cx="815738" cy="116698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7657790" y="1008254"/>
            <a:ext cx="3" cy="419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657790" y="965755"/>
            <a:ext cx="10186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56276" y="101095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1010958"/>
                <a:ext cx="64807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812360" y="59642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96423"/>
                <a:ext cx="648072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2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91325" y="1916207"/>
                <a:ext cx="2348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=125.66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=150.80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25" y="1916207"/>
                <a:ext cx="2348578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215516" y="3429000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60" name="Can 59"/>
          <p:cNvSpPr/>
          <p:nvPr/>
        </p:nvSpPr>
        <p:spPr>
          <a:xfrm>
            <a:off x="683568" y="3723878"/>
            <a:ext cx="1211782" cy="662929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927100" y="3790950"/>
            <a:ext cx="844550" cy="95250"/>
          </a:xfrm>
          <a:custGeom>
            <a:avLst/>
            <a:gdLst>
              <a:gd name="connsiteX0" fmla="*/ 6350 w 844550"/>
              <a:gd name="connsiteY0" fmla="*/ 76200 h 95250"/>
              <a:gd name="connsiteX1" fmla="*/ 228600 w 844550"/>
              <a:gd name="connsiteY1" fmla="*/ 95250 h 95250"/>
              <a:gd name="connsiteX2" fmla="*/ 406400 w 844550"/>
              <a:gd name="connsiteY2" fmla="*/ 82550 h 95250"/>
              <a:gd name="connsiteX3" fmla="*/ 654050 w 844550"/>
              <a:gd name="connsiteY3" fmla="*/ 88900 h 95250"/>
              <a:gd name="connsiteX4" fmla="*/ 844550 w 844550"/>
              <a:gd name="connsiteY4" fmla="*/ 69850 h 95250"/>
              <a:gd name="connsiteX5" fmla="*/ 793750 w 844550"/>
              <a:gd name="connsiteY5" fmla="*/ 19050 h 95250"/>
              <a:gd name="connsiteX6" fmla="*/ 704850 w 844550"/>
              <a:gd name="connsiteY6" fmla="*/ 0 h 95250"/>
              <a:gd name="connsiteX7" fmla="*/ 571500 w 844550"/>
              <a:gd name="connsiteY7" fmla="*/ 31750 h 95250"/>
              <a:gd name="connsiteX8" fmla="*/ 457200 w 844550"/>
              <a:gd name="connsiteY8" fmla="*/ 44450 h 95250"/>
              <a:gd name="connsiteX9" fmla="*/ 387350 w 844550"/>
              <a:gd name="connsiteY9" fmla="*/ 31750 h 95250"/>
              <a:gd name="connsiteX10" fmla="*/ 323850 w 844550"/>
              <a:gd name="connsiteY10" fmla="*/ 31750 h 95250"/>
              <a:gd name="connsiteX11" fmla="*/ 190500 w 844550"/>
              <a:gd name="connsiteY11" fmla="*/ 12700 h 95250"/>
              <a:gd name="connsiteX12" fmla="*/ 120650 w 844550"/>
              <a:gd name="connsiteY12" fmla="*/ 12700 h 95250"/>
              <a:gd name="connsiteX13" fmla="*/ 0 w 844550"/>
              <a:gd name="connsiteY13" fmla="*/ 19050 h 95250"/>
              <a:gd name="connsiteX14" fmla="*/ 6350 w 844550"/>
              <a:gd name="connsiteY14" fmla="*/ 7620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4550" h="95250">
                <a:moveTo>
                  <a:pt x="6350" y="76200"/>
                </a:moveTo>
                <a:lnTo>
                  <a:pt x="228600" y="95250"/>
                </a:lnTo>
                <a:lnTo>
                  <a:pt x="406400" y="82550"/>
                </a:lnTo>
                <a:lnTo>
                  <a:pt x="654050" y="88900"/>
                </a:lnTo>
                <a:lnTo>
                  <a:pt x="844550" y="69850"/>
                </a:lnTo>
                <a:lnTo>
                  <a:pt x="793750" y="19050"/>
                </a:lnTo>
                <a:lnTo>
                  <a:pt x="704850" y="0"/>
                </a:lnTo>
                <a:lnTo>
                  <a:pt x="571500" y="31750"/>
                </a:lnTo>
                <a:lnTo>
                  <a:pt x="457200" y="44450"/>
                </a:lnTo>
                <a:lnTo>
                  <a:pt x="387350" y="31750"/>
                </a:lnTo>
                <a:lnTo>
                  <a:pt x="323850" y="31750"/>
                </a:lnTo>
                <a:lnTo>
                  <a:pt x="190500" y="12700"/>
                </a:lnTo>
                <a:lnTo>
                  <a:pt x="120650" y="12700"/>
                </a:lnTo>
                <a:lnTo>
                  <a:pt x="0" y="19050"/>
                </a:lnTo>
                <a:lnTo>
                  <a:pt x="6350" y="762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23528" y="4394025"/>
                <a:ext cx="215483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[Real world example] A sewage treatment centre fills a cylindrical silo with waste. The diameter is 20m and the height 5m. It is full to the top with 1300kg of waste. Find the density of the waste.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𝟖𝟐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𝒌𝒈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94025"/>
                <a:ext cx="2154835" cy="1569660"/>
              </a:xfrm>
              <a:prstGeom prst="rect">
                <a:avLst/>
              </a:prstGeom>
              <a:blipFill rotWithShape="0">
                <a:blip r:embed="rId14"/>
                <a:stretch>
                  <a:fillRect t="-389" r="-282" b="-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1051185" y="3963507"/>
            <a:ext cx="476548" cy="31265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GB" sz="900" dirty="0" smtClean="0"/>
              <a:t>POO</a:t>
            </a:r>
            <a:endParaRPr lang="en-GB" sz="900" dirty="0"/>
          </a:p>
        </p:txBody>
      </p:sp>
      <p:sp>
        <p:nvSpPr>
          <p:cNvPr id="67" name="Rectangle 66"/>
          <p:cNvSpPr/>
          <p:nvPr/>
        </p:nvSpPr>
        <p:spPr>
          <a:xfrm>
            <a:off x="2293829" y="3435846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68" name="Can 67"/>
          <p:cNvSpPr/>
          <p:nvPr/>
        </p:nvSpPr>
        <p:spPr>
          <a:xfrm>
            <a:off x="2771631" y="3351389"/>
            <a:ext cx="986008" cy="115030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30000" dirty="0" smtClean="0"/>
              <a:t>To</a:t>
            </a:r>
            <a:r>
              <a:rPr lang="en-GB" dirty="0" smtClean="0"/>
              <a:t> </a:t>
            </a:r>
            <a:r>
              <a:rPr lang="en-GB" sz="1200" b="1" dirty="0" smtClean="0"/>
              <a:t>Ali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aseline="30000" dirty="0" smtClean="0"/>
              <a:t>From </a:t>
            </a:r>
            <a:r>
              <a:rPr lang="en-GB" sz="1200" b="1" dirty="0" smtClean="0"/>
              <a:t>Santa</a:t>
            </a:r>
            <a:endParaRPr lang="en-GB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478363" y="4561627"/>
            <a:ext cx="1705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Santa wants to wrap a cylindrical present for Ali, with dimensions as shown above. It costs 0.24p per cm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 of wrapping paper. Determine the cost to wrap the present.</a:t>
            </a:r>
          </a:p>
          <a:p>
            <a:pPr algn="ctr"/>
            <a:r>
              <a:rPr lang="en-GB" sz="1200" b="1" dirty="0" smtClean="0"/>
              <a:t>£2.85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189223" y="3216235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23" y="3216235"/>
                <a:ext cx="648072" cy="2769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72268" y="3753650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268" y="3753650"/>
                <a:ext cx="648072" cy="2769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>
            <a:off x="3837295" y="3483880"/>
            <a:ext cx="0" cy="883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299460" y="3451860"/>
            <a:ext cx="464820" cy="76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873026" y="3107137"/>
            <a:ext cx="216024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11927" y="2810972"/>
            <a:ext cx="3809270" cy="1912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649420" y="4685354"/>
                <a:ext cx="4365283" cy="2172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[Edexcel] The pond is completely full of water. </a:t>
                </a:r>
                <a:r>
                  <a:rPr lang="en-GB" sz="1200" dirty="0" err="1" smtClean="0"/>
                  <a:t>Sumeet</a:t>
                </a:r>
                <a:r>
                  <a:rPr lang="en-GB" sz="1200" dirty="0" smtClean="0"/>
                  <a:t> wants to empty the pond so he can clean it. </a:t>
                </a:r>
                <a:r>
                  <a:rPr lang="en-GB" sz="1200" dirty="0" err="1" smtClean="0"/>
                  <a:t>Sumeet</a:t>
                </a:r>
                <a:r>
                  <a:rPr lang="en-GB" sz="1200" dirty="0" smtClean="0"/>
                  <a:t> uses a pump to empty the pond. The volume of water in the pond decreases at a constant rate. The level of the water in the pond goes down by 20cm in the first 30 minutes. Work out how much more time </a:t>
                </a:r>
                <a:r>
                  <a:rPr lang="en-GB" sz="1200" dirty="0" err="1" smtClean="0"/>
                  <a:t>Sumeet</a:t>
                </a:r>
                <a:r>
                  <a:rPr lang="en-GB" sz="1200" dirty="0" smtClean="0"/>
                  <a:t> has to wait for the pump to empty the pond completely. (6 marks)</a:t>
                </a:r>
                <a:endParaRPr lang="en-GB" sz="1200" dirty="0"/>
              </a:p>
              <a:p>
                <a:r>
                  <a:rPr lang="en-GB" sz="1100" b="1" dirty="0" smtClean="0"/>
                  <a:t>0.4m</a:t>
                </a:r>
                <a:r>
                  <a:rPr lang="en-GB" sz="1100" b="1" baseline="30000" dirty="0" smtClean="0"/>
                  <a:t>3</a:t>
                </a:r>
                <a:r>
                  <a:rPr lang="en-GB" sz="1100" b="1" dirty="0" smtClean="0"/>
                  <a:t> emptied in first 30 minutes. So 0.8m</a:t>
                </a:r>
                <a:r>
                  <a:rPr lang="en-GB" sz="1100" b="1" baseline="30000" dirty="0" smtClean="0"/>
                  <a:t>3</a:t>
                </a:r>
                <a:r>
                  <a:rPr lang="en-GB" sz="1100" b="1" dirty="0" smtClean="0"/>
                  <a:t> emptied per hour.</a:t>
                </a:r>
              </a:p>
              <a:p>
                <a:r>
                  <a:rPr lang="en-GB" sz="1100" b="1" dirty="0" smtClean="0"/>
                  <a:t>Total volume = 1.8m</a:t>
                </a:r>
                <a:r>
                  <a:rPr lang="en-GB" sz="1100" b="1" baseline="30000" dirty="0" smtClean="0"/>
                  <a:t>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𝒉𝒓𝒔</m:t>
                      </m:r>
                    </m:oMath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GB" sz="11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1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𝒉𝒓𝒔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𝒉𝒓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𝒎𝒊𝒏𝒔</m:t>
                      </m:r>
                    </m:oMath>
                  </m:oMathPara>
                </a14:m>
                <a:endParaRPr lang="en-GB" sz="11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20" y="4685354"/>
                <a:ext cx="4365283" cy="2172646"/>
              </a:xfrm>
              <a:prstGeom prst="rect">
                <a:avLst/>
              </a:prstGeom>
              <a:blipFill rotWithShape="0">
                <a:blip r:embed="rId18"/>
                <a:stretch>
                  <a:fillRect l="-140" t="-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1273095" y="1831282"/>
            <a:ext cx="995925" cy="3015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241086" y="2156651"/>
            <a:ext cx="995925" cy="3015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435917" y="2552699"/>
            <a:ext cx="1040833" cy="266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435917" y="3009434"/>
            <a:ext cx="1040833" cy="266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587537" y="2342559"/>
            <a:ext cx="1040833" cy="2667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291943" y="1924050"/>
            <a:ext cx="1623457" cy="2672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404194" y="2190877"/>
            <a:ext cx="1623457" cy="2672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37646" y="5742081"/>
            <a:ext cx="1623457" cy="2672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497652" y="6092213"/>
            <a:ext cx="1623457" cy="2672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711911" y="5856030"/>
            <a:ext cx="3964545" cy="1001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67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88840"/>
            <a:ext cx="1512168" cy="146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/>
                <a:t>SKILL #3</a:t>
              </a:r>
              <a:r>
                <a:rPr lang="en-GB" sz="3200" dirty="0" smtClean="0"/>
                <a:t>: Spheres and Hemispheres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39552" y="1700808"/>
            <a:ext cx="3312368" cy="3168352"/>
            <a:chOff x="539552" y="1700808"/>
            <a:chExt cx="3312368" cy="3168352"/>
          </a:xfrm>
        </p:grpSpPr>
        <p:sp>
          <p:nvSpPr>
            <p:cNvPr id="5" name="Arc 4"/>
            <p:cNvSpPr/>
            <p:nvPr/>
          </p:nvSpPr>
          <p:spPr>
            <a:xfrm>
              <a:off x="539552" y="1700808"/>
              <a:ext cx="3312368" cy="3168352"/>
            </a:xfrm>
            <a:prstGeom prst="arc">
              <a:avLst>
                <a:gd name="adj1" fmla="val 10992890"/>
                <a:gd name="adj2" fmla="val 21423734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39552" y="2996952"/>
              <a:ext cx="3312368" cy="432048"/>
              <a:chOff x="683568" y="2564904"/>
              <a:chExt cx="3312368" cy="432048"/>
            </a:xfrm>
          </p:grpSpPr>
          <p:sp>
            <p:nvSpPr>
              <p:cNvPr id="6" name="Arc 5"/>
              <p:cNvSpPr/>
              <p:nvPr/>
            </p:nvSpPr>
            <p:spPr>
              <a:xfrm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Arc 6"/>
              <p:cNvSpPr/>
              <p:nvPr/>
            </p:nvSpPr>
            <p:spPr>
              <a:xfrm rot="10800000">
                <a:off x="683568" y="2564904"/>
                <a:ext cx="3312368" cy="432048"/>
              </a:xfrm>
              <a:prstGeom prst="arc">
                <a:avLst>
                  <a:gd name="adj1" fmla="val 10798001"/>
                  <a:gd name="adj2" fmla="val 14244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2592288" cy="105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4005064"/>
            <a:ext cx="25922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For a Sphere: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1412776"/>
            <a:ext cx="338437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Volume =</a:t>
            </a:r>
            <a:r>
              <a:rPr lang="en-GB" dirty="0"/>
              <a:t>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3645024"/>
            <a:ext cx="338437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Surface Area =</a:t>
            </a:r>
            <a:r>
              <a:rPr lang="en-GB" dirty="0"/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24128" y="2060848"/>
            <a:ext cx="1512168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4128" y="2996952"/>
            <a:ext cx="151216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95736" y="3212976"/>
            <a:ext cx="16561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7784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3cm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9087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Give your answers in terms of </a:t>
            </a:r>
            <a:r>
              <a:rPr lang="en-GB" dirty="0" smtClean="0">
                <a:sym typeface="Symbol"/>
              </a:rPr>
              <a:t>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139952" y="1196752"/>
            <a:ext cx="0" cy="504056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9"/>
            <a:ext cx="289890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292080" y="4293096"/>
            <a:ext cx="288032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2080" y="5157192"/>
            <a:ext cx="2880320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(from formula sheet)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1871</Words>
  <Application>Microsoft Office PowerPoint</Application>
  <PresentationFormat>On-screen Show (4:3)</PresentationFormat>
  <Paragraphs>448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Bitmap Image</vt:lpstr>
      <vt:lpstr>GCSE: Volumes and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GCSE: Volumes and Surface Area</dc:title>
  <dc:creator>jamf</dc:creator>
  <cp:lastModifiedBy>Jamie Frost</cp:lastModifiedBy>
  <cp:revision>71</cp:revision>
  <dcterms:created xsi:type="dcterms:W3CDTF">2013-12-07T09:12:33Z</dcterms:created>
  <dcterms:modified xsi:type="dcterms:W3CDTF">2015-08-31T08:40:07Z</dcterms:modified>
</cp:coreProperties>
</file>