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77C66-BCCA-483D-AB34-A401AE4CF4DF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92455-0A81-4ED6-A093-AF51BF34AA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D0F49-351E-421A-8282-058B168C3BE0}" type="datetimeFigureOut">
              <a:rPr lang="en-GB" smtClean="0"/>
              <a:pPr/>
              <a:t>23/03/2014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BD41-D963-4361-BF21-F76656782E6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Year 8 </a:t>
            </a:r>
            <a:r>
              <a:rPr lang="en-GB" dirty="0" smtClean="0"/>
              <a:t>Equations with Fractions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Dr J Frost (jfrost@tiffin.kingston.sch.uk) </a:t>
            </a:r>
            <a:endParaRPr lang="en-GB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Last modified: </a:t>
            </a:r>
            <a:r>
              <a:rPr lang="en-GB" dirty="0" smtClean="0"/>
              <a:t>23</a:t>
            </a:r>
            <a:r>
              <a:rPr lang="en-GB" baseline="30000" dirty="0" smtClean="0"/>
              <a:t>rd</a:t>
            </a:r>
            <a:r>
              <a:rPr lang="en-GB" dirty="0" smtClean="0"/>
              <a:t> March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6499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55776" y="5229200"/>
            <a:ext cx="201622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45/9</a:t>
            </a:r>
            <a:endParaRPr lang="en-GB" sz="3200" dirty="0"/>
          </a:p>
        </p:txBody>
      </p:sp>
      <p:sp>
        <p:nvSpPr>
          <p:cNvPr id="13" name="Rectangle 12"/>
          <p:cNvSpPr/>
          <p:nvPr/>
        </p:nvSpPr>
        <p:spPr>
          <a:xfrm>
            <a:off x="539552" y="5229200"/>
            <a:ext cx="201622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40/9</a:t>
            </a:r>
            <a:endParaRPr lang="en-GB" sz="3200" dirty="0"/>
          </a:p>
        </p:txBody>
      </p:sp>
      <p:sp>
        <p:nvSpPr>
          <p:cNvPr id="16" name="Rectangle 15"/>
          <p:cNvSpPr/>
          <p:nvPr/>
        </p:nvSpPr>
        <p:spPr>
          <a:xfrm>
            <a:off x="6588224" y="5229200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55/9</a:t>
            </a:r>
            <a:endParaRPr lang="en-GB" sz="3200" dirty="0"/>
          </a:p>
        </p:txBody>
      </p:sp>
      <p:sp>
        <p:nvSpPr>
          <p:cNvPr id="17" name="Rectangle 16"/>
          <p:cNvSpPr/>
          <p:nvPr/>
        </p:nvSpPr>
        <p:spPr>
          <a:xfrm>
            <a:off x="4572000" y="5229200"/>
            <a:ext cx="2016224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50/9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539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788024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11560" y="62068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(Vote with your diaries) </a:t>
            </a:r>
            <a:r>
              <a:rPr lang="en-GB" sz="2800" dirty="0" smtClean="0">
                <a:solidFill>
                  <a:schemeClr val="bg1"/>
                </a:solidFill>
              </a:rPr>
              <a:t>Solve for </a:t>
            </a:r>
            <a:r>
              <a:rPr lang="en-GB" sz="2800" i="1" dirty="0" smtClean="0">
                <a:solidFill>
                  <a:schemeClr val="bg1"/>
                </a:solidFill>
              </a:rPr>
              <a:t>x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628800"/>
            <a:ext cx="4272332" cy="13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32074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755576" y="7647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Solve the following equations for </a:t>
            </a:r>
            <a:r>
              <a:rPr lang="en-GB" i="1" dirty="0" smtClean="0"/>
              <a:t>x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2963730" cy="464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764704"/>
            <a:ext cx="3540499" cy="29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51520" y="162880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51520" y="2420888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51520" y="3212976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51520" y="4005064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51520" y="4797152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51520" y="558924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4644008" y="90872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644008" y="162880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4644008" y="2420888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44008" y="3212976"/>
            <a:ext cx="432048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44008" y="4005064"/>
            <a:ext cx="432048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44008" y="4797152"/>
            <a:ext cx="432048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644008" y="558924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Wingdings" pitchFamily="2" charset="2"/>
              </a:rPr>
              <a:t>N</a:t>
            </a:r>
            <a:endParaRPr lang="en-GB" dirty="0">
              <a:latin typeface="Wingdings" pitchFamily="2" charset="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43808" y="1628800"/>
            <a:ext cx="57606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43808" y="2276872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43808" y="3068960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71800" y="3861048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03848" y="4581128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47864" y="5445224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316416" y="764704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308304" y="1556792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92280" y="2276872"/>
            <a:ext cx="129614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164288" y="3068960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861048"/>
            <a:ext cx="2808312" cy="269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7668344" y="3861048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68344" y="4725144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668344" y="5517232"/>
            <a:ext cx="57606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2006754" y="2185670"/>
            <a:ext cx="4624070" cy="3773170"/>
          </a:xfrm>
          <a:custGeom>
            <a:avLst/>
            <a:gdLst>
              <a:gd name="connsiteX0" fmla="*/ 316230 w 4624070"/>
              <a:gd name="connsiteY0" fmla="*/ 557530 h 3773170"/>
              <a:gd name="connsiteX1" fmla="*/ 727710 w 4624070"/>
              <a:gd name="connsiteY1" fmla="*/ 595630 h 3773170"/>
              <a:gd name="connsiteX2" fmla="*/ 1055370 w 4624070"/>
              <a:gd name="connsiteY2" fmla="*/ 511810 h 3773170"/>
              <a:gd name="connsiteX3" fmla="*/ 1367790 w 4624070"/>
              <a:gd name="connsiteY3" fmla="*/ 184150 h 3773170"/>
              <a:gd name="connsiteX4" fmla="*/ 1863090 w 4624070"/>
              <a:gd name="connsiteY4" fmla="*/ 31750 h 3773170"/>
              <a:gd name="connsiteX5" fmla="*/ 2472690 w 4624070"/>
              <a:gd name="connsiteY5" fmla="*/ 31750 h 3773170"/>
              <a:gd name="connsiteX6" fmla="*/ 2922270 w 4624070"/>
              <a:gd name="connsiteY6" fmla="*/ 54610 h 3773170"/>
              <a:gd name="connsiteX7" fmla="*/ 3028950 w 4624070"/>
              <a:gd name="connsiteY7" fmla="*/ 359410 h 3773170"/>
              <a:gd name="connsiteX8" fmla="*/ 2838450 w 4624070"/>
              <a:gd name="connsiteY8" fmla="*/ 603250 h 3773170"/>
              <a:gd name="connsiteX9" fmla="*/ 2861310 w 4624070"/>
              <a:gd name="connsiteY9" fmla="*/ 748030 h 3773170"/>
              <a:gd name="connsiteX10" fmla="*/ 3082290 w 4624070"/>
              <a:gd name="connsiteY10" fmla="*/ 786130 h 3773170"/>
              <a:gd name="connsiteX11" fmla="*/ 3867150 w 4624070"/>
              <a:gd name="connsiteY11" fmla="*/ 770890 h 3773170"/>
              <a:gd name="connsiteX12" fmla="*/ 4202430 w 4624070"/>
              <a:gd name="connsiteY12" fmla="*/ 778510 h 3773170"/>
              <a:gd name="connsiteX13" fmla="*/ 4469130 w 4624070"/>
              <a:gd name="connsiteY13" fmla="*/ 854710 h 3773170"/>
              <a:gd name="connsiteX14" fmla="*/ 4606290 w 4624070"/>
              <a:gd name="connsiteY14" fmla="*/ 1121410 h 3773170"/>
              <a:gd name="connsiteX15" fmla="*/ 4362450 w 4624070"/>
              <a:gd name="connsiteY15" fmla="*/ 1601470 h 3773170"/>
              <a:gd name="connsiteX16" fmla="*/ 3608070 w 4624070"/>
              <a:gd name="connsiteY16" fmla="*/ 1906270 h 3773170"/>
              <a:gd name="connsiteX17" fmla="*/ 2998470 w 4624070"/>
              <a:gd name="connsiteY17" fmla="*/ 1929130 h 3773170"/>
              <a:gd name="connsiteX18" fmla="*/ 2564130 w 4624070"/>
              <a:gd name="connsiteY18" fmla="*/ 1906270 h 3773170"/>
              <a:gd name="connsiteX19" fmla="*/ 1352550 w 4624070"/>
              <a:gd name="connsiteY19" fmla="*/ 1852930 h 3773170"/>
              <a:gd name="connsiteX20" fmla="*/ 979170 w 4624070"/>
              <a:gd name="connsiteY20" fmla="*/ 1860550 h 3773170"/>
              <a:gd name="connsiteX21" fmla="*/ 179070 w 4624070"/>
              <a:gd name="connsiteY21" fmla="*/ 2249170 h 3773170"/>
              <a:gd name="connsiteX22" fmla="*/ 72390 w 4624070"/>
              <a:gd name="connsiteY22" fmla="*/ 3064510 h 3773170"/>
              <a:gd name="connsiteX23" fmla="*/ 613410 w 4624070"/>
              <a:gd name="connsiteY23" fmla="*/ 3575050 h 3773170"/>
              <a:gd name="connsiteX24" fmla="*/ 1352550 w 4624070"/>
              <a:gd name="connsiteY24" fmla="*/ 3643630 h 3773170"/>
              <a:gd name="connsiteX25" fmla="*/ 2449830 w 4624070"/>
              <a:gd name="connsiteY25" fmla="*/ 3613150 h 3773170"/>
              <a:gd name="connsiteX26" fmla="*/ 2830830 w 4624070"/>
              <a:gd name="connsiteY26" fmla="*/ 3719830 h 3773170"/>
              <a:gd name="connsiteX27" fmla="*/ 3653790 w 4624070"/>
              <a:gd name="connsiteY27" fmla="*/ 3773170 h 377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624070" h="3773170">
                <a:moveTo>
                  <a:pt x="316230" y="557530"/>
                </a:moveTo>
                <a:cubicBezTo>
                  <a:pt x="460375" y="580390"/>
                  <a:pt x="604520" y="603250"/>
                  <a:pt x="727710" y="595630"/>
                </a:cubicBezTo>
                <a:cubicBezTo>
                  <a:pt x="850900" y="588010"/>
                  <a:pt x="948690" y="580390"/>
                  <a:pt x="1055370" y="511810"/>
                </a:cubicBezTo>
                <a:cubicBezTo>
                  <a:pt x="1162050" y="443230"/>
                  <a:pt x="1233170" y="264160"/>
                  <a:pt x="1367790" y="184150"/>
                </a:cubicBezTo>
                <a:cubicBezTo>
                  <a:pt x="1502410" y="104140"/>
                  <a:pt x="1678940" y="57150"/>
                  <a:pt x="1863090" y="31750"/>
                </a:cubicBezTo>
                <a:cubicBezTo>
                  <a:pt x="2047240" y="6350"/>
                  <a:pt x="2296160" y="27940"/>
                  <a:pt x="2472690" y="31750"/>
                </a:cubicBezTo>
                <a:cubicBezTo>
                  <a:pt x="2649220" y="35560"/>
                  <a:pt x="2829560" y="0"/>
                  <a:pt x="2922270" y="54610"/>
                </a:cubicBezTo>
                <a:cubicBezTo>
                  <a:pt x="3014980" y="109220"/>
                  <a:pt x="3042920" y="267970"/>
                  <a:pt x="3028950" y="359410"/>
                </a:cubicBezTo>
                <a:cubicBezTo>
                  <a:pt x="3014980" y="450850"/>
                  <a:pt x="2866390" y="538480"/>
                  <a:pt x="2838450" y="603250"/>
                </a:cubicBezTo>
                <a:cubicBezTo>
                  <a:pt x="2810510" y="668020"/>
                  <a:pt x="2820670" y="717550"/>
                  <a:pt x="2861310" y="748030"/>
                </a:cubicBezTo>
                <a:cubicBezTo>
                  <a:pt x="2901950" y="778510"/>
                  <a:pt x="3082290" y="786130"/>
                  <a:pt x="3082290" y="786130"/>
                </a:cubicBezTo>
                <a:lnTo>
                  <a:pt x="3867150" y="770890"/>
                </a:lnTo>
                <a:cubicBezTo>
                  <a:pt x="4053840" y="769620"/>
                  <a:pt x="4102100" y="764540"/>
                  <a:pt x="4202430" y="778510"/>
                </a:cubicBezTo>
                <a:cubicBezTo>
                  <a:pt x="4302760" y="792480"/>
                  <a:pt x="4401820" y="797560"/>
                  <a:pt x="4469130" y="854710"/>
                </a:cubicBezTo>
                <a:cubicBezTo>
                  <a:pt x="4536440" y="911860"/>
                  <a:pt x="4624070" y="996950"/>
                  <a:pt x="4606290" y="1121410"/>
                </a:cubicBezTo>
                <a:cubicBezTo>
                  <a:pt x="4588510" y="1245870"/>
                  <a:pt x="4528820" y="1470660"/>
                  <a:pt x="4362450" y="1601470"/>
                </a:cubicBezTo>
                <a:cubicBezTo>
                  <a:pt x="4196080" y="1732280"/>
                  <a:pt x="3835400" y="1851660"/>
                  <a:pt x="3608070" y="1906270"/>
                </a:cubicBezTo>
                <a:cubicBezTo>
                  <a:pt x="3380740" y="1960880"/>
                  <a:pt x="3172460" y="1929130"/>
                  <a:pt x="2998470" y="1929130"/>
                </a:cubicBezTo>
                <a:cubicBezTo>
                  <a:pt x="2824480" y="1929130"/>
                  <a:pt x="2564130" y="1906270"/>
                  <a:pt x="2564130" y="1906270"/>
                </a:cubicBezTo>
                <a:lnTo>
                  <a:pt x="1352550" y="1852930"/>
                </a:lnTo>
                <a:cubicBezTo>
                  <a:pt x="1088390" y="1845310"/>
                  <a:pt x="1174750" y="1794510"/>
                  <a:pt x="979170" y="1860550"/>
                </a:cubicBezTo>
                <a:cubicBezTo>
                  <a:pt x="783590" y="1926590"/>
                  <a:pt x="330200" y="2048510"/>
                  <a:pt x="179070" y="2249170"/>
                </a:cubicBezTo>
                <a:cubicBezTo>
                  <a:pt x="27940" y="2449830"/>
                  <a:pt x="0" y="2843530"/>
                  <a:pt x="72390" y="3064510"/>
                </a:cubicBezTo>
                <a:cubicBezTo>
                  <a:pt x="144780" y="3285490"/>
                  <a:pt x="400050" y="3478530"/>
                  <a:pt x="613410" y="3575050"/>
                </a:cubicBezTo>
                <a:cubicBezTo>
                  <a:pt x="826770" y="3671570"/>
                  <a:pt x="1046480" y="3637280"/>
                  <a:pt x="1352550" y="3643630"/>
                </a:cubicBezTo>
                <a:cubicBezTo>
                  <a:pt x="1658620" y="3649980"/>
                  <a:pt x="2203450" y="3600450"/>
                  <a:pt x="2449830" y="3613150"/>
                </a:cubicBezTo>
                <a:cubicBezTo>
                  <a:pt x="2696210" y="3625850"/>
                  <a:pt x="2630170" y="3693160"/>
                  <a:pt x="2830830" y="3719830"/>
                </a:cubicBezTo>
                <a:cubicBezTo>
                  <a:pt x="3031490" y="3746500"/>
                  <a:pt x="3342640" y="3759835"/>
                  <a:pt x="3653790" y="3773170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RECAP</a:t>
              </a:r>
              <a:r>
                <a:rPr lang="en-GB" sz="3200" dirty="0" smtClean="0"/>
                <a:t>: </a:t>
              </a:r>
              <a:r>
                <a:rPr lang="en-GB" sz="3200" dirty="0" smtClean="0"/>
                <a:t>Solving Linear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1691680" y="1484784"/>
            <a:ext cx="1008112" cy="1213104"/>
            <a:chOff x="3635896" y="1484784"/>
            <a:chExt cx="1008112" cy="1213104"/>
          </a:xfrm>
        </p:grpSpPr>
        <p:pic>
          <p:nvPicPr>
            <p:cNvPr id="5122" name="Picture 2" descr="C:\Users\JFrost\Pictures\gary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9912" y="1484784"/>
              <a:ext cx="697037" cy="1008112"/>
            </a:xfrm>
            <a:prstGeom prst="rect">
              <a:avLst/>
            </a:prstGeom>
            <a:noFill/>
          </p:spPr>
        </p:pic>
        <p:sp>
          <p:nvSpPr>
            <p:cNvPr id="17" name="TextBox 16"/>
            <p:cNvSpPr txBox="1"/>
            <p:nvPr/>
          </p:nvSpPr>
          <p:spPr>
            <a:xfrm>
              <a:off x="3635896" y="2420889"/>
              <a:ext cx="1008112" cy="27699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 smtClean="0"/>
                <a:t>GARY</a:t>
              </a:r>
              <a:endParaRPr lang="en-GB" sz="1200" b="1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95536" y="76470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Help Gary find the crumpet by </a:t>
            </a:r>
            <a:r>
              <a:rPr lang="en-GB" dirty="0" smtClean="0"/>
              <a:t>solving the following linear equations.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373216"/>
            <a:ext cx="1161116" cy="104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3491880" y="2060848"/>
            <a:ext cx="1368152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5a + 7 = 42</a:t>
            </a:r>
          </a:p>
          <a:p>
            <a:r>
              <a:rPr lang="en-GB" b="1" dirty="0" smtClean="0"/>
              <a:t>a</a:t>
            </a:r>
            <a:r>
              <a:rPr lang="en-GB" b="1" dirty="0" smtClean="0"/>
              <a:t> = 7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04048" y="2780928"/>
            <a:ext cx="1656184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5x + 3 = 3x – 5 </a:t>
            </a:r>
          </a:p>
          <a:p>
            <a:r>
              <a:rPr lang="en-GB" b="1" dirty="0" smtClean="0"/>
              <a:t>x</a:t>
            </a:r>
            <a:r>
              <a:rPr lang="en-GB" b="1" dirty="0" smtClean="0"/>
              <a:t> = -4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779912" y="3933056"/>
            <a:ext cx="1512168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 – 2x = 8</a:t>
            </a:r>
          </a:p>
          <a:p>
            <a:r>
              <a:rPr lang="en-GB" b="1" dirty="0" smtClean="0"/>
              <a:t>x</a:t>
            </a:r>
            <a:r>
              <a:rPr lang="en-GB" b="1" dirty="0" smtClean="0"/>
              <a:t> = -7/2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547664" y="4725144"/>
            <a:ext cx="194421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2(3 + 4x) = 6 – 4x</a:t>
            </a:r>
          </a:p>
          <a:p>
            <a:r>
              <a:rPr lang="en-GB" b="1" dirty="0" smtClean="0"/>
              <a:t>x</a:t>
            </a:r>
            <a:r>
              <a:rPr lang="en-GB" b="1" dirty="0" smtClean="0"/>
              <a:t> = 0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59832" y="5589240"/>
            <a:ext cx="1368152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r>
              <a:rPr lang="en-GB" dirty="0" smtClean="0"/>
              <a:t> + 1 = x + 2</a:t>
            </a:r>
          </a:p>
          <a:p>
            <a:r>
              <a:rPr lang="en-GB" b="1" dirty="0" smtClean="0"/>
              <a:t>No solution</a:t>
            </a:r>
            <a:endParaRPr lang="en-GB" b="1" dirty="0"/>
          </a:p>
        </p:txBody>
      </p:sp>
      <p:sp>
        <p:nvSpPr>
          <p:cNvPr id="30" name="Rectangle 29"/>
          <p:cNvSpPr/>
          <p:nvPr/>
        </p:nvSpPr>
        <p:spPr>
          <a:xfrm>
            <a:off x="3491880" y="2348880"/>
            <a:ext cx="1368152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04048" y="3068960"/>
            <a:ext cx="165618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79912" y="4221088"/>
            <a:ext cx="1512168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47664" y="5013176"/>
            <a:ext cx="194421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59832" y="5877272"/>
            <a:ext cx="1368152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5580112" y="5085184"/>
            <a:ext cx="1152128" cy="504056"/>
          </a:xfrm>
          <a:prstGeom prst="wedgeRoundRectCallout">
            <a:avLst>
              <a:gd name="adj1" fmla="val -51257"/>
              <a:gd name="adj2" fmla="val 104829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3.7037E-6 L 0.13386 0.01042 L 0.21268 -3.7037E-6 L 0.37796 -0.06296 " pathEditMode="relative" ptsTypes="AA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796 -0.06297 L 0.40956 -7.40741E-7 L 0.44098 0.12592 L 0.43317 0.22037 L 0.41737 0.28356 " pathEditMode="relative" ptsTypes="AAA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37 0.28356 L 0.37015 0.25208 L 0.29931 0.22037 L 0.21268 0.23102 L 0.09445 0.24143 L 0.04723 0.25208 " pathEditMode="relative" ptsTypes="AAAA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3 0.25208 L -0.01579 0.31504 L -0.01579 0.38842 L -0.00798 0.54606 L -0.00173 0.56504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56065 L 0.07084 0.60902 L 0.16528 0.61944 L 0.2599 0.60902 L 0.33855 0.58796 " pathEditMode="relative" rAng="0" ptsTypes="AAA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1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683568" y="764704"/>
            <a:ext cx="3888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Solve the following equations:</a:t>
            </a:r>
          </a:p>
          <a:p>
            <a:r>
              <a:rPr lang="en-GB" sz="1400" dirty="0" smtClean="0"/>
              <a:t>(leave your answers as fractions where appropriate)</a:t>
            </a:r>
            <a:endParaRPr lang="en-GB" sz="1400" dirty="0" smtClean="0"/>
          </a:p>
          <a:p>
            <a:endParaRPr lang="en-GB" b="1" dirty="0" smtClean="0"/>
          </a:p>
          <a:p>
            <a:r>
              <a:rPr lang="en-GB" dirty="0" smtClean="0"/>
              <a:t>5x – 1 = 49</a:t>
            </a:r>
            <a:r>
              <a:rPr lang="en-GB" b="1" dirty="0" smtClean="0"/>
              <a:t>	x = 10</a:t>
            </a:r>
          </a:p>
          <a:p>
            <a:r>
              <a:rPr lang="en-GB" dirty="0" smtClean="0"/>
              <a:t>2x + 5 = 1	</a:t>
            </a:r>
            <a:r>
              <a:rPr lang="en-GB" b="1" dirty="0" smtClean="0"/>
              <a:t>	x = -2</a:t>
            </a:r>
          </a:p>
          <a:p>
            <a:r>
              <a:rPr lang="en-GB" dirty="0" smtClean="0"/>
              <a:t>1 – x = 10</a:t>
            </a:r>
            <a:r>
              <a:rPr lang="en-GB" dirty="0" smtClean="0"/>
              <a:t>	</a:t>
            </a:r>
            <a:r>
              <a:rPr lang="en-GB" b="1" dirty="0" smtClean="0"/>
              <a:t>	x = </a:t>
            </a:r>
            <a:r>
              <a:rPr lang="en-GB" b="1" dirty="0" smtClean="0"/>
              <a:t>-9</a:t>
            </a:r>
            <a:endParaRPr lang="en-GB" b="1" dirty="0" smtClean="0"/>
          </a:p>
          <a:p>
            <a:r>
              <a:rPr lang="en-GB" dirty="0" smtClean="0"/>
              <a:t>9x – 3 = -15</a:t>
            </a:r>
            <a:r>
              <a:rPr lang="en-GB" b="1" dirty="0" smtClean="0"/>
              <a:t>	x = </a:t>
            </a:r>
            <a:r>
              <a:rPr lang="en-GB" b="1" dirty="0" smtClean="0"/>
              <a:t>-4/3</a:t>
            </a:r>
            <a:endParaRPr lang="en-GB" b="1" dirty="0" smtClean="0"/>
          </a:p>
          <a:p>
            <a:r>
              <a:rPr lang="en-GB" dirty="0" smtClean="0"/>
              <a:t>9 – 6x = 7	</a:t>
            </a:r>
            <a:r>
              <a:rPr lang="en-GB" b="1" dirty="0" smtClean="0"/>
              <a:t>	x = </a:t>
            </a:r>
            <a:r>
              <a:rPr lang="en-GB" b="1" dirty="0" smtClean="0"/>
              <a:t>1/3</a:t>
            </a:r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3568" y="350100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Solve the following equations: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2x – 1 = x + 1</a:t>
            </a:r>
            <a:r>
              <a:rPr lang="en-GB" b="1" dirty="0" smtClean="0"/>
              <a:t>	x = </a:t>
            </a:r>
            <a:r>
              <a:rPr lang="en-GB" b="1" dirty="0" smtClean="0"/>
              <a:t>2</a:t>
            </a:r>
            <a:endParaRPr lang="en-GB" b="1" dirty="0" smtClean="0"/>
          </a:p>
          <a:p>
            <a:r>
              <a:rPr lang="en-GB" dirty="0" smtClean="0"/>
              <a:t>9x – 1 = 6x + 4</a:t>
            </a:r>
            <a:r>
              <a:rPr lang="en-GB" b="1" dirty="0" smtClean="0"/>
              <a:t>	x = </a:t>
            </a:r>
            <a:r>
              <a:rPr lang="en-GB" b="1" dirty="0" smtClean="0"/>
              <a:t>5/3</a:t>
            </a:r>
            <a:endParaRPr lang="en-GB" b="1" dirty="0" smtClean="0"/>
          </a:p>
          <a:p>
            <a:r>
              <a:rPr lang="en-GB" dirty="0" smtClean="0"/>
              <a:t>7y + 1 = 9y + 6</a:t>
            </a:r>
            <a:r>
              <a:rPr lang="en-GB" b="1" dirty="0" smtClean="0"/>
              <a:t>	</a:t>
            </a:r>
            <a:r>
              <a:rPr lang="en-GB" b="1" dirty="0" smtClean="0"/>
              <a:t>y </a:t>
            </a:r>
            <a:r>
              <a:rPr lang="en-GB" b="1" dirty="0" smtClean="0"/>
              <a:t>= </a:t>
            </a:r>
            <a:r>
              <a:rPr lang="en-GB" b="1" dirty="0" smtClean="0"/>
              <a:t>-5/2</a:t>
            </a:r>
            <a:endParaRPr lang="en-GB" b="1" dirty="0" smtClean="0"/>
          </a:p>
          <a:p>
            <a:r>
              <a:rPr lang="en-GB" dirty="0" smtClean="0"/>
              <a:t>1 – 8z </a:t>
            </a:r>
            <a:r>
              <a:rPr lang="en-GB" dirty="0" smtClean="0"/>
              <a:t>= </a:t>
            </a:r>
            <a:r>
              <a:rPr lang="en-GB" dirty="0" smtClean="0"/>
              <a:t>2 – 5z</a:t>
            </a:r>
            <a:r>
              <a:rPr lang="en-GB" b="1" dirty="0" smtClean="0"/>
              <a:t>	</a:t>
            </a:r>
            <a:r>
              <a:rPr lang="en-GB" b="1" dirty="0" smtClean="0"/>
              <a:t>z </a:t>
            </a:r>
            <a:r>
              <a:rPr lang="en-GB" b="1" dirty="0" smtClean="0"/>
              <a:t>= </a:t>
            </a:r>
            <a:r>
              <a:rPr lang="en-GB" b="1" dirty="0" smtClean="0"/>
              <a:t>-1/3</a:t>
            </a:r>
            <a:endParaRPr lang="en-GB" dirty="0" smtClean="0"/>
          </a:p>
          <a:p>
            <a:pPr marL="342900" indent="-342900"/>
            <a:r>
              <a:rPr lang="en-GB" dirty="0" smtClean="0"/>
              <a:t>4 – 5z = 3 – 2z</a:t>
            </a:r>
            <a:r>
              <a:rPr lang="en-GB" b="1" dirty="0" smtClean="0"/>
              <a:t>	</a:t>
            </a:r>
            <a:r>
              <a:rPr lang="en-GB" b="1" dirty="0" smtClean="0"/>
              <a:t>z </a:t>
            </a:r>
            <a:r>
              <a:rPr lang="en-GB" b="1" dirty="0" smtClean="0"/>
              <a:t>= 1</a:t>
            </a:r>
            <a:r>
              <a:rPr lang="en-GB" b="1" dirty="0" smtClean="0"/>
              <a:t>/3</a:t>
            </a:r>
            <a:endParaRPr lang="en-GB" dirty="0" smtClean="0"/>
          </a:p>
          <a:p>
            <a:pPr marL="342900" indent="-342900"/>
            <a:r>
              <a:rPr lang="en-GB" dirty="0" smtClean="0"/>
              <a:t>4x + 5 </a:t>
            </a:r>
            <a:r>
              <a:rPr lang="en-GB" dirty="0" smtClean="0"/>
              <a:t>= 2 – 3x </a:t>
            </a:r>
            <a:r>
              <a:rPr lang="en-GB" b="1" dirty="0" smtClean="0"/>
              <a:t>	x = </a:t>
            </a:r>
            <a:r>
              <a:rPr lang="en-GB" b="1" dirty="0" smtClean="0"/>
              <a:t>-3/7</a:t>
            </a:r>
            <a:endParaRPr lang="en-GB" dirty="0" smtClean="0"/>
          </a:p>
        </p:txBody>
      </p:sp>
      <p:sp>
        <p:nvSpPr>
          <p:cNvPr id="8" name="Rectangle 7"/>
          <p:cNvSpPr/>
          <p:nvPr/>
        </p:nvSpPr>
        <p:spPr>
          <a:xfrm>
            <a:off x="323528" y="836712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23528" y="3501008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572000" y="764704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915816" y="1772816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15816" y="2060848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15816" y="2348880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15816" y="2636912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15816" y="2924944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15816" y="4077072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15816" y="4365104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15816" y="4653136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15816" y="4941168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04048" y="764704"/>
            <a:ext cx="3960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Solve the following equations (or else):</a:t>
            </a:r>
          </a:p>
          <a:p>
            <a:endParaRPr lang="en-GB" dirty="0"/>
          </a:p>
          <a:p>
            <a:r>
              <a:rPr lang="en-GB" dirty="0" smtClean="0"/>
              <a:t>2(x + 1) = 4</a:t>
            </a:r>
            <a:r>
              <a:rPr lang="en-GB" b="1" dirty="0" smtClean="0"/>
              <a:t>	</a:t>
            </a:r>
            <a:r>
              <a:rPr lang="en-GB" b="1" dirty="0" smtClean="0"/>
              <a:t>	x </a:t>
            </a:r>
            <a:r>
              <a:rPr lang="en-GB" b="1" dirty="0" smtClean="0"/>
              <a:t>= </a:t>
            </a:r>
            <a:r>
              <a:rPr lang="en-GB" b="1" dirty="0" smtClean="0"/>
              <a:t>1</a:t>
            </a:r>
            <a:endParaRPr lang="en-GB" b="1" dirty="0" smtClean="0"/>
          </a:p>
          <a:p>
            <a:r>
              <a:rPr lang="en-GB" dirty="0" smtClean="0"/>
              <a:t>5(x – 3) = 15x + 5</a:t>
            </a:r>
            <a:r>
              <a:rPr lang="en-GB" b="1" dirty="0" smtClean="0"/>
              <a:t>	</a:t>
            </a:r>
            <a:r>
              <a:rPr lang="en-GB" b="1" dirty="0" smtClean="0"/>
              <a:t>	x </a:t>
            </a:r>
            <a:r>
              <a:rPr lang="en-GB" b="1" dirty="0" smtClean="0"/>
              <a:t>= </a:t>
            </a:r>
            <a:r>
              <a:rPr lang="en-GB" b="1" dirty="0" smtClean="0"/>
              <a:t>-2</a:t>
            </a:r>
            <a:endParaRPr lang="en-GB" b="1" dirty="0" smtClean="0"/>
          </a:p>
          <a:p>
            <a:r>
              <a:rPr lang="en-GB" dirty="0" smtClean="0"/>
              <a:t>1 + 3(2x + 4) = 9x + 4</a:t>
            </a:r>
            <a:r>
              <a:rPr lang="en-GB" b="1" dirty="0" smtClean="0"/>
              <a:t>	x </a:t>
            </a:r>
            <a:r>
              <a:rPr lang="en-GB" b="1" dirty="0" smtClean="0"/>
              <a:t>= </a:t>
            </a:r>
            <a:r>
              <a:rPr lang="en-GB" b="1" dirty="0" smtClean="0"/>
              <a:t>3</a:t>
            </a:r>
            <a:endParaRPr lang="en-GB" b="1" dirty="0" smtClean="0"/>
          </a:p>
          <a:p>
            <a:pPr marL="342900" indent="-342900"/>
            <a:r>
              <a:rPr lang="en-GB" dirty="0" smtClean="0"/>
              <a:t>5(3 – 4y) = 1 + 2(y + 1)</a:t>
            </a:r>
            <a:r>
              <a:rPr lang="en-GB" b="1" dirty="0" smtClean="0"/>
              <a:t>	y = 6/11</a:t>
            </a:r>
            <a:endParaRPr lang="en-GB" dirty="0" smtClean="0"/>
          </a:p>
          <a:p>
            <a:pPr marL="342900" indent="-342900"/>
            <a:r>
              <a:rPr lang="en-GB" dirty="0" smtClean="0"/>
              <a:t>1 – 2(x – 4) = 3x</a:t>
            </a:r>
            <a:r>
              <a:rPr lang="en-GB" b="1" dirty="0" smtClean="0"/>
              <a:t>	</a:t>
            </a:r>
            <a:r>
              <a:rPr lang="en-GB" b="1" dirty="0" smtClean="0"/>
              <a:t>	x </a:t>
            </a:r>
            <a:r>
              <a:rPr lang="en-GB" b="1" dirty="0" smtClean="0"/>
              <a:t>= </a:t>
            </a:r>
            <a:r>
              <a:rPr lang="en-GB" b="1" dirty="0" smtClean="0"/>
              <a:t>9/5</a:t>
            </a:r>
          </a:p>
          <a:p>
            <a:pPr marL="342900" indent="-342900"/>
            <a:r>
              <a:rPr lang="en-GB" dirty="0" smtClean="0"/>
              <a:t>x + 2x(3 + x) = 2x</a:t>
            </a:r>
            <a:r>
              <a:rPr lang="en-GB" baseline="30000" dirty="0" smtClean="0"/>
              <a:t>2</a:t>
            </a:r>
            <a:r>
              <a:rPr lang="en-GB" dirty="0" smtClean="0"/>
              <a:t> - 3</a:t>
            </a:r>
            <a:r>
              <a:rPr lang="en-GB" b="1" dirty="0" smtClean="0"/>
              <a:t>	</a:t>
            </a:r>
            <a:r>
              <a:rPr lang="en-GB" b="1" dirty="0" smtClean="0"/>
              <a:t>x </a:t>
            </a:r>
            <a:r>
              <a:rPr lang="en-GB" b="1" dirty="0" smtClean="0"/>
              <a:t>= </a:t>
            </a:r>
            <a:r>
              <a:rPr lang="en-GB" b="1" dirty="0" smtClean="0"/>
              <a:t>-3/7</a:t>
            </a:r>
            <a:endParaRPr lang="en-GB" dirty="0" smtClean="0"/>
          </a:p>
          <a:p>
            <a:pPr marL="342900" indent="-342900"/>
            <a:endParaRPr lang="en-GB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2915816" y="5229200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15816" y="5517232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00392" y="1340768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100392" y="1628800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100392" y="1916832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100392" y="2204864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100392" y="2492896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100392" y="2780928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Equations with Fractions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76470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previously saw that we can do the ‘opposite’ of an operation to ‘cancel it out’, e.g. If 2</a:t>
            </a:r>
            <a:r>
              <a:rPr lang="en-GB" i="1" dirty="0" smtClean="0"/>
              <a:t>x</a:t>
            </a:r>
            <a:r>
              <a:rPr lang="en-GB" dirty="0" smtClean="0"/>
              <a:t> = 6, we divided by 2 to cancel out the “times 2” on the </a:t>
            </a:r>
            <a:r>
              <a:rPr lang="en-GB" i="1" dirty="0" smtClean="0"/>
              <a:t>x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16832"/>
            <a:ext cx="1612781" cy="13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own Arrow 7"/>
          <p:cNvSpPr/>
          <p:nvPr/>
        </p:nvSpPr>
        <p:spPr>
          <a:xfrm>
            <a:off x="3707904" y="3501008"/>
            <a:ext cx="288032" cy="504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>
            <a:off x="4716016" y="3501008"/>
            <a:ext cx="288032" cy="504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76056" y="350100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× 3</a:t>
            </a: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21088"/>
            <a:ext cx="15988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148064" y="3573016"/>
            <a:ext cx="50405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19872" y="4293096"/>
            <a:ext cx="194421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628800"/>
            <a:ext cx="3024336" cy="273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4283968" y="3068960"/>
            <a:ext cx="288032" cy="504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59832" y="450912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(First times both sides by 3, then solve as normal)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491880" y="3645024"/>
            <a:ext cx="194421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22288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916832"/>
            <a:ext cx="21812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1907704" y="2996952"/>
            <a:ext cx="288032" cy="504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6156176" y="2924944"/>
            <a:ext cx="288032" cy="504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55576" y="443711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(First add 2 to both sides, then times both sides by 3)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187624" y="3645024"/>
            <a:ext cx="194421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32040" y="4941168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Add 5 to both sides.</a:t>
            </a:r>
          </a:p>
          <a:p>
            <a:r>
              <a:rPr lang="en-GB" dirty="0" smtClean="0"/>
              <a:t>Then times both sides by 4 to get x = 4x + 20. </a:t>
            </a:r>
            <a:r>
              <a:rPr lang="en-GB" sz="1200" dirty="0" smtClean="0"/>
              <a:t>(But we could have done these two steps the other way around)</a:t>
            </a:r>
            <a:endParaRPr lang="en-GB" dirty="0" smtClean="0"/>
          </a:p>
          <a:p>
            <a:r>
              <a:rPr lang="en-GB" dirty="0" smtClean="0"/>
              <a:t>Then solve as normal.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5364088" y="3429000"/>
            <a:ext cx="1944216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23431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12776"/>
            <a:ext cx="21717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221088"/>
            <a:ext cx="2880320" cy="213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27584" y="2924944"/>
            <a:ext cx="194421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8144" y="2780928"/>
            <a:ext cx="194421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91880" y="5445224"/>
            <a:ext cx="1944216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33056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9992" y="764704"/>
            <a:ext cx="0" cy="316835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23528" y="836712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788024" y="836712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123728" y="414908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804248" y="4149080"/>
            <a:ext cx="2016224" cy="25853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Bro Tip</a:t>
            </a:r>
            <a:r>
              <a:rPr lang="en-GB" dirty="0" smtClean="0"/>
              <a:t>: In general, when solving an equation, we should multiply by the denominator of any fraction, so that we no longer have any fractions lurking about.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55776" y="5229200"/>
            <a:ext cx="201622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21</a:t>
            </a:r>
            <a:endParaRPr lang="en-GB" sz="3200" dirty="0"/>
          </a:p>
        </p:txBody>
      </p:sp>
      <p:sp>
        <p:nvSpPr>
          <p:cNvPr id="13" name="Rectangle 12"/>
          <p:cNvSpPr/>
          <p:nvPr/>
        </p:nvSpPr>
        <p:spPr>
          <a:xfrm>
            <a:off x="539552" y="5229200"/>
            <a:ext cx="201622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18</a:t>
            </a:r>
            <a:endParaRPr lang="en-GB" sz="3200" dirty="0"/>
          </a:p>
        </p:txBody>
      </p:sp>
      <p:sp>
        <p:nvSpPr>
          <p:cNvPr id="16" name="Rectangle 15"/>
          <p:cNvSpPr/>
          <p:nvPr/>
        </p:nvSpPr>
        <p:spPr>
          <a:xfrm>
            <a:off x="6588224" y="5229200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27</a:t>
            </a:r>
            <a:endParaRPr lang="en-GB" sz="3200" dirty="0"/>
          </a:p>
        </p:txBody>
      </p:sp>
      <p:sp>
        <p:nvSpPr>
          <p:cNvPr id="17" name="Rectangle 16"/>
          <p:cNvSpPr/>
          <p:nvPr/>
        </p:nvSpPr>
        <p:spPr>
          <a:xfrm>
            <a:off x="4572000" y="5229200"/>
            <a:ext cx="2016224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24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539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788024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11560" y="62068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(Vote with your diaries) </a:t>
            </a:r>
            <a:r>
              <a:rPr lang="en-GB" sz="2800" dirty="0" smtClean="0">
                <a:solidFill>
                  <a:schemeClr val="bg1"/>
                </a:solidFill>
              </a:rPr>
              <a:t>Solve for </a:t>
            </a:r>
            <a:r>
              <a:rPr lang="en-GB" sz="2800" i="1" dirty="0" smtClean="0">
                <a:solidFill>
                  <a:schemeClr val="bg1"/>
                </a:solidFill>
              </a:rPr>
              <a:t>x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72816"/>
            <a:ext cx="277262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32074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55776" y="5229200"/>
            <a:ext cx="201622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6/5</a:t>
            </a:r>
            <a:endParaRPr lang="en-GB" sz="3200" dirty="0"/>
          </a:p>
        </p:txBody>
      </p:sp>
      <p:sp>
        <p:nvSpPr>
          <p:cNvPr id="13" name="Rectangle 12"/>
          <p:cNvSpPr/>
          <p:nvPr/>
        </p:nvSpPr>
        <p:spPr>
          <a:xfrm>
            <a:off x="539552" y="5229200"/>
            <a:ext cx="201622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5/6</a:t>
            </a:r>
            <a:endParaRPr lang="en-GB" sz="3200" dirty="0"/>
          </a:p>
        </p:txBody>
      </p:sp>
      <p:sp>
        <p:nvSpPr>
          <p:cNvPr id="16" name="Rectangle 15"/>
          <p:cNvSpPr/>
          <p:nvPr/>
        </p:nvSpPr>
        <p:spPr>
          <a:xfrm>
            <a:off x="6588224" y="5229200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10/6</a:t>
            </a:r>
            <a:endParaRPr lang="en-GB" sz="3200" dirty="0"/>
          </a:p>
        </p:txBody>
      </p:sp>
      <p:sp>
        <p:nvSpPr>
          <p:cNvPr id="17" name="Rectangle 16"/>
          <p:cNvSpPr/>
          <p:nvPr/>
        </p:nvSpPr>
        <p:spPr>
          <a:xfrm>
            <a:off x="4572000" y="5229200"/>
            <a:ext cx="2016224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10/7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539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755576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11560" y="62068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(Vote with your diaries) </a:t>
            </a:r>
            <a:r>
              <a:rPr lang="en-GB" sz="2800" dirty="0" smtClean="0">
                <a:solidFill>
                  <a:schemeClr val="bg1"/>
                </a:solidFill>
              </a:rPr>
              <a:t>Solve for </a:t>
            </a:r>
            <a:r>
              <a:rPr lang="en-GB" sz="2800" i="1" dirty="0" smtClean="0">
                <a:solidFill>
                  <a:schemeClr val="bg1"/>
                </a:solidFill>
              </a:rPr>
              <a:t>x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484784"/>
            <a:ext cx="2726742" cy="1474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32074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395</Words>
  <Application>Microsoft Office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Year 8 Equations with Fractions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S1: Chapter 5 Probability</dc:title>
  <dc:creator>Jamie Frost</dc:creator>
  <cp:lastModifiedBy>Jamie Frost</cp:lastModifiedBy>
  <cp:revision>66</cp:revision>
  <dcterms:created xsi:type="dcterms:W3CDTF">2014-02-01T16:27:38Z</dcterms:created>
  <dcterms:modified xsi:type="dcterms:W3CDTF">2014-03-23T17:35:03Z</dcterms:modified>
</cp:coreProperties>
</file>